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E79526-EE3B-4D3F-9BA5-B0358C5F082F}" type="datetimeFigureOut">
              <a:rPr lang="en-US" smtClean="0"/>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27791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79526-EE3B-4D3F-9BA5-B0358C5F082F}" type="datetimeFigureOut">
              <a:rPr lang="en-US" smtClean="0"/>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197256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E79526-EE3B-4D3F-9BA5-B0358C5F082F}" type="datetimeFigureOut">
              <a:rPr lang="en-US" smtClean="0"/>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09422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E79526-EE3B-4D3F-9BA5-B0358C5F082F}" type="datetimeFigureOut">
              <a:rPr lang="en-US" smtClean="0"/>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338364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E79526-EE3B-4D3F-9BA5-B0358C5F082F}" type="datetimeFigureOut">
              <a:rPr lang="en-US" smtClean="0"/>
              <a:t>11/16/2015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8423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E79526-EE3B-4D3F-9BA5-B0358C5F082F}" type="datetimeFigureOut">
              <a:rPr lang="en-US" smtClean="0"/>
              <a:t>11/16/2015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3114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79526-EE3B-4D3F-9BA5-B0358C5F082F}" type="datetimeFigureOut">
              <a:rPr lang="en-US" smtClean="0"/>
              <a:t>11/16/2015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81925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79526-EE3B-4D3F-9BA5-B0358C5F082F}" type="datetimeFigureOut">
              <a:rPr lang="en-US" smtClean="0"/>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1538516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79526-EE3B-4D3F-9BA5-B0358C5F082F}" type="datetimeFigureOut">
              <a:rPr lang="en-US" smtClean="0"/>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244914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79526-EE3B-4D3F-9BA5-B0358C5F082F}" type="datetimeFigureOut">
              <a:rPr lang="en-US" smtClean="0"/>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375442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79526-EE3B-4D3F-9BA5-B0358C5F082F}" type="datetimeFigureOut">
              <a:rPr lang="en-US" smtClean="0"/>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82D5C1-E41B-43B1-98B5-367D93576FE8}" type="slidenum">
              <a:rPr lang="en-US" smtClean="0"/>
              <a:t>‹#›</a:t>
            </a:fld>
            <a:endParaRPr lang="en-US"/>
          </a:p>
        </p:txBody>
      </p:sp>
    </p:spTree>
    <p:extLst>
      <p:ext uri="{BB962C8B-B14F-4D97-AF65-F5344CB8AC3E}">
        <p14:creationId xmlns:p14="http://schemas.microsoft.com/office/powerpoint/2010/main" val="764855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79526-EE3B-4D3F-9BA5-B0358C5F082F}" type="datetimeFigureOut">
              <a:rPr lang="en-US" smtClean="0"/>
              <a:t>11/16/2015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2D5C1-E41B-43B1-98B5-367D93576FE8}" type="slidenum">
              <a:rPr lang="en-US" smtClean="0"/>
              <a:t>‹#›</a:t>
            </a:fld>
            <a:endParaRPr lang="en-US"/>
          </a:p>
        </p:txBody>
      </p:sp>
    </p:spTree>
    <p:extLst>
      <p:ext uri="{BB962C8B-B14F-4D97-AF65-F5344CB8AC3E}">
        <p14:creationId xmlns:p14="http://schemas.microsoft.com/office/powerpoint/2010/main" val="1669791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84887"/>
            <a:ext cx="9144000" cy="3344562"/>
          </a:xfrm>
        </p:spPr>
        <p:txBody>
          <a:bodyPr>
            <a:normAutofit fontScale="90000"/>
          </a:bodyPr>
          <a:lstStyle/>
          <a:p>
            <a:r>
              <a:rPr lang="en-US" sz="5300" dirty="0" smtClean="0">
                <a:latin typeface="Californian FB" panose="0207040306080B030204" pitchFamily="18" charset="0"/>
              </a:rPr>
              <a:t>New Approaches to Energy Development in Indian Country: The Trust Relationship and Tribal Self-Determination at (yet another) Crossroads</a:t>
            </a:r>
            <a:endParaRPr lang="en-US" sz="5300" dirty="0">
              <a:latin typeface="Californian FB" panose="0207040306080B030204" pitchFamily="18" charset="0"/>
            </a:endParaRPr>
          </a:p>
        </p:txBody>
      </p:sp>
      <p:sp>
        <p:nvSpPr>
          <p:cNvPr id="3" name="Subtitle 2"/>
          <p:cNvSpPr>
            <a:spLocks noGrp="1"/>
          </p:cNvSpPr>
          <p:nvPr>
            <p:ph type="subTitle" idx="1"/>
          </p:nvPr>
        </p:nvSpPr>
        <p:spPr>
          <a:xfrm>
            <a:off x="1524000" y="3817191"/>
            <a:ext cx="9144000" cy="1655762"/>
          </a:xfrm>
        </p:spPr>
        <p:txBody>
          <a:bodyPr>
            <a:normAutofit fontScale="85000" lnSpcReduction="10000"/>
          </a:bodyPr>
          <a:lstStyle/>
          <a:p>
            <a:endParaRPr lang="en-US" dirty="0" smtClean="0"/>
          </a:p>
          <a:p>
            <a:r>
              <a:rPr lang="en-US" sz="3000" dirty="0" smtClean="0">
                <a:latin typeface="Californian FB" panose="0207040306080B030204" pitchFamily="18" charset="0"/>
              </a:rPr>
              <a:t>Monte Mills</a:t>
            </a:r>
          </a:p>
          <a:p>
            <a:r>
              <a:rPr lang="en-US" dirty="0" smtClean="0">
                <a:latin typeface="Californian FB" panose="0207040306080B030204" pitchFamily="18" charset="0"/>
              </a:rPr>
              <a:t>Assistant Professor and Co-Director, Margery Hunter Brown Indian Law Clinic</a:t>
            </a:r>
          </a:p>
          <a:p>
            <a:r>
              <a:rPr lang="en-US" dirty="0" smtClean="0">
                <a:latin typeface="Californian FB" panose="0207040306080B030204" pitchFamily="18" charset="0"/>
              </a:rPr>
              <a:t>Alexander </a:t>
            </a:r>
            <a:r>
              <a:rPr lang="en-US" dirty="0" err="1" smtClean="0">
                <a:latin typeface="Californian FB" panose="0207040306080B030204" pitchFamily="18" charset="0"/>
              </a:rPr>
              <a:t>Blewett</a:t>
            </a:r>
            <a:r>
              <a:rPr lang="en-US" dirty="0" smtClean="0">
                <a:latin typeface="Californian FB" panose="0207040306080B030204" pitchFamily="18" charset="0"/>
              </a:rPr>
              <a:t> III School of Law at the University of Montana</a:t>
            </a:r>
            <a:endParaRPr lang="en-US" dirty="0">
              <a:latin typeface="Californian FB" panose="0207040306080B030204" pitchFamily="18" charset="0"/>
            </a:endParaRPr>
          </a:p>
        </p:txBody>
      </p:sp>
    </p:spTree>
    <p:extLst>
      <p:ext uri="{BB962C8B-B14F-4D97-AF65-F5344CB8AC3E}">
        <p14:creationId xmlns:p14="http://schemas.microsoft.com/office/powerpoint/2010/main" val="1663212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0775" y="556998"/>
            <a:ext cx="7677738" cy="3896668"/>
          </a:xfrm>
        </p:spPr>
        <p:txBody>
          <a:bodyPr>
            <a:normAutofit lnSpcReduction="10000"/>
          </a:bodyPr>
          <a:lstStyle/>
          <a:p>
            <a:pPr marL="0" indent="0">
              <a:buNone/>
            </a:pPr>
            <a:r>
              <a:rPr lang="en-US" dirty="0" smtClean="0">
                <a:latin typeface="Californian FB" panose="0207040306080B030204" pitchFamily="18" charset="0"/>
              </a:rPr>
              <a:t>“…real self-determination has not been - and cannot be- achieved until tribes can determine for themselves what is right and what is wrong on their own reservations … [</a:t>
            </a:r>
            <a:r>
              <a:rPr lang="en-US" dirty="0" err="1" smtClean="0">
                <a:latin typeface="Californian FB" panose="0207040306080B030204" pitchFamily="18" charset="0"/>
              </a:rPr>
              <a:t>i</a:t>
            </a:r>
            <a:r>
              <a:rPr lang="en-US" dirty="0" smtClean="0">
                <a:latin typeface="Californian FB" panose="0207040306080B030204" pitchFamily="18" charset="0"/>
              </a:rPr>
              <a:t>]n the absence of this power, Indian people must conform their actions to rules and value judgments imposed on them by outsiders. Such a scheme is a tremendous obstacle to true self-determination. … Increasing meaningful tribal self-determination almost necessarily requires restoring a greater measure of tribal autonomy and reducing federal control on Indian reservations.”</a:t>
            </a:r>
          </a:p>
          <a:p>
            <a:pPr marL="0" indent="0">
              <a:buNone/>
            </a:pPr>
            <a:endParaRPr lang="en-US" dirty="0">
              <a:latin typeface="Californian FB" panose="0207040306080B030204" pitchFamily="18" charset="0"/>
            </a:endParaRPr>
          </a:p>
        </p:txBody>
      </p:sp>
      <p:pic>
        <p:nvPicPr>
          <p:cNvPr id="5" name="Picture 4"/>
          <p:cNvPicPr>
            <a:picLocks noChangeAspect="1"/>
          </p:cNvPicPr>
          <p:nvPr/>
        </p:nvPicPr>
        <p:blipFill>
          <a:blip r:embed="rId2"/>
          <a:stretch>
            <a:fillRect/>
          </a:stretch>
        </p:blipFill>
        <p:spPr>
          <a:xfrm>
            <a:off x="862913" y="849478"/>
            <a:ext cx="2837862" cy="3311707"/>
          </a:xfrm>
          <a:prstGeom prst="rect">
            <a:avLst/>
          </a:prstGeom>
        </p:spPr>
      </p:pic>
      <p:sp>
        <p:nvSpPr>
          <p:cNvPr id="6" name="TextBox 5"/>
          <p:cNvSpPr txBox="1"/>
          <p:nvPr/>
        </p:nvSpPr>
        <p:spPr>
          <a:xfrm>
            <a:off x="1194098" y="4595217"/>
            <a:ext cx="9122485" cy="1231106"/>
          </a:xfrm>
          <a:prstGeom prst="rect">
            <a:avLst/>
          </a:prstGeom>
          <a:noFill/>
        </p:spPr>
        <p:txBody>
          <a:bodyPr wrap="square" rtlCol="0">
            <a:spAutoFit/>
          </a:bodyPr>
          <a:lstStyle/>
          <a:p>
            <a:r>
              <a:rPr lang="en-US" sz="2800" dirty="0" smtClean="0">
                <a:latin typeface="Californian FB" panose="0207040306080B030204" pitchFamily="18" charset="0"/>
              </a:rPr>
              <a:t>Kevin K. Washburn, </a:t>
            </a:r>
            <a:r>
              <a:rPr lang="en-US" sz="2800" i="1" dirty="0" smtClean="0">
                <a:latin typeface="Californian FB" panose="0207040306080B030204" pitchFamily="18" charset="0"/>
              </a:rPr>
              <a:t>Tribal Self-Determination at the Crossroads</a:t>
            </a:r>
            <a:r>
              <a:rPr lang="en-US" sz="2800" dirty="0" smtClean="0">
                <a:latin typeface="Californian FB" panose="0207040306080B030204" pitchFamily="18" charset="0"/>
              </a:rPr>
              <a:t>, 38 Con.. L. Rev. 777, 786 (2006).</a:t>
            </a:r>
          </a:p>
          <a:p>
            <a:endParaRPr lang="en-US" dirty="0"/>
          </a:p>
        </p:txBody>
      </p:sp>
    </p:spTree>
    <p:extLst>
      <p:ext uri="{BB962C8B-B14F-4D97-AF65-F5344CB8AC3E}">
        <p14:creationId xmlns:p14="http://schemas.microsoft.com/office/powerpoint/2010/main" val="243677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Why a Crossroads?</a:t>
            </a:r>
            <a:endParaRPr lang="en-US" dirty="0">
              <a:latin typeface="Californian FB" panose="0207040306080B030204" pitchFamily="18" charset="0"/>
            </a:endParaRPr>
          </a:p>
        </p:txBody>
      </p:sp>
      <p:sp>
        <p:nvSpPr>
          <p:cNvPr id="3" name="Content Placeholder 2"/>
          <p:cNvSpPr>
            <a:spLocks noGrp="1"/>
          </p:cNvSpPr>
          <p:nvPr>
            <p:ph idx="1"/>
          </p:nvPr>
        </p:nvSpPr>
        <p:spPr/>
        <p:txBody>
          <a:bodyPr/>
          <a:lstStyle/>
          <a:p>
            <a:r>
              <a:rPr lang="en-US" dirty="0" smtClean="0">
                <a:latin typeface="Californian FB" panose="0207040306080B030204" pitchFamily="18" charset="0"/>
              </a:rPr>
              <a:t>History of Federal Indian policy</a:t>
            </a:r>
          </a:p>
          <a:p>
            <a:pPr lvl="1"/>
            <a:r>
              <a:rPr lang="en-US" dirty="0" smtClean="0">
                <a:latin typeface="Californian FB" panose="0207040306080B030204" pitchFamily="18" charset="0"/>
              </a:rPr>
              <a:t>Legacy of Allotment (checkerboard ownership, allotment)</a:t>
            </a:r>
          </a:p>
          <a:p>
            <a:pPr lvl="1"/>
            <a:r>
              <a:rPr lang="en-US" dirty="0" smtClean="0">
                <a:latin typeface="Californian FB" panose="0207040306080B030204" pitchFamily="18" charset="0"/>
              </a:rPr>
              <a:t>Indian Mineral Leasing Act of 1938 (IMLA), 25 U.S.C. §§396a-396g</a:t>
            </a:r>
          </a:p>
          <a:p>
            <a:pPr lvl="1"/>
            <a:r>
              <a:rPr lang="en-US" dirty="0" smtClean="0">
                <a:latin typeface="Californian FB" panose="0207040306080B030204" pitchFamily="18" charset="0"/>
              </a:rPr>
              <a:t>Indian Mineral Development Act of 1982 (IMDA), 25 U.S.C. §§2101-2108</a:t>
            </a:r>
          </a:p>
          <a:p>
            <a:r>
              <a:rPr lang="en-US" dirty="0" smtClean="0">
                <a:latin typeface="Californian FB" panose="0207040306080B030204" pitchFamily="18" charset="0"/>
              </a:rPr>
              <a:t>Resource Availability</a:t>
            </a:r>
          </a:p>
          <a:p>
            <a:pPr lvl="1"/>
            <a:r>
              <a:rPr lang="en-US" dirty="0" smtClean="0">
                <a:latin typeface="Californian FB" panose="0207040306080B030204" pitchFamily="18" charset="0"/>
              </a:rPr>
              <a:t>“traditional” energy – coal, oil and gas, etc.</a:t>
            </a:r>
          </a:p>
          <a:p>
            <a:pPr lvl="1"/>
            <a:r>
              <a:rPr lang="en-US" dirty="0" smtClean="0">
                <a:latin typeface="Californian FB" panose="0207040306080B030204" pitchFamily="18" charset="0"/>
              </a:rPr>
              <a:t>Renewables – solar, wind, biomass </a:t>
            </a:r>
          </a:p>
          <a:p>
            <a:r>
              <a:rPr lang="en-US" dirty="0" smtClean="0">
                <a:latin typeface="Californian FB" panose="0207040306080B030204" pitchFamily="18" charset="0"/>
              </a:rPr>
              <a:t>Need for Economic Development</a:t>
            </a:r>
          </a:p>
          <a:p>
            <a:r>
              <a:rPr lang="en-US" dirty="0" smtClean="0">
                <a:latin typeface="Californian FB" panose="0207040306080B030204" pitchFamily="18" charset="0"/>
              </a:rPr>
              <a:t>Impacts of Federal Oversight and Approval</a:t>
            </a:r>
          </a:p>
          <a:p>
            <a:endParaRPr lang="en-US" dirty="0" smtClean="0">
              <a:latin typeface="Californian FB" panose="0207040306080B030204" pitchFamily="18" charset="0"/>
            </a:endParaRPr>
          </a:p>
        </p:txBody>
      </p:sp>
    </p:spTree>
    <p:extLst>
      <p:ext uri="{BB962C8B-B14F-4D97-AF65-F5344CB8AC3E}">
        <p14:creationId xmlns:p14="http://schemas.microsoft.com/office/powerpoint/2010/main" val="196717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June 2015 GAO Report</a:t>
            </a:r>
            <a:endParaRPr lang="en-US" dirty="0">
              <a:latin typeface="Californian FB" panose="0207040306080B0302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277289"/>
            <a:ext cx="3786111" cy="4899674"/>
          </a:xfrm>
        </p:spPr>
      </p:pic>
      <p:sp>
        <p:nvSpPr>
          <p:cNvPr id="7" name="TextBox 6"/>
          <p:cNvSpPr txBox="1"/>
          <p:nvPr/>
        </p:nvSpPr>
        <p:spPr>
          <a:xfrm>
            <a:off x="5282005" y="1409251"/>
            <a:ext cx="6282466" cy="4247317"/>
          </a:xfrm>
          <a:prstGeom prst="rect">
            <a:avLst/>
          </a:prstGeom>
          <a:noFill/>
        </p:spPr>
        <p:txBody>
          <a:bodyPr wrap="square" rtlCol="0">
            <a:spAutoFit/>
          </a:bodyPr>
          <a:lstStyle/>
          <a:p>
            <a:pPr marL="285750" indent="-285750">
              <a:buFontTx/>
              <a:buChar char="-"/>
            </a:pPr>
            <a:r>
              <a:rPr lang="en-US" dirty="0" smtClean="0">
                <a:latin typeface="Californian FB" panose="0207040306080B030204" pitchFamily="18" charset="0"/>
              </a:rPr>
              <a:t>Commissioned by Senator </a:t>
            </a:r>
            <a:r>
              <a:rPr lang="en-US" dirty="0" err="1" smtClean="0">
                <a:latin typeface="Californian FB" panose="0207040306080B030204" pitchFamily="18" charset="0"/>
              </a:rPr>
              <a:t>Barrasso</a:t>
            </a:r>
            <a:r>
              <a:rPr lang="en-US" dirty="0" smtClean="0">
                <a:latin typeface="Californian FB" panose="0207040306080B030204" pitchFamily="18" charset="0"/>
              </a:rPr>
              <a:t> (R-WY), Chairman of the Senate Committee on Indian Affairs</a:t>
            </a:r>
          </a:p>
          <a:p>
            <a:pPr marL="285750" indent="-285750">
              <a:buFontTx/>
              <a:buChar char="-"/>
            </a:pPr>
            <a:r>
              <a:rPr lang="en-US" dirty="0" smtClean="0">
                <a:latin typeface="Californian FB" panose="0207040306080B030204" pitchFamily="18" charset="0"/>
              </a:rPr>
              <a:t>Documented missed development opportunities, lost revenue, and jeopardized viability of projects on tribal lands</a:t>
            </a:r>
          </a:p>
          <a:p>
            <a:pPr marL="285750" indent="-285750">
              <a:buFontTx/>
              <a:buChar char="-"/>
            </a:pPr>
            <a:r>
              <a:rPr lang="en-US" dirty="0" smtClean="0">
                <a:latin typeface="Californian FB" panose="0207040306080B030204" pitchFamily="18" charset="0"/>
              </a:rPr>
              <a:t>Faulted BIA Management shortcomings</a:t>
            </a:r>
          </a:p>
          <a:p>
            <a:pPr marL="742950" lvl="1" indent="-285750">
              <a:buFontTx/>
              <a:buChar char="-"/>
            </a:pPr>
            <a:r>
              <a:rPr lang="en-US" dirty="0" smtClean="0">
                <a:latin typeface="Californian FB" panose="0207040306080B030204" pitchFamily="18" charset="0"/>
              </a:rPr>
              <a:t>Lack of data to verify ownership</a:t>
            </a:r>
          </a:p>
          <a:p>
            <a:pPr marL="742950" lvl="1" indent="-285750">
              <a:buFontTx/>
              <a:buChar char="-"/>
            </a:pPr>
            <a:r>
              <a:rPr lang="en-US" dirty="0" smtClean="0">
                <a:latin typeface="Californian FB" panose="0207040306080B030204" pitchFamily="18" charset="0"/>
              </a:rPr>
              <a:t>Staff limitations</a:t>
            </a:r>
          </a:p>
          <a:p>
            <a:pPr marL="742950" lvl="1" indent="-285750">
              <a:buFontTx/>
              <a:buChar char="-"/>
            </a:pPr>
            <a:r>
              <a:rPr lang="en-US" dirty="0" smtClean="0">
                <a:latin typeface="Californian FB" panose="0207040306080B030204" pitchFamily="18" charset="0"/>
              </a:rPr>
              <a:t>No tracking of review and response times</a:t>
            </a:r>
          </a:p>
          <a:p>
            <a:pPr marL="285750" indent="-285750">
              <a:buFontTx/>
              <a:buChar char="-"/>
            </a:pPr>
            <a:r>
              <a:rPr lang="en-US" dirty="0" smtClean="0">
                <a:latin typeface="Californian FB" panose="0207040306080B030204" pitchFamily="18" charset="0"/>
              </a:rPr>
              <a:t>Also, complex regulatory framework</a:t>
            </a:r>
          </a:p>
          <a:p>
            <a:pPr marL="742950" lvl="1" indent="-285750">
              <a:buFontTx/>
              <a:buChar char="-"/>
            </a:pPr>
            <a:r>
              <a:rPr lang="en-US" dirty="0" smtClean="0">
                <a:latin typeface="Californian FB" panose="0207040306080B030204" pitchFamily="18" charset="0"/>
              </a:rPr>
              <a:t>NEPA, ESA, BLM, APD fees, etc.</a:t>
            </a:r>
          </a:p>
          <a:p>
            <a:pPr marL="285750" indent="-285750">
              <a:buFontTx/>
              <a:buChar char="-"/>
            </a:pPr>
            <a:r>
              <a:rPr lang="en-US" dirty="0" smtClean="0">
                <a:latin typeface="Californian FB" panose="0207040306080B030204" pitchFamily="18" charset="0"/>
              </a:rPr>
              <a:t>And other factors</a:t>
            </a:r>
          </a:p>
          <a:p>
            <a:pPr marL="742950" lvl="1" indent="-285750">
              <a:buFontTx/>
              <a:buChar char="-"/>
            </a:pPr>
            <a:r>
              <a:rPr lang="en-US" dirty="0" smtClean="0">
                <a:latin typeface="Californian FB" panose="0207040306080B030204" pitchFamily="18" charset="0"/>
              </a:rPr>
              <a:t>Tribal capital, infrastructure and capacity</a:t>
            </a:r>
          </a:p>
          <a:p>
            <a:pPr marL="742950" lvl="1" indent="-285750">
              <a:buFontTx/>
              <a:buChar char="-"/>
            </a:pPr>
            <a:endParaRPr lang="en-US" dirty="0">
              <a:latin typeface="Californian FB" panose="0207040306080B030204" pitchFamily="18" charset="0"/>
            </a:endParaRPr>
          </a:p>
          <a:p>
            <a:pPr marL="285750" indent="-285750">
              <a:buFontTx/>
              <a:buChar char="-"/>
            </a:pPr>
            <a:r>
              <a:rPr lang="en-US" dirty="0" smtClean="0">
                <a:latin typeface="Californian FB" panose="0207040306080B030204" pitchFamily="18" charset="0"/>
              </a:rPr>
              <a:t>Why no Tribal Energy Resource Agreements (TERAs)?</a:t>
            </a:r>
          </a:p>
          <a:p>
            <a:pPr marL="285750" indent="-285750">
              <a:buFontTx/>
              <a:buChar char="-"/>
            </a:pPr>
            <a:endParaRPr lang="en-US" dirty="0">
              <a:latin typeface="Californian FB" panose="0207040306080B030204" pitchFamily="18" charset="0"/>
            </a:endParaRPr>
          </a:p>
        </p:txBody>
      </p:sp>
    </p:spTree>
    <p:extLst>
      <p:ext uri="{BB962C8B-B14F-4D97-AF65-F5344CB8AC3E}">
        <p14:creationId xmlns:p14="http://schemas.microsoft.com/office/powerpoint/2010/main" val="326046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500"/>
                                        <p:tgtEl>
                                          <p:spTgt spid="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500"/>
                                        <p:tgtEl>
                                          <p:spTgt spid="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500"/>
                                        <p:tgtEl>
                                          <p:spTgt spid="7">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
                                            <p:txEl>
                                              <p:pRg st="7" end="7"/>
                                            </p:txEl>
                                          </p:spTgt>
                                        </p:tgtEl>
                                        <p:attrNameLst>
                                          <p:attrName>style.visibility</p:attrName>
                                        </p:attrNameLst>
                                      </p:cBhvr>
                                      <p:to>
                                        <p:strVal val="visible"/>
                                      </p:to>
                                    </p:set>
                                    <p:animEffect transition="in" filter="fade">
                                      <p:cBhvr>
                                        <p:cTn id="34" dur="500"/>
                                        <p:tgtEl>
                                          <p:spTgt spid="7">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animEffect transition="in" filter="fade">
                                      <p:cBhvr>
                                        <p:cTn id="39" dur="500"/>
                                        <p:tgtEl>
                                          <p:spTgt spid="7">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7">
                                            <p:txEl>
                                              <p:pRg st="9" end="9"/>
                                            </p:txEl>
                                          </p:spTgt>
                                        </p:tgtEl>
                                        <p:attrNameLst>
                                          <p:attrName>style.visibility</p:attrName>
                                        </p:attrNameLst>
                                      </p:cBhvr>
                                      <p:to>
                                        <p:strVal val="visible"/>
                                      </p:to>
                                    </p:set>
                                    <p:animEffect transition="in" filter="fade">
                                      <p:cBhvr>
                                        <p:cTn id="42" dur="5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animEffect transition="in" filter="fade">
                                      <p:cBhvr>
                                        <p:cTn id="47"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A Decade of New Approaches?</a:t>
            </a:r>
            <a:endParaRPr lang="en-US" dirty="0">
              <a:latin typeface="Californian FB" panose="0207040306080B0302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Californian FB" panose="0207040306080B030204" pitchFamily="18" charset="0"/>
              </a:rPr>
              <a:t>Indian Tribal Energy Development and Self-Determination Act (ITEDSA), 25 USC §§3501-3506, with regulations at 25 C.F.R. Pt. 224</a:t>
            </a:r>
          </a:p>
          <a:p>
            <a:pPr lvl="1"/>
            <a:r>
              <a:rPr lang="en-US" dirty="0" smtClean="0">
                <a:latin typeface="Californian FB" panose="0207040306080B030204" pitchFamily="18" charset="0"/>
              </a:rPr>
              <a:t>Enacted as Title V of the Energy Policy Act of 2005</a:t>
            </a:r>
          </a:p>
          <a:p>
            <a:pPr lvl="1"/>
            <a:r>
              <a:rPr lang="en-US" dirty="0" smtClean="0">
                <a:latin typeface="Californian FB" panose="0207040306080B030204" pitchFamily="18" charset="0"/>
              </a:rPr>
              <a:t>Enables the negotiation of Tribal Energy Resource Agreements (TERAs) between the Secretary and a tribe</a:t>
            </a:r>
          </a:p>
          <a:p>
            <a:pPr lvl="1"/>
            <a:r>
              <a:rPr lang="en-US" dirty="0" smtClean="0">
                <a:latin typeface="Californian FB" panose="0207040306080B030204" pitchFamily="18" charset="0"/>
              </a:rPr>
              <a:t>Under a TERA, no subsequent Secretarial approval is required for certain leases, business agreements or rights-of-way related to energy development on tribal land</a:t>
            </a:r>
          </a:p>
          <a:p>
            <a:pPr lvl="1"/>
            <a:r>
              <a:rPr lang="en-US" dirty="0" smtClean="0">
                <a:latin typeface="Californian FB" panose="0207040306080B030204" pitchFamily="18" charset="0"/>
              </a:rPr>
              <a:t>BUT a TERA must include a tribal environmental review process allowing for public review of comment on proposed leases, agreements or rights-of-way (NEPA-lite).</a:t>
            </a:r>
          </a:p>
          <a:p>
            <a:pPr lvl="1"/>
            <a:r>
              <a:rPr lang="en-US" dirty="0" smtClean="0">
                <a:latin typeface="Californian FB" panose="0207040306080B030204" pitchFamily="18" charset="0"/>
              </a:rPr>
              <a:t>AND the United States is not liable for “any negotiated term” of or any loss from “any negotiated term” of a lease, agreement or right-of-way.</a:t>
            </a:r>
            <a:endParaRPr lang="en-US" dirty="0">
              <a:latin typeface="Californian FB" panose="0207040306080B030204" pitchFamily="18" charset="0"/>
            </a:endParaRPr>
          </a:p>
        </p:txBody>
      </p:sp>
    </p:spTree>
    <p:extLst>
      <p:ext uri="{BB962C8B-B14F-4D97-AF65-F5344CB8AC3E}">
        <p14:creationId xmlns:p14="http://schemas.microsoft.com/office/powerpoint/2010/main" val="52534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Californian FB" panose="0207040306080B030204" pitchFamily="18" charset="0"/>
              </a:rPr>
              <a:t>A Decade of New Approaches?</a:t>
            </a:r>
            <a:endParaRPr lang="en-US" dirty="0"/>
          </a:p>
        </p:txBody>
      </p:sp>
      <p:sp>
        <p:nvSpPr>
          <p:cNvPr id="3" name="Content Placeholder 2"/>
          <p:cNvSpPr>
            <a:spLocks noGrp="1"/>
          </p:cNvSpPr>
          <p:nvPr>
            <p:ph idx="1"/>
          </p:nvPr>
        </p:nvSpPr>
        <p:spPr/>
        <p:txBody>
          <a:bodyPr/>
          <a:lstStyle/>
          <a:p>
            <a:r>
              <a:rPr lang="en-US" dirty="0" smtClean="0">
                <a:latin typeface="Californian FB" panose="0207040306080B030204" pitchFamily="18" charset="0"/>
              </a:rPr>
              <a:t>GAO Study – Why no TERAs?</a:t>
            </a:r>
          </a:p>
          <a:p>
            <a:r>
              <a:rPr lang="en-US" dirty="0" smtClean="0">
                <a:latin typeface="Californian FB" panose="0207040306080B030204" pitchFamily="18" charset="0"/>
              </a:rPr>
              <a:t>TERA Regulations:</a:t>
            </a:r>
          </a:p>
          <a:p>
            <a:pPr lvl="1"/>
            <a:r>
              <a:rPr lang="en-US" dirty="0" smtClean="0">
                <a:latin typeface="Californian FB" panose="0207040306080B030204" pitchFamily="18" charset="0"/>
              </a:rPr>
              <a:t>25 C.F.R. 224.52(c): A TERA may “include assumption by the tribe of certain activities normally carried out by the Department, </a:t>
            </a:r>
            <a:r>
              <a:rPr lang="en-US" b="1" dirty="0" smtClean="0">
                <a:latin typeface="Californian FB" panose="0207040306080B030204" pitchFamily="18" charset="0"/>
              </a:rPr>
              <a:t>except for inherently Federal functions.</a:t>
            </a:r>
            <a:r>
              <a:rPr lang="en-US" dirty="0" smtClean="0">
                <a:latin typeface="Californian FB" panose="0207040306080B030204" pitchFamily="18" charset="0"/>
              </a:rPr>
              <a:t>” </a:t>
            </a:r>
            <a:r>
              <a:rPr lang="en-US" i="1" dirty="0" smtClean="0">
                <a:latin typeface="Californian FB" panose="0207040306080B030204" pitchFamily="18" charset="0"/>
              </a:rPr>
              <a:t>See also </a:t>
            </a:r>
            <a:r>
              <a:rPr lang="en-US" dirty="0" smtClean="0">
                <a:latin typeface="Californian FB" panose="0207040306080B030204" pitchFamily="18" charset="0"/>
              </a:rPr>
              <a:t>25 C.F.R. 224.53(e)(2). </a:t>
            </a:r>
          </a:p>
          <a:p>
            <a:pPr lvl="1"/>
            <a:r>
              <a:rPr lang="en-US" dirty="0" smtClean="0">
                <a:latin typeface="Californian FB" panose="0207040306080B030204" pitchFamily="18" charset="0"/>
              </a:rPr>
              <a:t>Also, unclear whether a tribe would have to follow federal regulatory requirements under a TERA</a:t>
            </a:r>
          </a:p>
          <a:p>
            <a:r>
              <a:rPr lang="en-US" dirty="0" smtClean="0">
                <a:latin typeface="Californian FB" panose="0207040306080B030204" pitchFamily="18" charset="0"/>
              </a:rPr>
              <a:t>No funding for additional responsibilities and liability</a:t>
            </a:r>
          </a:p>
          <a:p>
            <a:r>
              <a:rPr lang="en-US" dirty="0" smtClean="0">
                <a:latin typeface="Californian FB" panose="0207040306080B030204" pitchFamily="18" charset="0"/>
              </a:rPr>
              <a:t>Complex capacity determination and application process</a:t>
            </a:r>
          </a:p>
          <a:p>
            <a:pPr lvl="1"/>
            <a:endParaRPr lang="en-US" dirty="0">
              <a:latin typeface="Californian FB" panose="0207040306080B030204" pitchFamily="18" charset="0"/>
            </a:endParaRPr>
          </a:p>
        </p:txBody>
      </p:sp>
    </p:spTree>
    <p:extLst>
      <p:ext uri="{BB962C8B-B14F-4D97-AF65-F5344CB8AC3E}">
        <p14:creationId xmlns:p14="http://schemas.microsoft.com/office/powerpoint/2010/main" val="14733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5007" y="355002"/>
            <a:ext cx="9466730" cy="6207163"/>
          </a:xfrm>
        </p:spPr>
      </p:pic>
    </p:spTree>
    <p:extLst>
      <p:ext uri="{BB962C8B-B14F-4D97-AF65-F5344CB8AC3E}">
        <p14:creationId xmlns:p14="http://schemas.microsoft.com/office/powerpoint/2010/main" val="3944116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A Decade of New Approaches?</a:t>
            </a: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Californian FB" panose="0207040306080B030204" pitchFamily="18" charset="0"/>
              </a:rPr>
              <a:t>Helping Expedite and Advance Responsible Tribal Homeownership Act of 2012 (HEARTH Act), 25 U.S.C. §§415(h).</a:t>
            </a:r>
          </a:p>
          <a:p>
            <a:pPr lvl="1"/>
            <a:r>
              <a:rPr lang="en-US" dirty="0" smtClean="0">
                <a:latin typeface="Californian FB" panose="0207040306080B030204" pitchFamily="18" charset="0"/>
              </a:rPr>
              <a:t>Based on earlier tribe-specific amendments to Indian Long-Term Leasing Act (e.g., Navajo, Tulalip)</a:t>
            </a:r>
          </a:p>
          <a:p>
            <a:pPr lvl="1"/>
            <a:r>
              <a:rPr lang="en-US" dirty="0" smtClean="0">
                <a:latin typeface="Californian FB" panose="0207040306080B030204" pitchFamily="18" charset="0"/>
              </a:rPr>
              <a:t>Includes surface leases for residential and business purposes (including wind/solar projects) but NOT sub-surface leases or rights-of-way</a:t>
            </a:r>
          </a:p>
          <a:p>
            <a:pPr lvl="1"/>
            <a:r>
              <a:rPr lang="en-US" dirty="0" smtClean="0">
                <a:latin typeface="Californian FB" panose="0207040306080B030204" pitchFamily="18" charset="0"/>
              </a:rPr>
              <a:t>Removes Secretarial approval requirement for each lease, provided Secretary has approved tribal leasing regulations that are “consistent with” federal leasing regulations and include an environmental review process allowing for public comment (NEPA-lite) </a:t>
            </a:r>
          </a:p>
          <a:p>
            <a:pPr lvl="1"/>
            <a:r>
              <a:rPr lang="en-US" dirty="0" smtClean="0">
                <a:latin typeface="Californian FB" panose="0207040306080B030204" pitchFamily="18" charset="0"/>
              </a:rPr>
              <a:t>United States not liable for losses from any lease approved by a tribe</a:t>
            </a:r>
          </a:p>
          <a:p>
            <a:pPr lvl="1"/>
            <a:r>
              <a:rPr lang="en-US" dirty="0" smtClean="0">
                <a:latin typeface="Californian FB" panose="0207040306080B030204" pitchFamily="18" charset="0"/>
              </a:rPr>
              <a:t>An “interested party” may petition the Secretary to review tribal compliance and Secretary can provide remedy (subject to hearing and right to cure).</a:t>
            </a:r>
            <a:endParaRPr lang="en-US" dirty="0">
              <a:latin typeface="Californian FB" panose="0207040306080B030204" pitchFamily="18" charset="0"/>
            </a:endParaRPr>
          </a:p>
        </p:txBody>
      </p:sp>
    </p:spTree>
    <p:extLst>
      <p:ext uri="{BB962C8B-B14F-4D97-AF65-F5344CB8AC3E}">
        <p14:creationId xmlns:p14="http://schemas.microsoft.com/office/powerpoint/2010/main" val="56915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A Decade of New Approaches?</a:t>
            </a:r>
            <a:endParaRPr lang="en-US" dirty="0"/>
          </a:p>
        </p:txBody>
      </p:sp>
      <p:sp>
        <p:nvSpPr>
          <p:cNvPr id="3" name="Content Placeholder 2"/>
          <p:cNvSpPr>
            <a:spLocks noGrp="1"/>
          </p:cNvSpPr>
          <p:nvPr>
            <p:ph idx="1"/>
          </p:nvPr>
        </p:nvSpPr>
        <p:spPr/>
        <p:txBody>
          <a:bodyPr/>
          <a:lstStyle/>
          <a:p>
            <a:r>
              <a:rPr lang="en-US" dirty="0" smtClean="0">
                <a:latin typeface="Californian FB" panose="0207040306080B030204" pitchFamily="18" charset="0"/>
              </a:rPr>
              <a:t>HEARTH Act a success and TERAs not?</a:t>
            </a:r>
          </a:p>
          <a:p>
            <a:pPr lvl="1"/>
            <a:r>
              <a:rPr lang="en-US" dirty="0" smtClean="0">
                <a:latin typeface="Californian FB" panose="0207040306080B030204" pitchFamily="18" charset="0"/>
              </a:rPr>
              <a:t>20 tribes with approved business leasing regulations under HEARTH Act</a:t>
            </a:r>
          </a:p>
          <a:p>
            <a:pPr lvl="1"/>
            <a:r>
              <a:rPr lang="en-US" dirty="0" smtClean="0">
                <a:latin typeface="Californian FB" panose="0207040306080B030204" pitchFamily="18" charset="0"/>
              </a:rPr>
              <a:t>0 tribes have entered a TERA</a:t>
            </a:r>
          </a:p>
          <a:p>
            <a:pPr lvl="1"/>
            <a:endParaRPr lang="en-US" dirty="0">
              <a:latin typeface="Californian FB" panose="0207040306080B030204" pitchFamily="18" charset="0"/>
            </a:endParaRPr>
          </a:p>
          <a:p>
            <a:r>
              <a:rPr lang="en-US" dirty="0" smtClean="0">
                <a:latin typeface="Californian FB" panose="0207040306080B030204" pitchFamily="18" charset="0"/>
              </a:rPr>
              <a:t>Still: </a:t>
            </a:r>
          </a:p>
          <a:p>
            <a:pPr lvl="1"/>
            <a:r>
              <a:rPr lang="en-US" dirty="0" smtClean="0">
                <a:latin typeface="Californian FB" panose="0207040306080B030204" pitchFamily="18" charset="0"/>
              </a:rPr>
              <a:t>GAO Report findings on BIA issues, complex regulatory framework, TERA concerns</a:t>
            </a:r>
          </a:p>
          <a:p>
            <a:pPr lvl="1"/>
            <a:r>
              <a:rPr lang="en-US" dirty="0" smtClean="0">
                <a:latin typeface="Californian FB" panose="0207040306080B030204" pitchFamily="18" charset="0"/>
              </a:rPr>
              <a:t>According to GAO, only one utility scale wind facility on Indian lands (as of March, 2015), with one more and one solar facility under construction.</a:t>
            </a:r>
          </a:p>
          <a:p>
            <a:pPr lvl="1"/>
            <a:r>
              <a:rPr lang="en-US" dirty="0" smtClean="0">
                <a:latin typeface="Californian FB" panose="0207040306080B030204" pitchFamily="18" charset="0"/>
              </a:rPr>
              <a:t>Without a TERA, Secretarial approval still required for mineral leases (IMLA), development agreements (IMDA), and energy-related rights-of-way</a:t>
            </a:r>
          </a:p>
          <a:p>
            <a:endParaRPr lang="en-US" dirty="0">
              <a:latin typeface="Californian FB" panose="0207040306080B030204" pitchFamily="18" charset="0"/>
            </a:endParaRPr>
          </a:p>
        </p:txBody>
      </p:sp>
    </p:spTree>
    <p:extLst>
      <p:ext uri="{BB962C8B-B14F-4D97-AF65-F5344CB8AC3E}">
        <p14:creationId xmlns:p14="http://schemas.microsoft.com/office/powerpoint/2010/main" val="234724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What’s Next?</a:t>
            </a:r>
            <a:endParaRPr lang="en-US" dirty="0">
              <a:latin typeface="Californian FB" panose="0207040306080B030204"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latin typeface="Californian FB" panose="0207040306080B030204" pitchFamily="18" charset="0"/>
              </a:rPr>
              <a:t>Current Proposals:</a:t>
            </a:r>
          </a:p>
          <a:p>
            <a:r>
              <a:rPr lang="en-US" dirty="0" smtClean="0">
                <a:latin typeface="Californian FB" panose="0207040306080B030204" pitchFamily="18" charset="0"/>
              </a:rPr>
              <a:t>Amend ITEDSA to address TERA issues</a:t>
            </a:r>
          </a:p>
          <a:p>
            <a:pPr lvl="1"/>
            <a:r>
              <a:rPr lang="en-US" dirty="0" smtClean="0">
                <a:latin typeface="Californian FB" panose="0207040306080B030204" pitchFamily="18" charset="0"/>
              </a:rPr>
              <a:t>S. 209 – ITEDSA Amendments of 2015</a:t>
            </a:r>
          </a:p>
          <a:p>
            <a:r>
              <a:rPr lang="en-US" dirty="0" smtClean="0">
                <a:latin typeface="Californian FB" panose="0207040306080B030204" pitchFamily="18" charset="0"/>
              </a:rPr>
              <a:t>Apply HEARTH concept to leases</a:t>
            </a:r>
          </a:p>
          <a:p>
            <a:pPr lvl="1"/>
            <a:r>
              <a:rPr lang="en-US" dirty="0" smtClean="0">
                <a:latin typeface="Californian FB" panose="0207040306080B030204" pitchFamily="18" charset="0"/>
              </a:rPr>
              <a:t>Authority for Navajo Nation included in S. 209 and H.R. 538</a:t>
            </a:r>
          </a:p>
          <a:p>
            <a:r>
              <a:rPr lang="en-US" dirty="0" smtClean="0">
                <a:latin typeface="Californian FB" panose="0207040306080B030204" pitchFamily="18" charset="0"/>
              </a:rPr>
              <a:t>Target specific aspects of Federal approval process</a:t>
            </a:r>
          </a:p>
          <a:p>
            <a:pPr lvl="1"/>
            <a:r>
              <a:rPr lang="en-US" dirty="0" smtClean="0">
                <a:latin typeface="Californian FB" panose="0207040306080B030204" pitchFamily="18" charset="0"/>
              </a:rPr>
              <a:t>H.R. 538 – Native American Energy Act</a:t>
            </a:r>
          </a:p>
          <a:p>
            <a:pPr lvl="1"/>
            <a:r>
              <a:rPr lang="en-US" dirty="0" smtClean="0">
                <a:latin typeface="Californian FB" panose="0207040306080B030204" pitchFamily="18" charset="0"/>
              </a:rPr>
              <a:t>Federal Service Center </a:t>
            </a:r>
            <a:r>
              <a:rPr lang="en-US" dirty="0">
                <a:latin typeface="Californian FB" panose="0207040306080B030204" pitchFamily="18" charset="0"/>
              </a:rPr>
              <a:t>Proposal (Testimony of Larry Roberts, Principal Deputy Assistant Secretary – Indian </a:t>
            </a:r>
            <a:r>
              <a:rPr lang="en-US" dirty="0" smtClean="0">
                <a:latin typeface="Californian FB" panose="0207040306080B030204" pitchFamily="18" charset="0"/>
              </a:rPr>
              <a:t>Affairs)</a:t>
            </a:r>
          </a:p>
          <a:p>
            <a:r>
              <a:rPr lang="en-US" dirty="0" smtClean="0">
                <a:latin typeface="Californian FB" panose="0207040306080B030204" pitchFamily="18" charset="0"/>
              </a:rPr>
              <a:t>Broader proposals (trust asset demonstration projects)</a:t>
            </a:r>
          </a:p>
          <a:p>
            <a:pPr lvl="1"/>
            <a:r>
              <a:rPr lang="en-US" dirty="0" smtClean="0">
                <a:latin typeface="Californian FB" panose="0207040306080B030204" pitchFamily="18" charset="0"/>
              </a:rPr>
              <a:t>S. 383/H.R. 812 – Indian Trust Asset Reform Act</a:t>
            </a:r>
          </a:p>
        </p:txBody>
      </p:sp>
    </p:spTree>
    <p:extLst>
      <p:ext uri="{BB962C8B-B14F-4D97-AF65-F5344CB8AC3E}">
        <p14:creationId xmlns:p14="http://schemas.microsoft.com/office/powerpoint/2010/main" val="428532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fornian FB" panose="0207040306080B030204" pitchFamily="18" charset="0"/>
              </a:rPr>
              <a:t>Next stop: real self-determination?</a:t>
            </a:r>
            <a:endParaRPr lang="en-US" dirty="0">
              <a:latin typeface="Californian FB" panose="0207040306080B030204"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Californian FB" panose="0207040306080B030204" pitchFamily="18" charset="0"/>
              </a:rPr>
              <a:t>First, self-determination contracting/compacting </a:t>
            </a:r>
          </a:p>
          <a:p>
            <a:pPr lvl="1"/>
            <a:r>
              <a:rPr lang="en-US" dirty="0" smtClean="0">
                <a:latin typeface="Californian FB" panose="0207040306080B030204" pitchFamily="18" charset="0"/>
              </a:rPr>
              <a:t>Negotiation of agreement for assumption of federal programs, services, functions or activities</a:t>
            </a:r>
          </a:p>
          <a:p>
            <a:r>
              <a:rPr lang="en-US" dirty="0" smtClean="0">
                <a:latin typeface="Californian FB" panose="0207040306080B030204" pitchFamily="18" charset="0"/>
              </a:rPr>
              <a:t>And, IMDA</a:t>
            </a:r>
          </a:p>
          <a:p>
            <a:pPr lvl="1"/>
            <a:r>
              <a:rPr lang="en-US" dirty="0" smtClean="0">
                <a:latin typeface="Californian FB" panose="0207040306080B030204" pitchFamily="18" charset="0"/>
              </a:rPr>
              <a:t>Greater flexibility for energy development BUT still federal approval and a waiver of federal liability</a:t>
            </a:r>
          </a:p>
          <a:p>
            <a:r>
              <a:rPr lang="en-US" dirty="0" smtClean="0">
                <a:latin typeface="Californian FB" panose="0207040306080B030204" pitchFamily="18" charset="0"/>
              </a:rPr>
              <a:t>Then, recent approaches (TERAs/HEARTH Act)</a:t>
            </a:r>
          </a:p>
          <a:p>
            <a:pPr lvl="1"/>
            <a:r>
              <a:rPr lang="en-US" dirty="0" smtClean="0">
                <a:latin typeface="Californian FB" panose="0207040306080B030204" pitchFamily="18" charset="0"/>
              </a:rPr>
              <a:t>Expanded tribal authority, but still federal oversight (e.g., environmental review processes, “inherently Federal functions”, “consistent” regulations) with varying waivers of federal liability.</a:t>
            </a:r>
          </a:p>
          <a:p>
            <a:r>
              <a:rPr lang="en-US" smtClean="0">
                <a:latin typeface="Californian FB" panose="0207040306080B030204" pitchFamily="18" charset="0"/>
              </a:rPr>
              <a:t>Trust </a:t>
            </a:r>
            <a:r>
              <a:rPr lang="en-US" dirty="0" smtClean="0">
                <a:latin typeface="Californian FB" panose="0207040306080B030204" pitchFamily="18" charset="0"/>
              </a:rPr>
              <a:t>asset management demonstration projects?</a:t>
            </a:r>
          </a:p>
          <a:p>
            <a:pPr lvl="1"/>
            <a:r>
              <a:rPr lang="en-US" dirty="0" smtClean="0">
                <a:latin typeface="Californian FB" panose="0207040306080B030204" pitchFamily="18" charset="0"/>
              </a:rPr>
              <a:t>Negotiated arrangement, based on tribal proposal, for management of trust resource (but with limited tribal approval authority – only HEARTH Act) and limited waiver of liability (only where tribe decides to manage trust assets “at a less stringent standard”). </a:t>
            </a:r>
          </a:p>
        </p:txBody>
      </p:sp>
    </p:spTree>
    <p:extLst>
      <p:ext uri="{BB962C8B-B14F-4D97-AF65-F5344CB8AC3E}">
        <p14:creationId xmlns:p14="http://schemas.microsoft.com/office/powerpoint/2010/main" val="244133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4200" dirty="0" smtClean="0">
              <a:latin typeface="Californian FB" panose="0207040306080B030204" pitchFamily="18" charset="0"/>
            </a:endParaRPr>
          </a:p>
          <a:p>
            <a:pPr marL="0" indent="0" algn="ctr">
              <a:buNone/>
            </a:pPr>
            <a:endParaRPr lang="en-US" sz="4200" dirty="0">
              <a:latin typeface="Californian FB" panose="0207040306080B030204" pitchFamily="18" charset="0"/>
            </a:endParaRPr>
          </a:p>
          <a:p>
            <a:pPr marL="0" indent="0" algn="ctr">
              <a:buNone/>
            </a:pPr>
            <a:r>
              <a:rPr lang="en-US" sz="4200" dirty="0" smtClean="0">
                <a:latin typeface="Californian FB" panose="0207040306080B030204" pitchFamily="18" charset="0"/>
              </a:rPr>
              <a:t>Thank you!</a:t>
            </a:r>
          </a:p>
          <a:p>
            <a:pPr marL="0" indent="0">
              <a:buNone/>
            </a:pPr>
            <a:endParaRPr lang="en-US" dirty="0">
              <a:latin typeface="Californian FB" panose="0207040306080B030204" pitchFamily="18" charset="0"/>
            </a:endParaRPr>
          </a:p>
          <a:p>
            <a:pPr marL="0" indent="0" algn="ctr">
              <a:buNone/>
            </a:pPr>
            <a:r>
              <a:rPr lang="en-US" sz="3300" dirty="0" smtClean="0">
                <a:solidFill>
                  <a:srgbClr val="993300"/>
                </a:solidFill>
                <a:latin typeface="Californian FB" panose="0207040306080B030204" pitchFamily="18" charset="0"/>
              </a:rPr>
              <a:t>Monte Mills </a:t>
            </a:r>
          </a:p>
          <a:p>
            <a:pPr marL="0" indent="0" algn="ctr">
              <a:buNone/>
            </a:pPr>
            <a:r>
              <a:rPr lang="en-US" sz="2300" dirty="0" smtClean="0">
                <a:latin typeface="Californian FB" panose="0207040306080B030204" pitchFamily="18" charset="0"/>
              </a:rPr>
              <a:t>406-243-2544 ~ monte.mills@umontana.edu</a:t>
            </a:r>
          </a:p>
          <a:p>
            <a:pPr marL="0" indent="0">
              <a:buNone/>
            </a:pPr>
            <a:endParaRPr lang="en-US" dirty="0">
              <a:latin typeface="Californian FB" panose="0207040306080B030204" pitchFamily="18" charset="0"/>
            </a:endParaRPr>
          </a:p>
        </p:txBody>
      </p:sp>
    </p:spTree>
    <p:extLst>
      <p:ext uri="{BB962C8B-B14F-4D97-AF65-F5344CB8AC3E}">
        <p14:creationId xmlns:p14="http://schemas.microsoft.com/office/powerpoint/2010/main" val="2007868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1015</Words>
  <Application>Microsoft Office PowerPoint</Application>
  <PresentationFormat>Widescreen</PresentationFormat>
  <Paragraphs>86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Californian FB</vt:lpstr>
      <vt:lpstr>Office Theme</vt:lpstr>
      <vt:lpstr>New Approaches to Energy Development in Indian Country: The Trust Relationship and Tribal Self-Determination at (yet another) Crossroads</vt:lpstr>
      <vt:lpstr>PowerPoint Presentation</vt:lpstr>
      <vt:lpstr>Why a Crossroads?</vt:lpstr>
      <vt:lpstr>June 2015 GAO Report</vt:lpstr>
      <vt:lpstr>A Decade of New Approaches?</vt:lpstr>
      <vt:lpstr>A Decade of New Approaches?</vt:lpstr>
      <vt:lpstr>PowerPoint Presentation</vt:lpstr>
      <vt:lpstr>A Decade of New Approaches?</vt:lpstr>
      <vt:lpstr>A Decade of New Approaches?</vt:lpstr>
      <vt:lpstr>What’s Next?</vt:lpstr>
      <vt:lpstr>Next stop: real self-determination?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Another Crossroads:  Energy Development in Indian Country, the Trust Relationship, and Tribal Self-Determination</dc:title>
  <dc:creator>Mills, Monte</dc:creator>
  <cp:lastModifiedBy>monte mills</cp:lastModifiedBy>
  <cp:revision>34</cp:revision>
  <dcterms:created xsi:type="dcterms:W3CDTF">2015-11-03T18:51:15Z</dcterms:created>
  <dcterms:modified xsi:type="dcterms:W3CDTF">2015-11-16T15:15:08Z</dcterms:modified>
</cp:coreProperties>
</file>