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0"/>
  </p:notesMasterIdLst>
  <p:sldIdLst>
    <p:sldId id="256" r:id="rId2"/>
    <p:sldId id="259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873E0-8DB5-440E-99A9-765799F8E293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7713F-C31A-4329-8F89-E68446DD3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12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34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46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43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20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21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67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03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02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64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84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40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47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292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6269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8429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713F-C31A-4329-8F89-E68446DD3CD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52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35B6-2B1C-4E1B-A376-022787BFF736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F978-08DD-4A37-BB89-31A5E9122A5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35B6-2B1C-4E1B-A376-022787BFF736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F978-08DD-4A37-BB89-31A5E9122A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35B6-2B1C-4E1B-A376-022787BFF736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F978-08DD-4A37-BB89-31A5E9122A5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35B6-2B1C-4E1B-A376-022787BFF736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F978-08DD-4A37-BB89-31A5E9122A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35B6-2B1C-4E1B-A376-022787BFF736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F978-08DD-4A37-BB89-31A5E9122A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35B6-2B1C-4E1B-A376-022787BFF736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F978-08DD-4A37-BB89-31A5E9122A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35B6-2B1C-4E1B-A376-022787BFF736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F978-08DD-4A37-BB89-31A5E9122A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35B6-2B1C-4E1B-A376-022787BFF736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F978-08DD-4A37-BB89-31A5E9122A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35B6-2B1C-4E1B-A376-022787BFF736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9A0F978-08DD-4A37-BB89-31A5E9122A5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35B6-2B1C-4E1B-A376-022787BFF736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F978-08DD-4A37-BB89-31A5E9122A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35B6-2B1C-4E1B-A376-022787BFF736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F978-08DD-4A37-BB89-31A5E9122A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EA35B6-2B1C-4E1B-A376-022787BFF736}" type="datetimeFigureOut">
              <a:rPr lang="en-US" smtClean="0"/>
              <a:t>11/5/2015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A0F978-08DD-4A37-BB89-31A5E9122A50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ismith@hrassoc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Bury My Documents in Lenexa, Kansas: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Problems of Access and Document Accessibility at the American Indian Records Repository (AIRR)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399" y="5562600"/>
            <a:ext cx="1719125" cy="7178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5130368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12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Annual Indigenous Law Conference</a:t>
            </a:r>
          </a:p>
          <a:p>
            <a:r>
              <a:rPr lang="en-US" sz="2000" dirty="0" smtClean="0"/>
              <a:t>Inaugural Tribal In-House Counsel Assoc. Conference</a:t>
            </a:r>
          </a:p>
          <a:p>
            <a:r>
              <a:rPr lang="en-US" sz="1600" dirty="0" smtClean="0"/>
              <a:t>November 5-6, 2015</a:t>
            </a:r>
          </a:p>
          <a:p>
            <a:r>
              <a:rPr lang="en-US" sz="1600" dirty="0" smtClean="0"/>
              <a:t>Ian </a:t>
            </a:r>
            <a:r>
              <a:rPr lang="en-US" sz="1600" dirty="0" smtClean="0"/>
              <a:t>Smith, Historical Research Associates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7598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43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National Archives, Washington, DC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212" y="1600200"/>
            <a:ext cx="6440457" cy="466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29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3637"/>
            <a:ext cx="8229600" cy="1143000"/>
          </a:xfrm>
        </p:spPr>
        <p:txBody>
          <a:bodyPr/>
          <a:lstStyle/>
          <a:p>
            <a:r>
              <a:rPr lang="en-US" dirty="0" smtClean="0"/>
              <a:t>Entrance to the AIRR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395132"/>
            <a:ext cx="69342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2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Creation of the AIRR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17720"/>
          </a:xfrm>
        </p:spPr>
        <p:txBody>
          <a:bodyPr/>
          <a:lstStyle/>
          <a:p>
            <a:r>
              <a:rPr lang="en-US" dirty="0" smtClean="0"/>
              <a:t>1992: House report, </a:t>
            </a:r>
            <a:r>
              <a:rPr lang="en-US" i="1" dirty="0" smtClean="0"/>
              <a:t>Misplaced Trust,</a:t>
            </a:r>
            <a:r>
              <a:rPr lang="en-US" dirty="0" smtClean="0"/>
              <a:t> documented the BIA’s ongoing failure to fulfill its fiduciary duties to Indian Tribes, partly due to inadequate record keeping.</a:t>
            </a:r>
          </a:p>
          <a:p>
            <a:pPr lvl="1"/>
            <a:r>
              <a:rPr lang="en-US" i="1" dirty="0" smtClean="0"/>
              <a:t>Misplaced Trust</a:t>
            </a:r>
            <a:r>
              <a:rPr lang="en-US" dirty="0" smtClean="0"/>
              <a:t> was largely a compendium of earlier critiques levied by GAO, Congress, BIA audits, etc.</a:t>
            </a:r>
            <a:endParaRPr lang="en-US" i="1" dirty="0" smtClean="0"/>
          </a:p>
          <a:p>
            <a:r>
              <a:rPr lang="en-US" dirty="0" smtClean="0"/>
              <a:t>1994: Congress enacted the American Indian Trust Fund Management Reform Act, creating the Office of the Special Trustee for American Indians (OST).</a:t>
            </a:r>
          </a:p>
          <a:p>
            <a:pPr lvl="1"/>
            <a:r>
              <a:rPr lang="en-US" dirty="0" smtClean="0"/>
              <a:t>OST directed to implement “all reforms necessary for the proper discharge of the Secretary’s trust responsibilities to Indian tribes and individual Indians.”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9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/>
              <a:t>Creation of the </a:t>
            </a:r>
            <a:r>
              <a:rPr lang="en-US" dirty="0" smtClean="0"/>
              <a:t>AIRR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48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1997: OST issued strategic plan to implement reforms mandated by the 1994 Act.</a:t>
            </a:r>
          </a:p>
          <a:p>
            <a:pPr lvl="1"/>
            <a:r>
              <a:rPr lang="en-US" dirty="0" smtClean="0"/>
              <a:t>One of 13 subprojects called for developing a “Records Management solution for Interior trust records” to address “storage, access, control and disposition.”</a:t>
            </a:r>
          </a:p>
          <a:p>
            <a:pPr lvl="1"/>
            <a:r>
              <a:rPr lang="en-US" dirty="0" smtClean="0"/>
              <a:t>DOI’s 1998 High Level Implementation Plan expanded on the OST’s “Records Management” subproject.</a:t>
            </a:r>
          </a:p>
          <a:p>
            <a:r>
              <a:rPr lang="en-US" i="1" dirty="0" err="1" smtClean="0"/>
              <a:t>Cobell</a:t>
            </a:r>
            <a:r>
              <a:rPr lang="en-US" i="1" dirty="0" smtClean="0"/>
              <a:t> v. Babbitt</a:t>
            </a:r>
            <a:r>
              <a:rPr lang="en-US" dirty="0"/>
              <a:t> </a:t>
            </a:r>
            <a:r>
              <a:rPr lang="en-US" dirty="0" smtClean="0"/>
              <a:t>lawsuit further shined a spotlight on the BIA’s inadequate record keeping, indicating that the agency had mismanaged individual Indian trust accounts, as well as having “destroyed records bearing upon their breaches of trust.”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3001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32688"/>
          </a:xfrm>
        </p:spPr>
        <p:txBody>
          <a:bodyPr>
            <a:normAutofit/>
          </a:bodyPr>
          <a:lstStyle/>
          <a:p>
            <a:r>
              <a:rPr lang="en-US" dirty="0"/>
              <a:t>Creation of the AIRR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Sept. 2003: DOI/OST and the National Archives signed a Memorandum of Understanding (MOU) requiring the consolidation of all “inactive Indian records” held by the BIA and OST at the AIRR.</a:t>
            </a:r>
          </a:p>
          <a:p>
            <a:pPr lvl="1"/>
            <a:r>
              <a:rPr lang="en-US" dirty="0" smtClean="0"/>
              <a:t>MOU stipulated that the AIRR maintain “separate collections for each Tribe.”</a:t>
            </a:r>
          </a:p>
          <a:p>
            <a:r>
              <a:rPr lang="en-US" dirty="0" smtClean="0"/>
              <a:t>May 2004: AIRR opened with an initial shipment of 94,000 boxes from temporary storage in MO/KS/NM.</a:t>
            </a:r>
          </a:p>
          <a:p>
            <a:pPr lvl="1"/>
            <a:r>
              <a:rPr lang="en-US" dirty="0" smtClean="0"/>
              <a:t>By 2012, more than 200,000 indexed boxes were housed at AIRR, with roughly 14,000 more arriving annually.</a:t>
            </a:r>
          </a:p>
          <a:p>
            <a:pPr lvl="1"/>
            <a:r>
              <a:rPr lang="en-US" dirty="0" smtClean="0"/>
              <a:t>Office of Trust Records (OTR), an arm of OST, operates the AIRR in conjunction with NARA.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9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Pre-AIRR Records Disposition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Most BIA records now housed at the AIRR </a:t>
            </a:r>
            <a:r>
              <a:rPr lang="en-US" dirty="0"/>
              <a:t>previously </a:t>
            </a:r>
            <a:r>
              <a:rPr lang="en-US" dirty="0" smtClean="0"/>
              <a:t>would have been accessioned into the permanent collections of the National Archives (NARA).</a:t>
            </a:r>
          </a:p>
          <a:p>
            <a:r>
              <a:rPr lang="en-US" dirty="0" smtClean="0"/>
              <a:t>Pre-2000, before becoming NARA property, inactive BIA records first were transferred to Federal Records Centers (FRCs) across the country.</a:t>
            </a:r>
          </a:p>
          <a:p>
            <a:pPr lvl="1"/>
            <a:r>
              <a:rPr lang="en-US" dirty="0" smtClean="0"/>
              <a:t>FRCs usually co-located with NARA branches.</a:t>
            </a:r>
          </a:p>
          <a:p>
            <a:pPr lvl="1"/>
            <a:r>
              <a:rPr lang="en-US" dirty="0" smtClean="0"/>
              <a:t>While at FRCs, records remained under the custody and control of the BIA.</a:t>
            </a:r>
          </a:p>
          <a:p>
            <a:pPr lvl="1"/>
            <a:r>
              <a:rPr lang="en-US" dirty="0" smtClean="0"/>
              <a:t>Access to records at FRCs required BIA permission, but generally could be accessed and researched by public.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6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dirty="0"/>
              <a:t>Pre-AIRR Records Disposition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43400"/>
          </a:xfrm>
        </p:spPr>
        <p:txBody>
          <a:bodyPr>
            <a:normAutofit/>
          </a:bodyPr>
          <a:lstStyle/>
          <a:p>
            <a:r>
              <a:rPr lang="en-US" dirty="0" smtClean="0"/>
              <a:t>After a set period of years (established by BIA records disposition schedules), inactive records would be permanently accessioned into NARA facilities, thereby becoming NARA property.</a:t>
            </a:r>
          </a:p>
          <a:p>
            <a:r>
              <a:rPr lang="en-US" dirty="0" smtClean="0"/>
              <a:t>Once at NARA, trained archivists would organize records and create finding aids to facilitate research.</a:t>
            </a:r>
          </a:p>
          <a:p>
            <a:r>
              <a:rPr lang="en-US" dirty="0" smtClean="0"/>
              <a:t>With some exceptions, NARA records are generally open to the public for research.</a:t>
            </a:r>
          </a:p>
          <a:p>
            <a:r>
              <a:rPr lang="en-US" dirty="0" smtClean="0"/>
              <a:t>Until 2000, BIA followed this records disposition protocol, along with other federal agencies.</a:t>
            </a:r>
          </a:p>
        </p:txBody>
      </p:sp>
    </p:spTree>
    <p:extLst>
      <p:ext uri="{BB962C8B-B14F-4D97-AF65-F5344CB8AC3E}">
        <p14:creationId xmlns:p14="http://schemas.microsoft.com/office/powerpoint/2010/main" val="264596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/>
              <a:t>Pre-AIRR Records Disposition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</a:t>
            </a:r>
            <a:r>
              <a:rPr lang="en-US" dirty="0" smtClean="0"/>
              <a:t>hange began in </a:t>
            </a:r>
            <a:r>
              <a:rPr lang="en-US" dirty="0"/>
              <a:t>2000, when </a:t>
            </a:r>
            <a:r>
              <a:rPr lang="en-US" dirty="0" smtClean="0"/>
              <a:t>OST, in partnership </a:t>
            </a:r>
            <a:r>
              <a:rPr lang="en-US" dirty="0"/>
              <a:t>with </a:t>
            </a:r>
            <a:r>
              <a:rPr lang="en-US" dirty="0" smtClean="0"/>
              <a:t>NARA, started moving inactive BIA records to  temporary storage at Lee’s Summit, MO; Overland Park, KS; and Albuquerque, NM.</a:t>
            </a:r>
          </a:p>
          <a:p>
            <a:r>
              <a:rPr lang="en-US" dirty="0" smtClean="0"/>
              <a:t>Upon AIRR’s opening in May 2004, all of these records (94,000 boxes) were moved to the AIRR.</a:t>
            </a:r>
          </a:p>
          <a:p>
            <a:pPr lvl="1"/>
            <a:r>
              <a:rPr lang="en-US" dirty="0" smtClean="0"/>
              <a:t>Additional inactive BIA records arrived from FRCs and BIA agency/regional offices across the country.</a:t>
            </a:r>
          </a:p>
          <a:p>
            <a:pPr lvl="1"/>
            <a:r>
              <a:rPr lang="en-US" dirty="0" smtClean="0"/>
              <a:t>By end of 2006, 150,000 indexed boxes containing an estimated 400 million pages were housed at AIRR.</a:t>
            </a:r>
          </a:p>
          <a:p>
            <a:pPr lvl="1"/>
            <a:r>
              <a:rPr lang="en-US" dirty="0" smtClean="0"/>
              <a:t>This number increased to 200,000+ boxes by 2012, with about 14,000 more arriving annually from BIA offices.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92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Fundamental Impacts of AIRR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BIA records no longer transferred to NARA or to FRCs.</a:t>
            </a:r>
          </a:p>
          <a:p>
            <a:pPr lvl="1"/>
            <a:r>
              <a:rPr lang="en-US" dirty="0" smtClean="0"/>
              <a:t>Records held at NARA prior to the AIRR’s creation remained property of NARA and are still available there.</a:t>
            </a:r>
          </a:p>
          <a:p>
            <a:r>
              <a:rPr lang="en-US" dirty="0" smtClean="0"/>
              <a:t>Due to AIRR’s creation, NARA records relating to Indian issues generally extend only into the 1970s.</a:t>
            </a:r>
          </a:p>
          <a:p>
            <a:r>
              <a:rPr lang="en-US" dirty="0" smtClean="0"/>
              <a:t>The vast majority of post-1970 BIA records are now housed at the AIRR.</a:t>
            </a:r>
          </a:p>
          <a:p>
            <a:r>
              <a:rPr lang="en-US" dirty="0" smtClean="0"/>
              <a:t>Unlike NARA facilities (or FRCs, where research could occur with permission by BIA), the AIRR is not open to the public.</a:t>
            </a:r>
          </a:p>
          <a:p>
            <a:r>
              <a:rPr lang="en-US" dirty="0" smtClean="0"/>
              <a:t>Tribes, attorneys, and historians generally cannot conduct in-person research at the AIRR absent active litigation.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32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04088"/>
            <a:ext cx="8305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Problems Researching at AIRR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41520"/>
          </a:xfrm>
        </p:spPr>
        <p:txBody>
          <a:bodyPr/>
          <a:lstStyle/>
          <a:p>
            <a:r>
              <a:rPr lang="en-US" dirty="0" smtClean="0"/>
              <a:t>Inadequacies of the Box Index Search System (BISS) … The BISS, or the “abyss”?</a:t>
            </a:r>
          </a:p>
          <a:p>
            <a:pPr lvl="1"/>
            <a:r>
              <a:rPr lang="en-US" dirty="0" smtClean="0"/>
              <a:t>BISS is effectively a file-level database, thus its value is limited by the file-label information within each box.</a:t>
            </a:r>
          </a:p>
          <a:p>
            <a:pPr lvl="1"/>
            <a:r>
              <a:rPr lang="en-US" dirty="0" smtClean="0"/>
              <a:t>File titles (especially for boxes delivered during AIRR’s first 5+ years) often provide only cryptic information … or, worse yet, nothing at all.</a:t>
            </a:r>
          </a:p>
          <a:p>
            <a:pPr lvl="2"/>
            <a:r>
              <a:rPr lang="en-US" dirty="0" smtClean="0"/>
              <a:t>Note: BIA officials have indicated that this may be improving with new file-naming protocols established by OTR.</a:t>
            </a:r>
          </a:p>
          <a:p>
            <a:pPr lvl="1"/>
            <a:r>
              <a:rPr lang="en-US" dirty="0" smtClean="0"/>
              <a:t>Querying the BISS typically results in a massive number of boxes that may or may not contain relevant records.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6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dirty="0"/>
              <a:t>Problems Researching at AIRR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939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 short, the tools created by OTR to facilitate research at the AIRR are much less helpful than finding aids produced at NARA facilities.</a:t>
            </a:r>
          </a:p>
          <a:p>
            <a:r>
              <a:rPr lang="en-US" dirty="0" smtClean="0"/>
              <a:t>In addition to creating valuable finding aids, NARA staff also previously culled duplicate documents and reorganized files received from BIA.</a:t>
            </a:r>
          </a:p>
          <a:p>
            <a:r>
              <a:rPr lang="en-US" dirty="0" smtClean="0"/>
              <a:t>At the AIRR, this kind of culling and organization does not occur, resulting in boxes that sometimes contain a mishmash of highly disorganized materials.</a:t>
            </a:r>
          </a:p>
          <a:p>
            <a:pPr lvl="1"/>
            <a:r>
              <a:rPr lang="en-US" dirty="0" smtClean="0"/>
              <a:t>In one notable instance, a colleague encountered a box containing what appeared to be the contents of an emptied office drawer, stapler and paperclips included.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14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Inability to Access the AIRR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HRA’s in-person </a:t>
            </a:r>
            <a:r>
              <a:rPr lang="en-US" dirty="0"/>
              <a:t>AIRR </a:t>
            </a:r>
            <a:r>
              <a:rPr lang="en-US" dirty="0" smtClean="0"/>
              <a:t>research has occurred </a:t>
            </a:r>
            <a:r>
              <a:rPr lang="en-US" dirty="0"/>
              <a:t>only when </a:t>
            </a:r>
            <a:r>
              <a:rPr lang="en-US" dirty="0" smtClean="0"/>
              <a:t>we have been working under contract with the federal government (e.g., DOJ, DOI).</a:t>
            </a:r>
          </a:p>
          <a:p>
            <a:r>
              <a:rPr lang="en-US" dirty="0" smtClean="0"/>
              <a:t>Conversely, no access granted when requesting AIRR research while under contract with Tribes.</a:t>
            </a:r>
          </a:p>
          <a:p>
            <a:r>
              <a:rPr lang="en-US" dirty="0" smtClean="0"/>
              <a:t>In one case, OTR stymied a colleague’s research in 1960s-1970s tribal census records by requiring submittal of a FOIA request.</a:t>
            </a:r>
          </a:p>
          <a:p>
            <a:r>
              <a:rPr lang="en-US" dirty="0" smtClean="0"/>
              <a:t>While this FOIA request yielded a handful of records, none shed any new light on the topic … and it is likely that additional records are available at the AIRR.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21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Inability to Access the AIRR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a second case, a tribe for whom I was conducting research for potential water rights litigation was also denied in-person access to the AIRR’s records.</a:t>
            </a:r>
          </a:p>
          <a:p>
            <a:pPr lvl="1"/>
            <a:r>
              <a:rPr lang="en-US" dirty="0" smtClean="0"/>
              <a:t>Case involved WWII-era dam and subsequent issues extending into the 1970s and beyond.</a:t>
            </a:r>
          </a:p>
          <a:p>
            <a:pPr lvl="1"/>
            <a:r>
              <a:rPr lang="en-US" dirty="0" smtClean="0"/>
              <a:t>Again, OTR only allowed access via FOIA request.</a:t>
            </a:r>
          </a:p>
          <a:p>
            <a:pPr lvl="1"/>
            <a:r>
              <a:rPr lang="en-US" dirty="0" smtClean="0"/>
              <a:t>FOIA request produced zero responsive boxes.</a:t>
            </a:r>
          </a:p>
          <a:p>
            <a:pPr lvl="1"/>
            <a:r>
              <a:rPr lang="en-US" dirty="0" smtClean="0"/>
              <a:t>However, based on research at the BIA agency, we knew that relevant records had been sent to the AIRR.</a:t>
            </a:r>
          </a:p>
          <a:p>
            <a:pPr lvl="1"/>
            <a:r>
              <a:rPr lang="en-US" dirty="0" smtClean="0"/>
              <a:t>Ultimately, the Tribe was able to access these records by working with BIA staff to obtain copies from the AIRR.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84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/>
              <a:t>Inability to Access the AIRR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Relying on the FOIA process rather than conducting in-person research poses significant problems.</a:t>
            </a:r>
          </a:p>
          <a:p>
            <a:pPr lvl="1"/>
            <a:r>
              <a:rPr lang="en-US" dirty="0" smtClean="0"/>
              <a:t>OTR employees conducting FOIA searches lack Tribe-specific and case-specific knowledge, which limits their ability to identify potentially relevant materials.</a:t>
            </a:r>
          </a:p>
          <a:p>
            <a:pPr lvl="1"/>
            <a:r>
              <a:rPr lang="en-US" dirty="0" smtClean="0"/>
              <a:t>Historians and attorneys use their in-depth knowledge about a Tribe/lawsuit to find relevant documents that may appear off-topic to others </a:t>
            </a:r>
          </a:p>
          <a:p>
            <a:pPr lvl="2"/>
            <a:r>
              <a:rPr lang="en-US" dirty="0" smtClean="0"/>
              <a:t>e.g., understanding a Tribe’s BIA jurisdictional history.</a:t>
            </a:r>
          </a:p>
          <a:p>
            <a:pPr lvl="1"/>
            <a:r>
              <a:rPr lang="en-US" dirty="0" smtClean="0"/>
              <a:t>Research by FOIA disallows the kind of flexibility and detective work that historians and other researchers rely on to locate pertinent documents.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5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Access Issues Pose Future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Lack of public access to the AIRR hinders post-1970s scholarship in Indian history, e.g., studies of:</a:t>
            </a:r>
          </a:p>
          <a:p>
            <a:pPr lvl="1"/>
            <a:r>
              <a:rPr lang="en-US" i="1" dirty="0" err="1" smtClean="0"/>
              <a:t>Cobell</a:t>
            </a:r>
            <a:r>
              <a:rPr lang="en-US" dirty="0" smtClean="0"/>
              <a:t> and related mismanagement lawsuits</a:t>
            </a:r>
          </a:p>
          <a:p>
            <a:pPr lvl="1"/>
            <a:r>
              <a:rPr lang="en-US" dirty="0" smtClean="0"/>
              <a:t>Indian gaming and fee-to-trust issues</a:t>
            </a:r>
          </a:p>
          <a:p>
            <a:pPr lvl="1"/>
            <a:r>
              <a:rPr lang="en-US" dirty="0" smtClean="0"/>
              <a:t>Impacts of self-governance and 638 contracting</a:t>
            </a:r>
          </a:p>
          <a:p>
            <a:r>
              <a:rPr lang="en-US" dirty="0" smtClean="0"/>
              <a:t>Lack of access at the AIRR could also limit the ability to identify future mismanagement claims.</a:t>
            </a:r>
          </a:p>
          <a:p>
            <a:pPr lvl="1"/>
            <a:r>
              <a:rPr lang="en-US" dirty="0" smtClean="0"/>
              <a:t>Records dealing with a wide range of federal trust responsibilities are housed at AIRR, e.g., leases, permits, timber contracts, ROW easements, etc.</a:t>
            </a:r>
          </a:p>
          <a:p>
            <a:pPr lvl="1"/>
            <a:r>
              <a:rPr lang="en-US" dirty="0" smtClean="0"/>
              <a:t>Such documents could form the basis for future mismanagement lawsuits.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62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Concluding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/>
              <a:t>AIRR </a:t>
            </a:r>
            <a:r>
              <a:rPr lang="en-US" dirty="0" smtClean="0"/>
              <a:t>as </a:t>
            </a:r>
            <a:r>
              <a:rPr lang="en-US" dirty="0" smtClean="0"/>
              <a:t>(yet another) </a:t>
            </a:r>
            <a:r>
              <a:rPr lang="en-US" dirty="0" smtClean="0"/>
              <a:t>well-intentioned government policy </a:t>
            </a:r>
            <a:r>
              <a:rPr lang="en-US" dirty="0"/>
              <a:t>that has failed to fulfill expectations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Problems at AIRR underscore the need for Tribes to adopt and implement their own archival/records management policies and procedures.</a:t>
            </a:r>
          </a:p>
          <a:p>
            <a:pPr lvl="1"/>
            <a:r>
              <a:rPr lang="en-US" dirty="0" smtClean="0"/>
              <a:t>One of Venus’s “top ten” lessons learned.</a:t>
            </a:r>
            <a:endParaRPr lang="en-US" dirty="0"/>
          </a:p>
          <a:p>
            <a:r>
              <a:rPr lang="en-US" dirty="0" smtClean="0"/>
              <a:t>Invaluable for Tribes </a:t>
            </a:r>
            <a:r>
              <a:rPr lang="en-US" dirty="0" smtClean="0"/>
              <a:t>to </a:t>
            </a:r>
            <a:r>
              <a:rPr lang="en-US" dirty="0" smtClean="0"/>
              <a:t>be able to document </a:t>
            </a:r>
            <a:r>
              <a:rPr lang="en-US" dirty="0" smtClean="0"/>
              <a:t>and access their own </a:t>
            </a:r>
            <a:r>
              <a:rPr lang="en-US" dirty="0" smtClean="0"/>
              <a:t>history.</a:t>
            </a:r>
          </a:p>
          <a:p>
            <a:r>
              <a:rPr lang="en-US" dirty="0" smtClean="0"/>
              <a:t>Due to difficulty accessing AIRR records, I encourage Tribes and BIA to avoid sending documents to the cave, if at all possible.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1055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667000"/>
            <a:ext cx="76200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Thank you!</a:t>
            </a:r>
          </a:p>
          <a:p>
            <a:pPr algn="ctr"/>
            <a:r>
              <a:rPr lang="en-US" dirty="0" smtClean="0"/>
              <a:t>Ian Smith, Historical Research Associates</a:t>
            </a:r>
          </a:p>
          <a:p>
            <a:pPr algn="ctr"/>
            <a:r>
              <a:rPr lang="en-US" dirty="0" smtClean="0">
                <a:hlinkClick r:id="rId2"/>
              </a:rPr>
              <a:t>ismith@hrassoc.com</a:t>
            </a:r>
            <a:endParaRPr lang="en-US" dirty="0" smtClean="0"/>
          </a:p>
          <a:p>
            <a:pPr algn="ctr"/>
            <a:r>
              <a:rPr lang="en-US" dirty="0" smtClean="0"/>
              <a:t>For more info re: AIRR, see </a:t>
            </a:r>
            <a:r>
              <a:rPr lang="en-US" i="1" dirty="0" smtClean="0"/>
              <a:t>The Public Historian</a:t>
            </a:r>
            <a:r>
              <a:rPr lang="en-US" dirty="0" smtClean="0"/>
              <a:t>, vol. 37, no. 1 (2015): 39-45.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06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934</TotalTime>
  <Words>1528</Words>
  <Application>Microsoft Office PowerPoint</Application>
  <PresentationFormat>On-screen Show (4:3)</PresentationFormat>
  <Paragraphs>112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Bury My Documents in Lenexa, Kansas:</vt:lpstr>
      <vt:lpstr>National Archives, Washington, DC</vt:lpstr>
      <vt:lpstr>Entrance to the AIRR</vt:lpstr>
      <vt:lpstr>Creation of the AIRR</vt:lpstr>
      <vt:lpstr>Creation of the AIRR (cont’d)</vt:lpstr>
      <vt:lpstr>Creation of the AIRR (cont’d)</vt:lpstr>
      <vt:lpstr>Pre-AIRR Records Disposition</vt:lpstr>
      <vt:lpstr>Pre-AIRR Records Disposition</vt:lpstr>
      <vt:lpstr>Pre-AIRR Records Disposition</vt:lpstr>
      <vt:lpstr>Fundamental Impacts of AIRR </vt:lpstr>
      <vt:lpstr>Problems Researching at AIRR</vt:lpstr>
      <vt:lpstr>Problems Researching at AIRR</vt:lpstr>
      <vt:lpstr>Inability to Access the AIRR</vt:lpstr>
      <vt:lpstr>Inability to Access the AIRR</vt:lpstr>
      <vt:lpstr>Inability to Access the AIRR</vt:lpstr>
      <vt:lpstr>Access Issues Pose Future Problems</vt:lpstr>
      <vt:lpstr>Concluding Thoughts</vt:lpstr>
      <vt:lpstr>PowerPoint Presentation</vt:lpstr>
    </vt:vector>
  </TitlesOfParts>
  <Company>hra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Bury My Documents in Lenexa, Kansas:</dc:title>
  <dc:creator>ian smith</dc:creator>
  <cp:lastModifiedBy>ian smith</cp:lastModifiedBy>
  <cp:revision>119</cp:revision>
  <dcterms:created xsi:type="dcterms:W3CDTF">2015-11-03T22:21:03Z</dcterms:created>
  <dcterms:modified xsi:type="dcterms:W3CDTF">2015-11-06T03:18:44Z</dcterms:modified>
</cp:coreProperties>
</file>