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7" r:id="rId4"/>
    <p:sldId id="259" r:id="rId5"/>
    <p:sldId id="263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4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8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1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8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1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9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6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8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7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0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8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B9692-E0F5-4B9C-ACD9-0F6747B65D0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1AE45-946A-4648-B040-A56C4EFD1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0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ETHICS OF TAKING OVER LITIGATION FROM OUTSIDE COUNSEL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PAUL SPRUHAN</a:t>
            </a:r>
          </a:p>
          <a:p>
            <a:pPr marL="0" indent="0" algn="ctr">
              <a:buNone/>
            </a:pPr>
            <a:r>
              <a:rPr lang="en-US" dirty="0" smtClean="0"/>
              <a:t>NAVAJO NATION DEPARTMENT OF JUSTICE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199"/>
            <a:ext cx="2673295" cy="270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124199"/>
            <a:ext cx="3876100" cy="27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9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TO IN-HOUSE LITIGATION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Can be in more direct contact with clients to receive their views on </a:t>
            </a:r>
            <a:r>
              <a:rPr lang="en-US" b="1" dirty="0" smtClean="0"/>
              <a:t>litigation and positions to be taken (i.e. obligation to communicate) (ABA Rule 1.4)</a:t>
            </a:r>
            <a:endParaRPr lang="en-US" b="1" dirty="0"/>
          </a:p>
          <a:p>
            <a:r>
              <a:rPr lang="en-US" b="1" dirty="0"/>
              <a:t>Can save significant amounts of money on hourly </a:t>
            </a:r>
            <a:r>
              <a:rPr lang="en-US" b="1" dirty="0" smtClean="0"/>
              <a:t>billing (ABA Rule 1.5)</a:t>
            </a:r>
            <a:endParaRPr lang="en-US" b="1" dirty="0"/>
          </a:p>
          <a:p>
            <a:r>
              <a:rPr lang="en-US" b="1" dirty="0"/>
              <a:t>Can control overall strategy and message of tribe in multiple </a:t>
            </a:r>
            <a:r>
              <a:rPr lang="en-US" b="1" dirty="0" smtClean="0"/>
              <a:t>cases</a:t>
            </a:r>
            <a:endParaRPr lang="en-US" b="1" dirty="0"/>
          </a:p>
          <a:p>
            <a:r>
              <a:rPr lang="en-US" b="1" dirty="0"/>
              <a:t>Can involve in-house lawyers in exciting, complex litigation with national impact, potentially improving recruitment and retention</a:t>
            </a:r>
          </a:p>
        </p:txBody>
      </p:sp>
    </p:spTree>
    <p:extLst>
      <p:ext uri="{BB962C8B-B14F-4D97-AF65-F5344CB8AC3E}">
        <p14:creationId xmlns:p14="http://schemas.microsoft.com/office/powerpoint/2010/main" val="203675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DISADVANTAGES TO IN-HOUSE LITIGATION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Technological capacities (e.g., electronic discovery capacity, storage, case law software, conference lines)</a:t>
            </a:r>
          </a:p>
          <a:p>
            <a:r>
              <a:rPr lang="en-US" b="1" dirty="0" smtClean="0"/>
              <a:t>Lack of Legal support staff (e.g. no paralegals, overworked secretaries; lack of army of associates, discovery departments)</a:t>
            </a:r>
          </a:p>
          <a:p>
            <a:r>
              <a:rPr lang="en-US" b="1" dirty="0" smtClean="0"/>
              <a:t>Lack of time to concentrate on litigation (Council meetings, emergency matters, requests to show up to meetings and functions)</a:t>
            </a:r>
          </a:p>
          <a:p>
            <a:r>
              <a:rPr lang="en-US" b="1" dirty="0" smtClean="0"/>
              <a:t>Competency in niche areas of litigation (e.g. trademark, intellectual property, environment; US Supreme Court boutique practice) (ABA Rule 1.1)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84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FACTOR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Federal litigation takes a </a:t>
            </a:r>
            <a:r>
              <a:rPr lang="en-US" b="1" dirty="0" err="1" smtClean="0"/>
              <a:t>looooooooong</a:t>
            </a:r>
            <a:r>
              <a:rPr lang="en-US" b="1" dirty="0" smtClean="0"/>
              <a:t> time</a:t>
            </a:r>
          </a:p>
          <a:p>
            <a:r>
              <a:rPr lang="en-US" sz="2800" b="1" dirty="0" smtClean="0"/>
              <a:t>Example: </a:t>
            </a:r>
            <a:r>
              <a:rPr lang="en-US" sz="2800" b="1" i="1" dirty="0" smtClean="0"/>
              <a:t>Window Rock Unified School Dist. v. Nez</a:t>
            </a:r>
          </a:p>
          <a:p>
            <a:r>
              <a:rPr lang="en-US" sz="2800" b="1" dirty="0" smtClean="0"/>
              <a:t>Complaint by School District filed: 3/28/12</a:t>
            </a:r>
          </a:p>
          <a:p>
            <a:r>
              <a:rPr lang="en-US" sz="2800" b="1" dirty="0" smtClean="0"/>
              <a:t>Federal District Court of Arizona decision: 3/19/13</a:t>
            </a:r>
          </a:p>
          <a:p>
            <a:r>
              <a:rPr lang="en-US" sz="2800" b="1" dirty="0" smtClean="0"/>
              <a:t>Ninth Circuit appeal fully briefed: 2/03/14</a:t>
            </a:r>
          </a:p>
          <a:p>
            <a:r>
              <a:rPr lang="en-US" sz="2800" b="1" dirty="0" smtClean="0"/>
              <a:t>Oral argument Held: 9/17/15</a:t>
            </a:r>
          </a:p>
          <a:p>
            <a:r>
              <a:rPr lang="en-US" sz="2800" b="1" dirty="0" smtClean="0"/>
              <a:t>Decision Issued? WHO KNOWS? 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14388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Navajo Nation v. Urban Outfitters:</a:t>
            </a:r>
          </a:p>
          <a:p>
            <a:r>
              <a:rPr lang="en-US" b="1" dirty="0" smtClean="0"/>
              <a:t>Complaint filed: 2/28/2012</a:t>
            </a:r>
          </a:p>
          <a:p>
            <a:r>
              <a:rPr lang="en-US" b="1" dirty="0" smtClean="0"/>
              <a:t>Multiple summary judgment motions on numerous issues pending</a:t>
            </a:r>
          </a:p>
          <a:p>
            <a:r>
              <a:rPr lang="en-US" b="1" dirty="0" smtClean="0"/>
              <a:t>Numerous discovery/expert witness motions pending</a:t>
            </a:r>
          </a:p>
          <a:p>
            <a:r>
              <a:rPr lang="en-US" b="1" dirty="0" smtClean="0"/>
              <a:t>One attempt at interlocutory appeal on sovereign immunity issue</a:t>
            </a:r>
          </a:p>
          <a:p>
            <a:r>
              <a:rPr lang="en-US" b="1" dirty="0" smtClean="0"/>
              <a:t>No end in sight……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82938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FEDERAL LITIGATION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Highly technical rules with may pitfalls</a:t>
            </a:r>
          </a:p>
          <a:p>
            <a:r>
              <a:rPr lang="en-US" dirty="0" smtClean="0"/>
              <a:t>Having to argue before judges not well-versed in Indian law and buried in other legal issues</a:t>
            </a:r>
          </a:p>
          <a:p>
            <a:r>
              <a:rPr lang="en-US" dirty="0" smtClean="0"/>
              <a:t>Generally more sophisticated litigation firms on other side with potentially larger litigation resources and different attitude about discovery battles, etc.</a:t>
            </a:r>
          </a:p>
          <a:p>
            <a:r>
              <a:rPr lang="en-US" dirty="0" smtClean="0"/>
              <a:t>Travel and expense to go to far away courts (e.g. San Francisco/Denver for appellate)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92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346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ETHICS OF TAKING OVER LITIGATION FROM OUTSIDE COUNSEL</vt:lpstr>
      <vt:lpstr>ADVANTAGES TO IN-HOUSE LITIGATION</vt:lpstr>
      <vt:lpstr>DISADVANTAGES TO IN-HOUSE LITIGATION</vt:lpstr>
      <vt:lpstr>TIMING FACTOR</vt:lpstr>
      <vt:lpstr>Another Example</vt:lpstr>
      <vt:lpstr>NATURE OF FEDERAL LITIGATION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ADVANTAGES TO IN-HOUSE LITIGATION</dc:title>
  <dc:creator>Paul Spruhan</dc:creator>
  <cp:lastModifiedBy>Paul Spruhan</cp:lastModifiedBy>
  <cp:revision>8</cp:revision>
  <dcterms:created xsi:type="dcterms:W3CDTF">2015-10-30T14:45:31Z</dcterms:created>
  <dcterms:modified xsi:type="dcterms:W3CDTF">2015-11-02T20:44:09Z</dcterms:modified>
</cp:coreProperties>
</file>