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259" r:id="rId4"/>
    <p:sldId id="275" r:id="rId5"/>
    <p:sldId id="274" r:id="rId6"/>
    <p:sldId id="276" r:id="rId7"/>
    <p:sldId id="260" r:id="rId8"/>
    <p:sldId id="278" r:id="rId9"/>
    <p:sldId id="27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73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41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1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14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39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4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80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47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4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1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1C1F0-3FCD-46FA-97A7-2352E5CE57B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9B004-0ABF-4AB9-AF77-7BF658959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94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TRIBAL COUNSEL’S RELATIONSHIP WITH PLAINTIFF’S ATTORNEYS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PAUL SPRUHAN</a:t>
            </a:r>
          </a:p>
          <a:p>
            <a:pPr marL="0" indent="0" algn="ctr">
              <a:buNone/>
            </a:pPr>
            <a:r>
              <a:rPr lang="en-US" dirty="0" smtClean="0"/>
              <a:t>NAVAJO NATION DEPARTMENT OF JUSTICE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199"/>
            <a:ext cx="2673295" cy="2708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124199"/>
            <a:ext cx="3876100" cy="27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0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POTENTIAL REASONS FOR USING TRIBAL TORT LAW IN TRIBAL COURT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Difference in compensation </a:t>
            </a:r>
            <a:r>
              <a:rPr lang="en-US" dirty="0" smtClean="0"/>
              <a:t>(e.g. perception that tribal courts will award more in damages, allows punitive damages, or tribal law doesn’t cap damages when federal or state law does)</a:t>
            </a:r>
          </a:p>
          <a:p>
            <a:r>
              <a:rPr lang="en-US" b="1" dirty="0" smtClean="0"/>
              <a:t>Wider zone of compensable parties </a:t>
            </a:r>
            <a:r>
              <a:rPr lang="en-US" dirty="0" smtClean="0"/>
              <a:t>(e.g. tribal law recognizes wider group of extended family members eligible for compensation)</a:t>
            </a:r>
          </a:p>
          <a:p>
            <a:r>
              <a:rPr lang="en-US" b="1" dirty="0" smtClean="0"/>
              <a:t>Wider zone of injured parties </a:t>
            </a:r>
            <a:r>
              <a:rPr lang="en-US" dirty="0" smtClean="0"/>
              <a:t>(e.g. tribal law recognizes compensable loss for miscarriage)</a:t>
            </a:r>
          </a:p>
          <a:p>
            <a:r>
              <a:rPr lang="en-US" b="1" dirty="0" smtClean="0"/>
              <a:t>Litigation before tribal judge and tribal peer jurors under familiar tribal law </a:t>
            </a:r>
            <a:r>
              <a:rPr lang="en-US" dirty="0" smtClean="0"/>
              <a:t>(e.g. understanding of cultural beliefs and principles applying to compensation for injuries)</a:t>
            </a:r>
            <a:endParaRPr lang="en-US" b="1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05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JURISDICTIONAL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Can sue individual tribal trial and appellate judges for prospective injunctive relief to challenge assertion of tribal jurisdiction (</a:t>
            </a:r>
            <a:r>
              <a:rPr lang="en-US" i="1" dirty="0" smtClean="0"/>
              <a:t>Cf. Ex Parte Young</a:t>
            </a:r>
            <a:r>
              <a:rPr lang="en-US" dirty="0" smtClean="0"/>
              <a:t>)</a:t>
            </a:r>
          </a:p>
          <a:p>
            <a:r>
              <a:rPr lang="en-US" dirty="0" smtClean="0"/>
              <a:t>Tribal judges who issued the rulings become involuntary defendants in federal court</a:t>
            </a:r>
          </a:p>
          <a:p>
            <a:r>
              <a:rPr lang="en-US" dirty="0" smtClean="0"/>
              <a:t>For Navajo Nation, challenges to adjudicatory jurisdiction have been exclusively torts or employment claims brought by plaintiff attorneys for individual Navajos.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 flipH="1" flipV="1">
            <a:off x="1991183" y="1699229"/>
            <a:ext cx="7620" cy="2686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V="1">
            <a:off x="3505200" y="1905000"/>
            <a:ext cx="3124200" cy="26478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21022" y="318269"/>
            <a:ext cx="941796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en-US" sz="1600" b="1" u="sng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en-US" sz="1600" b="1" u="sng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altLang="en-US" sz="1600" b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TRIBAL </a:t>
            </a:r>
            <a:r>
              <a:rPr lang="en-US" altLang="en-US" sz="1600" b="1" u="sng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APPELLATE COURT </a:t>
            </a:r>
            <a:r>
              <a:rPr lang="en-US" altLang="en-US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altLang="en-US" sz="1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altLang="en-U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FEDERAL DIST. CT.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Non-Member Defendant/Appellant v. Tribal Plaintiff/Appellee		Non-Member Plaintiff v. Tribal 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				Defendant AND Tribal Judges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228600" y="1176009"/>
            <a:ext cx="149579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									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    								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			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5959" y="4572000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u="sng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TRIBAL DISTRICT COURT</a:t>
            </a:r>
            <a:endParaRPr lang="en-US" altLang="en-US" sz="10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Tribal Plaintiff v. Non-Member Defendant</a:t>
            </a:r>
            <a:endParaRPr lang="en-US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33600" y="3299317"/>
            <a:ext cx="2054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en-US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(With Exhaustion)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067300" y="3338731"/>
            <a:ext cx="2375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en-US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(Without Exhaustion)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334000" y="1437619"/>
            <a:ext cx="9208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1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NAVAJO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i="1" dirty="0" smtClean="0"/>
              <a:t>Pfizer v. Navajo Nation</a:t>
            </a:r>
            <a:r>
              <a:rPr lang="en-US" i="1" dirty="0" smtClean="0"/>
              <a:t> </a:t>
            </a:r>
            <a:r>
              <a:rPr lang="en-US" b="1" dirty="0" smtClean="0"/>
              <a:t>(2004) </a:t>
            </a:r>
            <a:r>
              <a:rPr lang="en-US" dirty="0" smtClean="0"/>
              <a:t>(no jurisdiction over product liability case against pharmaceutical company)</a:t>
            </a:r>
            <a:endParaRPr lang="en-US" i="1" dirty="0" smtClean="0"/>
          </a:p>
          <a:p>
            <a:r>
              <a:rPr lang="en-US" b="1" i="1" dirty="0" smtClean="0"/>
              <a:t>Ford Motor Co. v. </a:t>
            </a:r>
            <a:r>
              <a:rPr lang="en-US" b="1" i="1" dirty="0" err="1" smtClean="0"/>
              <a:t>Todecheene</a:t>
            </a:r>
            <a:r>
              <a:rPr lang="en-US" i="1" dirty="0" smtClean="0"/>
              <a:t> </a:t>
            </a:r>
            <a:r>
              <a:rPr lang="en-US" b="1" dirty="0" smtClean="0"/>
              <a:t>(2007) </a:t>
            </a:r>
            <a:r>
              <a:rPr lang="en-US" dirty="0" smtClean="0"/>
              <a:t>(no jurisdiction over tort claim for defective police vehicle)</a:t>
            </a:r>
          </a:p>
          <a:p>
            <a:r>
              <a:rPr lang="en-US" b="1" i="1" dirty="0" smtClean="0"/>
              <a:t>Macarthur v. San Juan County </a:t>
            </a:r>
            <a:r>
              <a:rPr lang="en-US" b="1" dirty="0" smtClean="0"/>
              <a:t>(2007) </a:t>
            </a:r>
            <a:r>
              <a:rPr lang="en-US" dirty="0" smtClean="0"/>
              <a:t>(no jurisdiction over employment grievances against state-operated hospital)</a:t>
            </a:r>
            <a:endParaRPr lang="en-US" b="1" i="1" dirty="0" smtClean="0"/>
          </a:p>
          <a:p>
            <a:r>
              <a:rPr lang="en-US" b="1" i="1" dirty="0" smtClean="0"/>
              <a:t>Red Mesa Unified School District v. </a:t>
            </a:r>
            <a:r>
              <a:rPr lang="en-US" b="1" i="1" dirty="0" err="1" smtClean="0"/>
              <a:t>Yellowhair</a:t>
            </a:r>
            <a:r>
              <a:rPr lang="en-US" b="1" i="1" dirty="0" smtClean="0"/>
              <a:t> </a:t>
            </a:r>
            <a:r>
              <a:rPr lang="en-US" b="1" dirty="0" smtClean="0"/>
              <a:t>(2010) </a:t>
            </a:r>
            <a:r>
              <a:rPr lang="en-US" dirty="0" smtClean="0"/>
              <a:t>(No jurisdiction over employment grievance)</a:t>
            </a:r>
          </a:p>
          <a:p>
            <a:r>
              <a:rPr lang="en-US" b="1" i="1" dirty="0" smtClean="0"/>
              <a:t>EXC v. Jensen </a:t>
            </a:r>
            <a:r>
              <a:rPr lang="en-US" b="1" dirty="0" smtClean="0"/>
              <a:t>(2012) </a:t>
            </a:r>
            <a:r>
              <a:rPr lang="en-US" dirty="0" smtClean="0"/>
              <a:t>(No jurisdiction over wrongful death action against tour bus company)</a:t>
            </a:r>
          </a:p>
          <a:p>
            <a:r>
              <a:rPr lang="en-US" b="1" i="1" dirty="0"/>
              <a:t>Window Rock Unified School District v. Reeves </a:t>
            </a:r>
            <a:r>
              <a:rPr lang="en-US" b="1" dirty="0"/>
              <a:t>(2013)</a:t>
            </a:r>
            <a:r>
              <a:rPr lang="en-US" b="1" i="1" dirty="0"/>
              <a:t> </a:t>
            </a:r>
            <a:r>
              <a:rPr lang="en-US" dirty="0"/>
              <a:t>(No jurisdiction over employment grievance</a:t>
            </a:r>
            <a:r>
              <a:rPr lang="en-US" dirty="0" smtClean="0"/>
              <a:t>)</a:t>
            </a:r>
          </a:p>
          <a:p>
            <a:r>
              <a:rPr lang="en-US" b="1" i="1" dirty="0" smtClean="0"/>
              <a:t>Gallup School Board v. Henderson </a:t>
            </a:r>
            <a:r>
              <a:rPr lang="en-US" b="1" dirty="0" smtClean="0"/>
              <a:t>(2015) </a:t>
            </a:r>
            <a:r>
              <a:rPr lang="en-US" b="1" i="1" dirty="0" smtClean="0"/>
              <a:t> </a:t>
            </a:r>
            <a:r>
              <a:rPr lang="en-US" dirty="0" smtClean="0"/>
              <a:t>(Pending challenge to employment jurisdiction by New Mexico public school)</a:t>
            </a:r>
            <a:endParaRPr lang="en-US" i="1" dirty="0" smtClean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425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Non-Navajo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i="1" dirty="0" err="1" smtClean="0"/>
              <a:t>Strate</a:t>
            </a:r>
            <a:r>
              <a:rPr lang="en-US" b="1" i="1" dirty="0" smtClean="0"/>
              <a:t> v. A-1 Contractors </a:t>
            </a:r>
            <a:r>
              <a:rPr lang="en-US" b="1" dirty="0" smtClean="0"/>
              <a:t>(1997) </a:t>
            </a:r>
            <a:r>
              <a:rPr lang="en-US" dirty="0" smtClean="0"/>
              <a:t>(No jurisdiction over car accident tort)</a:t>
            </a:r>
          </a:p>
          <a:p>
            <a:r>
              <a:rPr lang="en-US" b="1" i="1" dirty="0" smtClean="0"/>
              <a:t>Nevada v. Hicks </a:t>
            </a:r>
            <a:r>
              <a:rPr lang="en-US" b="1" dirty="0" smtClean="0"/>
              <a:t>(2001)</a:t>
            </a:r>
            <a:r>
              <a:rPr lang="en-US" dirty="0" smtClean="0"/>
              <a:t> (No jurisdiction over Section 1983 civil rights claims against state law enforcement)</a:t>
            </a:r>
          </a:p>
          <a:p>
            <a:r>
              <a:rPr lang="en-US" b="1" i="1" dirty="0" smtClean="0"/>
              <a:t>Plains Commerce Bank v. Long Family Land and Cattle Co. </a:t>
            </a:r>
            <a:r>
              <a:rPr lang="en-US" dirty="0" smtClean="0"/>
              <a:t>(2008) (No jurisdiction over discrimination tort recognized by Cheyenne River Sioux tort law)</a:t>
            </a:r>
          </a:p>
          <a:p>
            <a:r>
              <a:rPr lang="en-US" b="1" i="1" dirty="0" smtClean="0"/>
              <a:t>Dollar General Corp. v. Mississippi Band of Choctaw Indians </a:t>
            </a:r>
            <a:r>
              <a:rPr lang="en-US" dirty="0" smtClean="0"/>
              <a:t>(2015) (jurisdictional challenge to sexual assault tort recognized by Choctaw law)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656886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POSSIBLE APPROACHES OF TRIBAL COURT DEFENDANTS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Ignore the case (e.g. </a:t>
            </a:r>
            <a:r>
              <a:rPr lang="en-US" i="1" dirty="0" smtClean="0"/>
              <a:t>Macarthur </a:t>
            </a:r>
            <a:r>
              <a:rPr lang="en-US" dirty="0" smtClean="0"/>
              <a:t>non-participation; default)</a:t>
            </a:r>
          </a:p>
          <a:p>
            <a:r>
              <a:rPr lang="en-US" dirty="0" smtClean="0"/>
              <a:t>Vigorously defend jurisdiction and coordinate defense with tribal plaintiff’s attorney or simply take over the case from </a:t>
            </a:r>
            <a:r>
              <a:rPr lang="en-US" smtClean="0"/>
              <a:t>plaintiff’s attorney</a:t>
            </a:r>
            <a:endParaRPr lang="en-US" dirty="0" smtClean="0"/>
          </a:p>
          <a:p>
            <a:r>
              <a:rPr lang="en-US" dirty="0" smtClean="0"/>
              <a:t>Seek dismissal as direct defendant, and continue the case as amicus (e.g. </a:t>
            </a:r>
            <a:r>
              <a:rPr lang="en-US" i="1" dirty="0" smtClean="0"/>
              <a:t>EXC v. Jensen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46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 OF TRIBAL TORT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Plaintiff’s attorney has ultimate loyalty to interests of individual clients, not the tribe</a:t>
            </a:r>
          </a:p>
          <a:p>
            <a:r>
              <a:rPr lang="en-US" dirty="0" smtClean="0"/>
              <a:t>Tribe may want to settle or not proceed with appeals</a:t>
            </a:r>
          </a:p>
          <a:p>
            <a:r>
              <a:rPr lang="en-US" dirty="0" smtClean="0"/>
              <a:t>Tribe may be able to live with narrow jurisdictional ruling and adjust law for future cases, but not have support of plaintiff’s attorney to drop the case</a:t>
            </a:r>
          </a:p>
          <a:p>
            <a:r>
              <a:rPr lang="en-US" dirty="0" smtClean="0"/>
              <a:t>No real ability for tribe to control long-term legal strategy on jurisdiction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809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TRIBAL TORT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Have multiple parties and lawyers litigating the case (e.g. more discovery, more briefing, can strategize on issues to focus on in individual briefs)</a:t>
            </a:r>
          </a:p>
          <a:p>
            <a:r>
              <a:rPr lang="en-US" dirty="0" smtClean="0"/>
              <a:t>Tribal government can support individual tribal members in receiving just compensation under tribal law in tribal court for actions of non-members within tribal territory</a:t>
            </a:r>
          </a:p>
          <a:p>
            <a:r>
              <a:rPr lang="en-US" dirty="0" smtClean="0"/>
              <a:t>Participation of tribe allows expert Indian law practitioners to assist personal injury/employment lawyers in navigating complex area of federal Indian law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350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</TotalTime>
  <Words>636</Words>
  <Application>Microsoft Office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THE TRIBAL COUNSEL’S RELATIONSHIP WITH PLAINTIFF’S ATTORNEYS</vt:lpstr>
      <vt:lpstr>POTENTIAL REASONS FOR USING TRIBAL TORT LAW IN TRIBAL COURT</vt:lpstr>
      <vt:lpstr>JURISDICTIONAL CHALLENGES</vt:lpstr>
      <vt:lpstr>PowerPoint Presentation</vt:lpstr>
      <vt:lpstr>NAVAJO EXAMPLES</vt:lpstr>
      <vt:lpstr>Non-Navajo Examples</vt:lpstr>
      <vt:lpstr>POSSIBLE APPROACHES OF TRIBAL COURT DEFENDANTS</vt:lpstr>
      <vt:lpstr>PITFALLS OF TRIBAL TORT CASES</vt:lpstr>
      <vt:lpstr>BENEFITS OF TRIBAL TORT CASES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REPRESENTING INDIANS IN FEDERAL AND STATE COURT</dc:title>
  <dc:creator>Paul Spruhan</dc:creator>
  <cp:lastModifiedBy>Paul Spruhan</cp:lastModifiedBy>
  <cp:revision>21</cp:revision>
  <dcterms:created xsi:type="dcterms:W3CDTF">2015-06-14T15:32:16Z</dcterms:created>
  <dcterms:modified xsi:type="dcterms:W3CDTF">2015-11-02T20:43:50Z</dcterms:modified>
</cp:coreProperties>
</file>