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67" r:id="rId4"/>
    <p:sldId id="258" r:id="rId5"/>
    <p:sldId id="260" r:id="rId6"/>
    <p:sldId id="262" r:id="rId7"/>
    <p:sldId id="263" r:id="rId8"/>
    <p:sldId id="266" r:id="rId9"/>
    <p:sldId id="265" r:id="rId10"/>
    <p:sldId id="264" r:id="rId11"/>
    <p:sldId id="261" r:id="rId12"/>
    <p:sldId id="259" r:id="rId13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33"/>
    <a:srgbClr val="CC6600"/>
    <a:srgbClr val="ECE7BF"/>
    <a:srgbClr val="D6ED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58" autoAdjust="0"/>
  </p:normalViewPr>
  <p:slideViewPr>
    <p:cSldViewPr>
      <p:cViewPr varScale="1">
        <p:scale>
          <a:sx n="84" d="100"/>
          <a:sy n="84" d="100"/>
        </p:scale>
        <p:origin x="1426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BA384C-5D87-4D01-B7F6-A5497AF6B7AB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A04E9F3-2432-4FC5-B43C-B51B566C31AE}">
      <dgm:prSet phldrT="[Text]" custT="1"/>
      <dgm:spPr>
        <a:solidFill>
          <a:srgbClr val="CC6600"/>
        </a:solidFill>
        <a:ln>
          <a:solidFill>
            <a:schemeClr val="tx2"/>
          </a:solidFill>
        </a:ln>
      </dgm:spPr>
      <dgm:t>
        <a:bodyPr/>
        <a:lstStyle/>
        <a:p>
          <a:r>
            <a:rPr lang="en-US" sz="1150" b="1" dirty="0" smtClean="0">
              <a:solidFill>
                <a:schemeClr val="tx1"/>
              </a:solidFill>
            </a:rPr>
            <a:t>Programs, Functions, Services  &amp; Activities </a:t>
          </a:r>
        </a:p>
        <a:p>
          <a:r>
            <a:rPr lang="en-US" sz="1150" dirty="0" smtClean="0">
              <a:solidFill>
                <a:schemeClr val="tx1"/>
              </a:solidFill>
            </a:rPr>
            <a:t>§106 (a)(1) funds</a:t>
          </a:r>
        </a:p>
        <a:p>
          <a:endParaRPr lang="en-US" sz="1150" dirty="0">
            <a:solidFill>
              <a:schemeClr val="tx1"/>
            </a:solidFill>
          </a:endParaRPr>
        </a:p>
      </dgm:t>
    </dgm:pt>
    <dgm:pt modelId="{006D97F7-3BFB-4A0D-AB3A-23D015DBB497}" type="parTrans" cxnId="{A6AC71E8-3689-4075-9FCB-2D60A70C96B2}">
      <dgm:prSet/>
      <dgm:spPr/>
      <dgm:t>
        <a:bodyPr/>
        <a:lstStyle/>
        <a:p>
          <a:endParaRPr lang="en-US"/>
        </a:p>
      </dgm:t>
    </dgm:pt>
    <dgm:pt modelId="{5D8FFA7A-240E-42FD-96A5-0E7C3F455DC9}" type="sibTrans" cxnId="{A6AC71E8-3689-4075-9FCB-2D60A70C96B2}">
      <dgm:prSet/>
      <dgm:spPr/>
      <dgm:t>
        <a:bodyPr/>
        <a:lstStyle/>
        <a:p>
          <a:endParaRPr lang="en-US"/>
        </a:p>
      </dgm:t>
    </dgm:pt>
    <dgm:pt modelId="{694CCDFA-3D48-4C60-80DB-EF16E37ECADB}">
      <dgm:prSet phldrT="[Text]" custT="1"/>
      <dgm:spPr>
        <a:solidFill>
          <a:srgbClr val="996633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</a:rPr>
            <a:t>Area/Agency/HQ</a:t>
          </a:r>
          <a:r>
            <a:rPr lang="en-US" sz="1100" dirty="0" smtClean="0">
              <a:solidFill>
                <a:schemeClr val="tx1"/>
              </a:solidFill>
            </a:rPr>
            <a:t> §106(a)(1)Tribal Shares</a:t>
          </a:r>
          <a:endParaRPr lang="en-US" sz="1100" dirty="0">
            <a:solidFill>
              <a:schemeClr val="tx1"/>
            </a:solidFill>
          </a:endParaRPr>
        </a:p>
      </dgm:t>
    </dgm:pt>
    <dgm:pt modelId="{59DA4A5F-87B9-4417-988F-40D0D009580F}" type="parTrans" cxnId="{D89F3941-4DFA-43C0-912C-4BE9A33B4A0B}">
      <dgm:prSet/>
      <dgm:spPr/>
      <dgm:t>
        <a:bodyPr/>
        <a:lstStyle/>
        <a:p>
          <a:endParaRPr lang="en-US"/>
        </a:p>
      </dgm:t>
    </dgm:pt>
    <dgm:pt modelId="{4D9D6724-CBF3-41C3-8116-68CBDCFFEA3F}" type="sibTrans" cxnId="{D89F3941-4DFA-43C0-912C-4BE9A33B4A0B}">
      <dgm:prSet/>
      <dgm:spPr/>
      <dgm:t>
        <a:bodyPr/>
        <a:lstStyle/>
        <a:p>
          <a:endParaRPr lang="en-US"/>
        </a:p>
      </dgm:t>
    </dgm:pt>
    <dgm:pt modelId="{6D6F0C68-BA24-4545-9707-FC940F93508C}">
      <dgm:prSet phldrT="[Text]" custT="1"/>
      <dgm:spPr>
        <a:solidFill>
          <a:srgbClr val="FFC000"/>
        </a:solidFill>
        <a:ln>
          <a:solidFill>
            <a:schemeClr val="tx2"/>
          </a:solidFill>
        </a:ln>
      </dgm:spPr>
      <dgm:t>
        <a:bodyPr/>
        <a:lstStyle/>
        <a:p>
          <a:r>
            <a:rPr lang="en-US" sz="1200" b="1" dirty="0" smtClean="0">
              <a:solidFill>
                <a:schemeClr val="tx1"/>
              </a:solidFill>
            </a:rPr>
            <a:t>Inherent Federal Functions</a:t>
          </a:r>
        </a:p>
        <a:p>
          <a:endParaRPr lang="en-US" sz="1200" dirty="0" smtClean="0">
            <a:solidFill>
              <a:schemeClr val="tx1"/>
            </a:solidFill>
          </a:endParaRPr>
        </a:p>
        <a:p>
          <a:r>
            <a:rPr lang="en-US" sz="1200" dirty="0" smtClean="0">
              <a:solidFill>
                <a:schemeClr val="tx1"/>
              </a:solidFill>
            </a:rPr>
            <a:t>Residual</a:t>
          </a:r>
        </a:p>
        <a:p>
          <a:endParaRPr lang="en-US" sz="800" dirty="0" smtClean="0">
            <a:solidFill>
              <a:schemeClr val="tx1"/>
            </a:solidFill>
          </a:endParaRPr>
        </a:p>
        <a:p>
          <a:endParaRPr lang="en-US" sz="800" dirty="0" smtClean="0">
            <a:solidFill>
              <a:schemeClr val="tx1"/>
            </a:solidFill>
          </a:endParaRPr>
        </a:p>
        <a:p>
          <a:endParaRPr lang="en-US" sz="800" dirty="0">
            <a:solidFill>
              <a:schemeClr val="tx1"/>
            </a:solidFill>
          </a:endParaRPr>
        </a:p>
      </dgm:t>
    </dgm:pt>
    <dgm:pt modelId="{0C37A93B-9501-4B01-9F47-A94A81491FD0}" type="parTrans" cxnId="{40FBEACE-5C28-4C8C-9DF8-9354FDFEB354}">
      <dgm:prSet/>
      <dgm:spPr/>
      <dgm:t>
        <a:bodyPr/>
        <a:lstStyle/>
        <a:p>
          <a:endParaRPr lang="en-US"/>
        </a:p>
      </dgm:t>
    </dgm:pt>
    <dgm:pt modelId="{D1981039-B713-413A-A85D-5C35BD3F2863}" type="sibTrans" cxnId="{40FBEACE-5C28-4C8C-9DF8-9354FDFEB354}">
      <dgm:prSet/>
      <dgm:spPr/>
      <dgm:t>
        <a:bodyPr/>
        <a:lstStyle/>
        <a:p>
          <a:endParaRPr lang="en-US"/>
        </a:p>
      </dgm:t>
    </dgm:pt>
    <dgm:pt modelId="{B8185892-1242-4B07-B643-3F1040424614}" type="pres">
      <dgm:prSet presAssocID="{14BA384C-5D87-4D01-B7F6-A5497AF6B7AB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ADCA934-C3B2-463C-A902-799EC2029EF4}" type="pres">
      <dgm:prSet presAssocID="{14BA384C-5D87-4D01-B7F6-A5497AF6B7AB}" presName="comp1" presStyleCnt="0"/>
      <dgm:spPr/>
    </dgm:pt>
    <dgm:pt modelId="{F7AEA6D8-2944-4E6E-90FE-6F457E0CC4DB}" type="pres">
      <dgm:prSet presAssocID="{14BA384C-5D87-4D01-B7F6-A5497AF6B7AB}" presName="circle1" presStyleLbl="node1" presStyleIdx="0" presStyleCnt="3"/>
      <dgm:spPr/>
      <dgm:t>
        <a:bodyPr/>
        <a:lstStyle/>
        <a:p>
          <a:endParaRPr lang="en-US"/>
        </a:p>
      </dgm:t>
    </dgm:pt>
    <dgm:pt modelId="{ECE07913-5469-4D4A-B3F6-CC29F39D1FB6}" type="pres">
      <dgm:prSet presAssocID="{14BA384C-5D87-4D01-B7F6-A5497AF6B7AB}" presName="c1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2166BC-4721-4563-84E0-B2EB293509BA}" type="pres">
      <dgm:prSet presAssocID="{14BA384C-5D87-4D01-B7F6-A5497AF6B7AB}" presName="comp2" presStyleCnt="0"/>
      <dgm:spPr/>
    </dgm:pt>
    <dgm:pt modelId="{8D73C9F1-8009-4345-A810-70E43E9DF75F}" type="pres">
      <dgm:prSet presAssocID="{14BA384C-5D87-4D01-B7F6-A5497AF6B7AB}" presName="circle2" presStyleLbl="node1" presStyleIdx="1" presStyleCnt="3" custScaleX="88126" custScaleY="89895" custLinFactNeighborX="-1563" custLinFactNeighborY="-11719"/>
      <dgm:spPr/>
      <dgm:t>
        <a:bodyPr/>
        <a:lstStyle/>
        <a:p>
          <a:endParaRPr lang="en-US"/>
        </a:p>
      </dgm:t>
    </dgm:pt>
    <dgm:pt modelId="{26662D1C-2E23-47F1-99E9-0CECDE9828B0}" type="pres">
      <dgm:prSet presAssocID="{14BA384C-5D87-4D01-B7F6-A5497AF6B7AB}" presName="c2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492D48-20A7-49D7-ADB8-D1D27AC4C793}" type="pres">
      <dgm:prSet presAssocID="{14BA384C-5D87-4D01-B7F6-A5497AF6B7AB}" presName="comp3" presStyleCnt="0"/>
      <dgm:spPr/>
    </dgm:pt>
    <dgm:pt modelId="{71FE4F8F-62C7-46DF-80DA-26B9BECC1A5E}" type="pres">
      <dgm:prSet presAssocID="{14BA384C-5D87-4D01-B7F6-A5497AF6B7AB}" presName="circle3" presStyleLbl="node1" presStyleIdx="2" presStyleCnt="3" custScaleX="75000" custScaleY="77500" custLinFactNeighborX="-3750" custLinFactNeighborY="-37500"/>
      <dgm:spPr/>
      <dgm:t>
        <a:bodyPr/>
        <a:lstStyle/>
        <a:p>
          <a:endParaRPr lang="en-US"/>
        </a:p>
      </dgm:t>
    </dgm:pt>
    <dgm:pt modelId="{7E91589D-AF26-4142-BA07-849276BD3A5A}" type="pres">
      <dgm:prSet presAssocID="{14BA384C-5D87-4D01-B7F6-A5497AF6B7AB}" presName="c3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A0C2A3A-21FE-439E-9380-1F17C27F4114}" type="presOf" srcId="{7A04E9F3-2432-4FC5-B43C-B51B566C31AE}" destId="{F7AEA6D8-2944-4E6E-90FE-6F457E0CC4DB}" srcOrd="0" destOrd="0" presId="urn:microsoft.com/office/officeart/2005/8/layout/venn2"/>
    <dgm:cxn modelId="{EA2FDF12-CC0C-4C97-A946-B7ECB8B4020D}" type="presOf" srcId="{6D6F0C68-BA24-4545-9707-FC940F93508C}" destId="{71FE4F8F-62C7-46DF-80DA-26B9BECC1A5E}" srcOrd="0" destOrd="0" presId="urn:microsoft.com/office/officeart/2005/8/layout/venn2"/>
    <dgm:cxn modelId="{40FBEACE-5C28-4C8C-9DF8-9354FDFEB354}" srcId="{14BA384C-5D87-4D01-B7F6-A5497AF6B7AB}" destId="{6D6F0C68-BA24-4545-9707-FC940F93508C}" srcOrd="2" destOrd="0" parTransId="{0C37A93B-9501-4B01-9F47-A94A81491FD0}" sibTransId="{D1981039-B713-413A-A85D-5C35BD3F2863}"/>
    <dgm:cxn modelId="{A6AC71E8-3689-4075-9FCB-2D60A70C96B2}" srcId="{14BA384C-5D87-4D01-B7F6-A5497AF6B7AB}" destId="{7A04E9F3-2432-4FC5-B43C-B51B566C31AE}" srcOrd="0" destOrd="0" parTransId="{006D97F7-3BFB-4A0D-AB3A-23D015DBB497}" sibTransId="{5D8FFA7A-240E-42FD-96A5-0E7C3F455DC9}"/>
    <dgm:cxn modelId="{D946C081-560A-487F-A3DE-07A0EF5EFB85}" type="presOf" srcId="{694CCDFA-3D48-4C60-80DB-EF16E37ECADB}" destId="{8D73C9F1-8009-4345-A810-70E43E9DF75F}" srcOrd="0" destOrd="0" presId="urn:microsoft.com/office/officeart/2005/8/layout/venn2"/>
    <dgm:cxn modelId="{D89F3941-4DFA-43C0-912C-4BE9A33B4A0B}" srcId="{14BA384C-5D87-4D01-B7F6-A5497AF6B7AB}" destId="{694CCDFA-3D48-4C60-80DB-EF16E37ECADB}" srcOrd="1" destOrd="0" parTransId="{59DA4A5F-87B9-4417-988F-40D0D009580F}" sibTransId="{4D9D6724-CBF3-41C3-8116-68CBDCFFEA3F}"/>
    <dgm:cxn modelId="{77023123-B27B-4935-9DF9-91977B7907A8}" type="presOf" srcId="{7A04E9F3-2432-4FC5-B43C-B51B566C31AE}" destId="{ECE07913-5469-4D4A-B3F6-CC29F39D1FB6}" srcOrd="1" destOrd="0" presId="urn:microsoft.com/office/officeart/2005/8/layout/venn2"/>
    <dgm:cxn modelId="{602F3D83-AA1C-4980-BDF6-8FC0A7507D66}" type="presOf" srcId="{6D6F0C68-BA24-4545-9707-FC940F93508C}" destId="{7E91589D-AF26-4142-BA07-849276BD3A5A}" srcOrd="1" destOrd="0" presId="urn:microsoft.com/office/officeart/2005/8/layout/venn2"/>
    <dgm:cxn modelId="{35FB291E-8531-411E-8FA2-C779A2932ADD}" type="presOf" srcId="{14BA384C-5D87-4D01-B7F6-A5497AF6B7AB}" destId="{B8185892-1242-4B07-B643-3F1040424614}" srcOrd="0" destOrd="0" presId="urn:microsoft.com/office/officeart/2005/8/layout/venn2"/>
    <dgm:cxn modelId="{FC434F73-B0E6-40A3-8EAE-0A762B17FF14}" type="presOf" srcId="{694CCDFA-3D48-4C60-80DB-EF16E37ECADB}" destId="{26662D1C-2E23-47F1-99E9-0CECDE9828B0}" srcOrd="1" destOrd="0" presId="urn:microsoft.com/office/officeart/2005/8/layout/venn2"/>
    <dgm:cxn modelId="{F37E757B-7867-43A5-B940-6AD510870FCB}" type="presParOf" srcId="{B8185892-1242-4B07-B643-3F1040424614}" destId="{6ADCA934-C3B2-463C-A902-799EC2029EF4}" srcOrd="0" destOrd="0" presId="urn:microsoft.com/office/officeart/2005/8/layout/venn2"/>
    <dgm:cxn modelId="{CFBF79E2-8541-4D37-AF60-5663509746CB}" type="presParOf" srcId="{6ADCA934-C3B2-463C-A902-799EC2029EF4}" destId="{F7AEA6D8-2944-4E6E-90FE-6F457E0CC4DB}" srcOrd="0" destOrd="0" presId="urn:microsoft.com/office/officeart/2005/8/layout/venn2"/>
    <dgm:cxn modelId="{4EE53A07-8F9C-4EDF-9E41-18BF0C984ADE}" type="presParOf" srcId="{6ADCA934-C3B2-463C-A902-799EC2029EF4}" destId="{ECE07913-5469-4D4A-B3F6-CC29F39D1FB6}" srcOrd="1" destOrd="0" presId="urn:microsoft.com/office/officeart/2005/8/layout/venn2"/>
    <dgm:cxn modelId="{FE407A84-5BDF-4DB4-8E2B-0B3B35AAE94E}" type="presParOf" srcId="{B8185892-1242-4B07-B643-3F1040424614}" destId="{432166BC-4721-4563-84E0-B2EB293509BA}" srcOrd="1" destOrd="0" presId="urn:microsoft.com/office/officeart/2005/8/layout/venn2"/>
    <dgm:cxn modelId="{67922FD0-2044-4627-92D9-B9B11BB69AC5}" type="presParOf" srcId="{432166BC-4721-4563-84E0-B2EB293509BA}" destId="{8D73C9F1-8009-4345-A810-70E43E9DF75F}" srcOrd="0" destOrd="0" presId="urn:microsoft.com/office/officeart/2005/8/layout/venn2"/>
    <dgm:cxn modelId="{BC150DFB-F4F7-4A68-B95E-6E64D013BA24}" type="presParOf" srcId="{432166BC-4721-4563-84E0-B2EB293509BA}" destId="{26662D1C-2E23-47F1-99E9-0CECDE9828B0}" srcOrd="1" destOrd="0" presId="urn:microsoft.com/office/officeart/2005/8/layout/venn2"/>
    <dgm:cxn modelId="{61B58A13-F6F8-4A2F-9D95-ABE65AF5AEF6}" type="presParOf" srcId="{B8185892-1242-4B07-B643-3F1040424614}" destId="{C8492D48-20A7-49D7-ADB8-D1D27AC4C793}" srcOrd="2" destOrd="0" presId="urn:microsoft.com/office/officeart/2005/8/layout/venn2"/>
    <dgm:cxn modelId="{6042B33C-9259-4233-B17D-36225A2E9D73}" type="presParOf" srcId="{C8492D48-20A7-49D7-ADB8-D1D27AC4C793}" destId="{71FE4F8F-62C7-46DF-80DA-26B9BECC1A5E}" srcOrd="0" destOrd="0" presId="urn:microsoft.com/office/officeart/2005/8/layout/venn2"/>
    <dgm:cxn modelId="{E3E737A0-B9DC-4E2A-86D3-5BAC30A81CDA}" type="presParOf" srcId="{C8492D48-20A7-49D7-ADB8-D1D27AC4C793}" destId="{7E91589D-AF26-4142-BA07-849276BD3A5A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AEA6D8-2944-4E6E-90FE-6F457E0CC4DB}">
      <dsp:nvSpPr>
        <dsp:cNvPr id="0" name=""/>
        <dsp:cNvSpPr/>
      </dsp:nvSpPr>
      <dsp:spPr>
        <a:xfrm>
          <a:off x="1130300" y="0"/>
          <a:ext cx="4445000" cy="4445000"/>
        </a:xfrm>
        <a:prstGeom prst="ellipse">
          <a:avLst/>
        </a:prstGeom>
        <a:solidFill>
          <a:srgbClr val="CC6600"/>
        </a:solidFill>
        <a:ln w="25400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111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50" b="1" kern="1200" dirty="0" smtClean="0">
              <a:solidFill>
                <a:schemeClr val="tx1"/>
              </a:solidFill>
            </a:rPr>
            <a:t>Programs, Functions, Services  &amp; Activities </a:t>
          </a:r>
        </a:p>
        <a:p>
          <a:pPr lvl="0" algn="ctr" defTabSz="5111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50" kern="1200" dirty="0" smtClean="0">
              <a:solidFill>
                <a:schemeClr val="tx1"/>
              </a:solidFill>
            </a:rPr>
            <a:t>§106 (a)(1) funds</a:t>
          </a:r>
        </a:p>
        <a:p>
          <a:pPr lvl="0" algn="ctr" defTabSz="5111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50" kern="1200" dirty="0">
            <a:solidFill>
              <a:schemeClr val="tx1"/>
            </a:solidFill>
          </a:endParaRPr>
        </a:p>
      </dsp:txBody>
      <dsp:txXfrm>
        <a:off x="2576036" y="222250"/>
        <a:ext cx="1553527" cy="666750"/>
      </dsp:txXfrm>
    </dsp:sp>
    <dsp:sp modelId="{8D73C9F1-8009-4345-A810-70E43E9DF75F}">
      <dsp:nvSpPr>
        <dsp:cNvPr id="0" name=""/>
        <dsp:cNvSpPr/>
      </dsp:nvSpPr>
      <dsp:spPr>
        <a:xfrm>
          <a:off x="1831743" y="889005"/>
          <a:ext cx="2937900" cy="2996874"/>
        </a:xfrm>
        <a:prstGeom prst="ellipse">
          <a:avLst/>
        </a:prstGeom>
        <a:solidFill>
          <a:srgbClr val="996633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</a:rPr>
            <a:t>Area/Agency/HQ</a:t>
          </a:r>
          <a:r>
            <a:rPr lang="en-US" sz="1100" kern="1200" dirty="0" smtClean="0">
              <a:solidFill>
                <a:schemeClr val="tx1"/>
              </a:solidFill>
            </a:rPr>
            <a:t> §106(a)(1)Tribal Shares</a:t>
          </a:r>
          <a:endParaRPr lang="en-US" sz="1100" kern="1200" dirty="0">
            <a:solidFill>
              <a:schemeClr val="tx1"/>
            </a:solidFill>
          </a:endParaRPr>
        </a:p>
      </dsp:txBody>
      <dsp:txXfrm>
        <a:off x="2616162" y="1076310"/>
        <a:ext cx="1369061" cy="561913"/>
      </dsp:txXfrm>
    </dsp:sp>
    <dsp:sp modelId="{71FE4F8F-62C7-46DF-80DA-26B9BECC1A5E}">
      <dsp:nvSpPr>
        <dsp:cNvPr id="0" name=""/>
        <dsp:cNvSpPr/>
      </dsp:nvSpPr>
      <dsp:spPr>
        <a:xfrm>
          <a:off x="2436018" y="1639093"/>
          <a:ext cx="1666875" cy="1722437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chemeClr val="tx1"/>
              </a:solidFill>
            </a:rPr>
            <a:t>Inherent Federal Functions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 smtClean="0">
            <a:solidFill>
              <a:schemeClr val="tx1"/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tx1"/>
              </a:solidFill>
            </a:rPr>
            <a:t>Residual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 dirty="0" smtClean="0">
            <a:solidFill>
              <a:schemeClr val="tx1"/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 dirty="0" smtClean="0">
            <a:solidFill>
              <a:schemeClr val="tx1"/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 dirty="0">
            <a:solidFill>
              <a:schemeClr val="tx1"/>
            </a:solidFill>
          </a:endParaRPr>
        </a:p>
      </dsp:txBody>
      <dsp:txXfrm>
        <a:off x="2680126" y="2069703"/>
        <a:ext cx="1178658" cy="8612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71122"/>
            <a:ext cx="5327227" cy="628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47" tIns="47424" rIns="94847" bIns="47424" numCol="1" anchor="b" anchorCtr="0" compatLnSpc="1">
            <a:prstTxWarp prst="textNoShape">
              <a:avLst/>
            </a:prstTxWarp>
          </a:bodyPr>
          <a:lstStyle>
            <a:lvl1pPr defTabSz="948087" eaLnBrk="0" hangingPunct="0">
              <a:defRPr sz="1200" smtClean="0"/>
            </a:lvl1pPr>
          </a:lstStyle>
          <a:p>
            <a:pPr>
              <a:defRPr/>
            </a:pPr>
            <a:r>
              <a:rPr lang="en-US" dirty="0"/>
              <a:t>Washington DC | Portland OR | Oklahoma City OK | Sacramento CA</a:t>
            </a:r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486400" y="9119473"/>
            <a:ext cx="1827107" cy="480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47" tIns="47424" rIns="94847" bIns="47424" numCol="1" anchor="b" anchorCtr="0" compatLnSpc="1">
            <a:prstTxWarp prst="textNoShape">
              <a:avLst/>
            </a:prstTxWarp>
          </a:bodyPr>
          <a:lstStyle>
            <a:lvl1pPr algn="r" defTabSz="948087" eaLnBrk="0" hangingPunct="0">
              <a:defRPr sz="1200" smtClean="0"/>
            </a:lvl1pPr>
          </a:lstStyle>
          <a:p>
            <a:pPr>
              <a:defRPr/>
            </a:pPr>
            <a:fld id="{C75D09E9-327D-4FF4-B232-1C0EEC3AC95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8196" name="Picture 7" descr="HSDW Logo_Blac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87" y="78344"/>
            <a:ext cx="601133" cy="580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27476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920" cy="480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649" tIns="48325" rIns="96649" bIns="48325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587" y="0"/>
            <a:ext cx="3169920" cy="480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649" tIns="48325" rIns="96649" bIns="48325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67C8E3BE-3A79-422A-A59A-04FC68272199}" type="datetime6">
              <a:rPr lang="en-US"/>
              <a:pPr>
                <a:defRPr/>
              </a:pPr>
              <a:t>November 15</a:t>
            </a:fld>
            <a:endParaRPr lang="en-US" dirty="0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19138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520" y="4560571"/>
            <a:ext cx="5852160" cy="4320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649" tIns="48325" rIns="96649" bIns="483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34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9473"/>
            <a:ext cx="3169920" cy="480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649" tIns="48325" rIns="96649" bIns="48325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34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587" y="9119473"/>
            <a:ext cx="3169920" cy="480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649" tIns="48325" rIns="96649" bIns="48325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ADF61867-A097-4E73-856C-71F7D2E4B9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880704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 sz="3300">
                <a:solidFill>
                  <a:schemeClr val="tx1"/>
                </a:solidFill>
                <a:latin typeface="Times New Roman" pitchFamily="18" charset="0"/>
              </a:defRPr>
            </a:lvl1pPr>
            <a:lvl2pPr marL="785318" indent="-302045" eaLnBrk="0" hangingPunct="0">
              <a:defRPr sz="3300">
                <a:solidFill>
                  <a:schemeClr val="tx1"/>
                </a:solidFill>
                <a:latin typeface="Times New Roman" pitchFamily="18" charset="0"/>
              </a:defRPr>
            </a:lvl2pPr>
            <a:lvl3pPr marL="1208181" indent="-241636" eaLnBrk="0" hangingPunct="0">
              <a:defRPr sz="3300">
                <a:solidFill>
                  <a:schemeClr val="tx1"/>
                </a:solidFill>
                <a:latin typeface="Times New Roman" pitchFamily="18" charset="0"/>
              </a:defRPr>
            </a:lvl3pPr>
            <a:lvl4pPr marL="1691453" indent="-241636" eaLnBrk="0" hangingPunct="0">
              <a:defRPr sz="3300">
                <a:solidFill>
                  <a:schemeClr val="tx1"/>
                </a:solidFill>
                <a:latin typeface="Times New Roman" pitchFamily="18" charset="0"/>
              </a:defRPr>
            </a:lvl4pPr>
            <a:lvl5pPr marL="2174725" indent="-241636" eaLnBrk="0" hangingPunct="0">
              <a:defRPr sz="3300">
                <a:solidFill>
                  <a:schemeClr val="tx1"/>
                </a:solidFill>
                <a:latin typeface="Times New Roman" pitchFamily="18" charset="0"/>
              </a:defRPr>
            </a:lvl5pPr>
            <a:lvl6pPr marL="2657998" indent="-241636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Times New Roman" pitchFamily="18" charset="0"/>
              </a:defRPr>
            </a:lvl6pPr>
            <a:lvl7pPr marL="3141270" indent="-241636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Times New Roman" pitchFamily="18" charset="0"/>
              </a:defRPr>
            </a:lvl7pPr>
            <a:lvl8pPr marL="3624543" indent="-241636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Times New Roman" pitchFamily="18" charset="0"/>
              </a:defRPr>
            </a:lvl8pPr>
            <a:lvl9pPr marL="4107815" indent="-241636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104B0C6-A762-411A-ABF4-B7FE4CBC0579}" type="datetime6">
              <a:rPr lang="en-US" altLang="en-US" sz="1200">
                <a:latin typeface="Arial" charset="0"/>
              </a:rPr>
              <a:pPr eaLnBrk="1" hangingPunct="1"/>
              <a:t>November 15</a:t>
            </a:fld>
            <a:endParaRPr lang="en-US" altLang="en-US" sz="1200" dirty="0">
              <a:latin typeface="Arial" charset="0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883118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114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9302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27238"/>
            <a:ext cx="8229600" cy="4221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765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7BF">
            <a:alpha val="5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914400"/>
            <a:ext cx="8229600" cy="93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027238"/>
            <a:ext cx="8229600" cy="422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pic>
        <p:nvPicPr>
          <p:cNvPr id="1028" name="Picture 6" descr="hobbs_masthead_wo_log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7" descr="HSDW Logo_2Color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76200"/>
            <a:ext cx="730250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TextBox 8"/>
          <p:cNvSpPr txBox="1">
            <a:spLocks noChangeArrowheads="1"/>
          </p:cNvSpPr>
          <p:nvPr/>
        </p:nvSpPr>
        <p:spPr bwMode="auto">
          <a:xfrm>
            <a:off x="7696200" y="6319838"/>
            <a:ext cx="91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6C71E3F2-00C6-4E9D-927A-A649F24F6307}" type="slidenum">
              <a:rPr lang="en-US" altLang="en-US" sz="1200" b="1">
                <a:solidFill>
                  <a:srgbClr val="996633"/>
                </a:solidFill>
                <a:latin typeface="Arial" charset="0"/>
                <a:cs typeface="Arial" charset="0"/>
              </a:rPr>
              <a:pPr algn="r" eaLnBrk="1" hangingPunct="1"/>
              <a:t>‹#›</a:t>
            </a:fld>
            <a:endParaRPr lang="en-US" altLang="en-US" sz="1200" b="1" dirty="0">
              <a:solidFill>
                <a:srgbClr val="996633"/>
              </a:solidFill>
              <a:latin typeface="Arial" charset="0"/>
              <a:cs typeface="Arial" charset="0"/>
            </a:endParaRPr>
          </a:p>
        </p:txBody>
      </p:sp>
      <p:sp>
        <p:nvSpPr>
          <p:cNvPr id="1031" name="Rectangle 9"/>
          <p:cNvSpPr>
            <a:spLocks noChangeArrowheads="1"/>
          </p:cNvSpPr>
          <p:nvPr/>
        </p:nvSpPr>
        <p:spPr bwMode="auto">
          <a:xfrm>
            <a:off x="457200" y="6319838"/>
            <a:ext cx="754380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200" b="1" dirty="0">
                <a:solidFill>
                  <a:srgbClr val="996633"/>
                </a:solidFill>
              </a:rPr>
              <a:t>HOBBS STRAUS DEAN &amp; WALKER, LLP</a:t>
            </a:r>
            <a:endParaRPr lang="en-US" altLang="en-US" sz="1200" dirty="0">
              <a:solidFill>
                <a:srgbClr val="996633"/>
              </a:solidFill>
            </a:endParaRPr>
          </a:p>
          <a:p>
            <a:pPr eaLnBrk="1" hangingPunct="1"/>
            <a:r>
              <a:rPr lang="en-US" altLang="en-US" sz="1000" dirty="0">
                <a:solidFill>
                  <a:srgbClr val="996633"/>
                </a:solidFill>
              </a:rPr>
              <a:t>WASHINGTON, DC | PORTLAND, OR | OKLAHOMA CITY, OK | SACRAMENTO, CA</a:t>
            </a:r>
            <a:endParaRPr lang="en-US" altLang="en-US" sz="10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gstrommer@hobbsstraus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gstrommer@hobbsstraus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447801"/>
            <a:ext cx="7772400" cy="2152650"/>
          </a:xfrm>
        </p:spPr>
        <p:txBody>
          <a:bodyPr/>
          <a:lstStyle/>
          <a:p>
            <a:r>
              <a:rPr lang="en-US" altLang="en-US" b="1" dirty="0" smtClean="0"/>
              <a:t>Issues to Look Out for on ISDEAA Contracting/Compacting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 sz="2400" dirty="0"/>
              <a:t>Geoffrey D. Strommer </a:t>
            </a:r>
          </a:p>
          <a:p>
            <a:r>
              <a:rPr lang="en-US" altLang="en-US" sz="2400" dirty="0"/>
              <a:t>Hobbs, Straus, Dean, &amp; Walker, LLP</a:t>
            </a:r>
          </a:p>
          <a:p>
            <a:r>
              <a:rPr lang="en-US" altLang="en-US" sz="2400" dirty="0"/>
              <a:t>806 S.W. Broadway, Suite 900</a:t>
            </a:r>
          </a:p>
          <a:p>
            <a:r>
              <a:rPr lang="en-US" altLang="en-US" sz="2400" dirty="0"/>
              <a:t>Portland, OR  97205</a:t>
            </a:r>
          </a:p>
          <a:p>
            <a:r>
              <a:rPr lang="en-US" altLang="en-US" sz="2400" dirty="0">
                <a:hlinkClick r:id="rId3"/>
              </a:rPr>
              <a:t>gstrommer@hobbsstraus.com</a:t>
            </a:r>
            <a:r>
              <a:rPr lang="en-US" altLang="en-US" sz="2400" dirty="0"/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2895600"/>
          </a:xfrm>
        </p:spPr>
        <p:txBody>
          <a:bodyPr/>
          <a:lstStyle/>
          <a:p>
            <a:r>
              <a:rPr lang="en-US" dirty="0" smtClean="0"/>
              <a:t>10.</a:t>
            </a:r>
            <a:br>
              <a:rPr lang="en-US" dirty="0" smtClean="0"/>
            </a:br>
            <a:r>
              <a:rPr lang="en-US" dirty="0"/>
              <a:t>Process:  </a:t>
            </a:r>
            <a:r>
              <a:rPr lang="en-US" dirty="0" smtClean="0"/>
              <a:t>How </a:t>
            </a:r>
            <a:r>
              <a:rPr lang="en-US" dirty="0"/>
              <a:t>to set up the best negotiation dynamic?</a:t>
            </a:r>
            <a:endParaRPr lang="en-US" alt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352800"/>
            <a:ext cx="8229600" cy="2895600"/>
          </a:xfrm>
        </p:spPr>
        <p:txBody>
          <a:bodyPr/>
          <a:lstStyle/>
          <a:p>
            <a:r>
              <a:rPr lang="en-US" altLang="en-US" dirty="0" smtClean="0"/>
              <a:t>Tribal negotiating team: political, administrative, legal and financial</a:t>
            </a:r>
          </a:p>
          <a:p>
            <a:r>
              <a:rPr lang="en-US" altLang="en-US" dirty="0"/>
              <a:t>G</a:t>
            </a:r>
            <a:r>
              <a:rPr lang="en-US" altLang="en-US" dirty="0" smtClean="0"/>
              <a:t>roundwork: adequate planning, clear objectives, anticipate agency positions</a:t>
            </a:r>
          </a:p>
          <a:p>
            <a:r>
              <a:rPr lang="en-US" altLang="en-US" dirty="0" smtClean="0"/>
              <a:t>Identify key players on agency side</a:t>
            </a:r>
          </a:p>
          <a:p>
            <a:pPr marL="0" indent="0">
              <a:buNone/>
            </a:pP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229600" cy="2438400"/>
          </a:xfrm>
        </p:spPr>
        <p:txBody>
          <a:bodyPr/>
          <a:lstStyle/>
          <a:p>
            <a:r>
              <a:rPr lang="en-US" dirty="0" smtClean="0"/>
              <a:t>9.</a:t>
            </a:r>
            <a:br>
              <a:rPr lang="en-US" dirty="0" smtClean="0"/>
            </a:br>
            <a:r>
              <a:rPr lang="en-US" dirty="0" smtClean="0"/>
              <a:t>Process</a:t>
            </a:r>
            <a:r>
              <a:rPr lang="en-US" dirty="0"/>
              <a:t>: How does the agency review proposals, and what can the Tribe do about rejections?</a:t>
            </a:r>
            <a:endParaRPr lang="en-US" alt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3657600"/>
            <a:ext cx="8229600" cy="2057400"/>
          </a:xfrm>
        </p:spPr>
        <p:txBody>
          <a:bodyPr/>
          <a:lstStyle/>
          <a:p>
            <a:r>
              <a:rPr lang="en-US" altLang="en-US" dirty="0" smtClean="0"/>
              <a:t>Title I proposal review/declination process </a:t>
            </a:r>
          </a:p>
          <a:p>
            <a:r>
              <a:rPr lang="en-US" altLang="en-US" dirty="0" smtClean="0"/>
              <a:t>Title IV negotiation process: bootstrap declination process</a:t>
            </a:r>
          </a:p>
          <a:p>
            <a:r>
              <a:rPr lang="en-US" altLang="en-US" dirty="0" smtClean="0"/>
              <a:t>Title V proposal and final offer process</a:t>
            </a:r>
          </a:p>
        </p:txBody>
      </p:sp>
    </p:spTree>
    <p:extLst>
      <p:ext uri="{BB962C8B-B14F-4D97-AF65-F5344CB8AC3E}">
        <p14:creationId xmlns:p14="http://schemas.microsoft.com/office/powerpoint/2010/main" val="2472156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3581400"/>
          </a:xfrm>
        </p:spPr>
        <p:txBody>
          <a:bodyPr/>
          <a:lstStyle/>
          <a:p>
            <a:r>
              <a:rPr lang="en-US" sz="4000" dirty="0"/>
              <a:t>8.  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Contract/Compact </a:t>
            </a:r>
            <a:r>
              <a:rPr lang="en-US" sz="4000" dirty="0"/>
              <a:t>FA </a:t>
            </a:r>
            <a:r>
              <a:rPr lang="en-US" sz="4000" dirty="0" smtClean="0"/>
              <a:t>provisions:  What </a:t>
            </a:r>
            <a:r>
              <a:rPr lang="en-US" sz="4000" dirty="0"/>
              <a:t>is the starting point?</a:t>
            </a:r>
            <a:r>
              <a:rPr lang="en-US" dirty="0"/>
              <a:t/>
            </a:r>
            <a:br>
              <a:rPr lang="en-US" dirty="0"/>
            </a:br>
            <a:endParaRPr lang="en-US" altLang="en-US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3429000"/>
            <a:ext cx="8229600" cy="1905000"/>
          </a:xfrm>
        </p:spPr>
        <p:txBody>
          <a:bodyPr/>
          <a:lstStyle/>
          <a:p>
            <a:r>
              <a:rPr lang="en-US" altLang="en-US" sz="3000" dirty="0" smtClean="0"/>
              <a:t>Title I – Section 108 (mandatory contract)</a:t>
            </a:r>
          </a:p>
          <a:p>
            <a:r>
              <a:rPr lang="en-US" altLang="en-US" sz="3000" dirty="0" smtClean="0"/>
              <a:t>Title IV </a:t>
            </a:r>
            <a:r>
              <a:rPr lang="en-US" altLang="en-US" sz="3000" dirty="0"/>
              <a:t>– </a:t>
            </a:r>
            <a:r>
              <a:rPr lang="en-US" altLang="en-US" sz="3000" dirty="0" smtClean="0"/>
              <a:t>25 CFR 1000.161-.165 (compact) and Section 403 (funding Agreement)</a:t>
            </a:r>
          </a:p>
          <a:p>
            <a:r>
              <a:rPr lang="en-US" altLang="en-US" sz="3000" dirty="0" smtClean="0"/>
              <a:t>Title V – Section 504 (compact) and Section 505 (funding agreement)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3810000"/>
          </a:xfrm>
        </p:spPr>
        <p:txBody>
          <a:bodyPr/>
          <a:lstStyle/>
          <a:p>
            <a:r>
              <a:rPr lang="en-US" dirty="0"/>
              <a:t>7.  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Reporting </a:t>
            </a:r>
            <a:r>
              <a:rPr lang="en-US" dirty="0"/>
              <a:t>and oversight requirements: </a:t>
            </a:r>
            <a:r>
              <a:rPr lang="en-US" dirty="0" smtClean="0"/>
              <a:t>How </a:t>
            </a:r>
            <a:r>
              <a:rPr lang="en-US" dirty="0"/>
              <a:t>to minimize federal </a:t>
            </a:r>
            <a:r>
              <a:rPr lang="en-US" dirty="0" smtClean="0"/>
              <a:t>oversight.</a:t>
            </a:r>
            <a:endParaRPr lang="en-US" altLang="en-US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5864" y="3581400"/>
            <a:ext cx="8229600" cy="1752600"/>
          </a:xfrm>
        </p:spPr>
        <p:txBody>
          <a:bodyPr/>
          <a:lstStyle/>
          <a:p>
            <a:r>
              <a:rPr lang="en-US" altLang="en-US" dirty="0" smtClean="0"/>
              <a:t>Title I: mature v. non-mature contract; audit, quarterly reports, negotiable additional reports</a:t>
            </a:r>
          </a:p>
          <a:p>
            <a:r>
              <a:rPr lang="en-US" altLang="en-US" dirty="0" smtClean="0"/>
              <a:t>Title IV: audit</a:t>
            </a:r>
          </a:p>
          <a:p>
            <a:r>
              <a:rPr lang="en-US" altLang="en-US" dirty="0" smtClean="0"/>
              <a:t>Title V: audit; data reporting</a:t>
            </a:r>
          </a:p>
        </p:txBody>
      </p:sp>
    </p:spTree>
    <p:extLst>
      <p:ext uri="{BB962C8B-B14F-4D97-AF65-F5344CB8AC3E}">
        <p14:creationId xmlns:p14="http://schemas.microsoft.com/office/powerpoint/2010/main" val="15630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3581400"/>
          </a:xfrm>
        </p:spPr>
        <p:txBody>
          <a:bodyPr/>
          <a:lstStyle/>
          <a:p>
            <a:r>
              <a:rPr lang="en-US" dirty="0"/>
              <a:t>6.  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Reallocation </a:t>
            </a:r>
            <a:r>
              <a:rPr lang="en-US" dirty="0"/>
              <a:t>of funds and redesign of programs: </a:t>
            </a:r>
            <a:r>
              <a:rPr lang="en-US" dirty="0" smtClean="0"/>
              <a:t>How </a:t>
            </a:r>
            <a:r>
              <a:rPr lang="en-US" dirty="0"/>
              <a:t>to maximize </a:t>
            </a:r>
            <a:r>
              <a:rPr lang="en-US" dirty="0" smtClean="0"/>
              <a:t>flexibility.</a:t>
            </a:r>
            <a:r>
              <a:rPr lang="en-US" dirty="0"/>
              <a:t/>
            </a:r>
            <a:br>
              <a:rPr lang="en-US" dirty="0"/>
            </a:br>
            <a:endParaRPr lang="en-US" altLang="en-US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810000"/>
            <a:ext cx="8229600" cy="1752600"/>
          </a:xfrm>
        </p:spPr>
        <p:txBody>
          <a:bodyPr/>
          <a:lstStyle/>
          <a:p>
            <a:r>
              <a:rPr lang="en-US" altLang="en-US" dirty="0" smtClean="0"/>
              <a:t>Title I: no unilateral  redesign; unilateral reallocation</a:t>
            </a:r>
          </a:p>
          <a:p>
            <a:r>
              <a:rPr lang="en-US" altLang="en-US" dirty="0" smtClean="0"/>
              <a:t>Titles IV and V: unilateral redesign and reallocation</a:t>
            </a:r>
          </a:p>
        </p:txBody>
      </p:sp>
    </p:spTree>
    <p:extLst>
      <p:ext uri="{BB962C8B-B14F-4D97-AF65-F5344CB8AC3E}">
        <p14:creationId xmlns:p14="http://schemas.microsoft.com/office/powerpoint/2010/main" val="4049015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981200"/>
          </a:xfrm>
        </p:spPr>
        <p:txBody>
          <a:bodyPr/>
          <a:lstStyle/>
          <a:p>
            <a:r>
              <a:rPr lang="en-US" sz="3600" dirty="0"/>
              <a:t>5. 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Funding</a:t>
            </a:r>
            <a:r>
              <a:rPr lang="en-US" sz="3600" dirty="0"/>
              <a:t>: </a:t>
            </a:r>
            <a:r>
              <a:rPr lang="en-US" sz="3600" dirty="0" smtClean="0"/>
              <a:t>What </a:t>
            </a:r>
            <a:r>
              <a:rPr lang="en-US" sz="3600" dirty="0"/>
              <a:t>should be on the table?</a:t>
            </a:r>
            <a:endParaRPr lang="en-US" altLang="en-US" sz="3600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505200"/>
            <a:ext cx="8229600" cy="2743200"/>
          </a:xfrm>
        </p:spPr>
        <p:txBody>
          <a:bodyPr/>
          <a:lstStyle/>
          <a:p>
            <a:endParaRPr lang="en-US" altLang="en-US" dirty="0" smtClean="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647192827"/>
              </p:ext>
            </p:extLst>
          </p:nvPr>
        </p:nvGraphicFramePr>
        <p:xfrm>
          <a:off x="1447800" y="1968500"/>
          <a:ext cx="6705600" cy="444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4" name="Straight Connector 3"/>
          <p:cNvCxnSpPr/>
          <p:nvPr/>
        </p:nvCxnSpPr>
        <p:spPr>
          <a:xfrm flipV="1">
            <a:off x="4800600" y="4191000"/>
            <a:ext cx="2209800" cy="152400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800600" y="4343400"/>
            <a:ext cx="2046514" cy="762000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932714" y="4324290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+mj-lt"/>
              </a:rPr>
              <a:t>Tribal Share</a:t>
            </a:r>
            <a:endParaRPr lang="en-US" sz="2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24439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3200400"/>
          </a:xfrm>
        </p:spPr>
        <p:txBody>
          <a:bodyPr/>
          <a:lstStyle/>
          <a:p>
            <a:r>
              <a:rPr lang="en-US" dirty="0"/>
              <a:t>4. 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Special </a:t>
            </a:r>
            <a:r>
              <a:rPr lang="en-US" dirty="0"/>
              <a:t>considerations for IHS </a:t>
            </a:r>
            <a:r>
              <a:rPr lang="en-US" dirty="0" smtClean="0"/>
              <a:t>agreements.</a:t>
            </a:r>
            <a:r>
              <a:rPr lang="en-US" dirty="0"/>
              <a:t/>
            </a:r>
            <a:br>
              <a:rPr lang="en-US" dirty="0"/>
            </a:br>
            <a:endParaRPr lang="en-US" altLang="en-US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048000"/>
            <a:ext cx="8229600" cy="2743200"/>
          </a:xfrm>
        </p:spPr>
        <p:txBody>
          <a:bodyPr/>
          <a:lstStyle/>
          <a:p>
            <a:r>
              <a:rPr lang="en-US" altLang="en-US" dirty="0" smtClean="0"/>
              <a:t>Construction programs</a:t>
            </a:r>
          </a:p>
          <a:p>
            <a:r>
              <a:rPr lang="en-US" altLang="en-US" dirty="0" smtClean="0"/>
              <a:t>Services to non-beneficiaries</a:t>
            </a:r>
          </a:p>
          <a:p>
            <a:r>
              <a:rPr lang="en-US" altLang="en-US" dirty="0" smtClean="0"/>
              <a:t>Use of third party reimbursements</a:t>
            </a:r>
          </a:p>
          <a:p>
            <a:r>
              <a:rPr lang="en-US" altLang="en-US" dirty="0" smtClean="0"/>
              <a:t>ACA and IHCIA </a:t>
            </a:r>
            <a:r>
              <a:rPr lang="en-US" altLang="en-US" dirty="0" smtClean="0"/>
              <a:t>provisions</a:t>
            </a:r>
          </a:p>
          <a:p>
            <a:r>
              <a:rPr lang="en-US" altLang="en-US" dirty="0" smtClean="0"/>
              <a:t>Buyback agreements</a:t>
            </a:r>
            <a:endParaRPr lang="en-US" altLang="en-US" dirty="0" smtClean="0"/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28675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229600" cy="2667000"/>
          </a:xfrm>
        </p:spPr>
        <p:txBody>
          <a:bodyPr/>
          <a:lstStyle/>
          <a:p>
            <a:r>
              <a:rPr lang="en-US" dirty="0"/>
              <a:t>3</a:t>
            </a:r>
            <a:r>
              <a:rPr lang="en-US" dirty="0" smtClean="0"/>
              <a:t>.</a:t>
            </a:r>
            <a:r>
              <a:rPr lang="en-US" dirty="0"/>
              <a:t> 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Special </a:t>
            </a:r>
            <a:r>
              <a:rPr lang="en-US" dirty="0"/>
              <a:t>considerations for </a:t>
            </a:r>
            <a:r>
              <a:rPr lang="en-US" dirty="0" smtClean="0"/>
              <a:t>DOI/BIA agreements.</a:t>
            </a:r>
            <a:r>
              <a:rPr lang="en-US" dirty="0"/>
              <a:t/>
            </a:r>
            <a:br>
              <a:rPr lang="en-US" dirty="0"/>
            </a:br>
            <a:endParaRPr lang="en-US" altLang="en-US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429000"/>
            <a:ext cx="8229600" cy="2819400"/>
          </a:xfrm>
        </p:spPr>
        <p:txBody>
          <a:bodyPr/>
          <a:lstStyle/>
          <a:p>
            <a:r>
              <a:rPr lang="en-US" altLang="en-US" dirty="0" smtClean="0"/>
              <a:t>Scope of Title I and Title IV: discretionary v. mandatory programs</a:t>
            </a:r>
          </a:p>
          <a:p>
            <a:r>
              <a:rPr lang="en-US" altLang="en-US" dirty="0" smtClean="0"/>
              <a:t>Construction, trust and </a:t>
            </a:r>
            <a:r>
              <a:rPr lang="en-US" altLang="en-US" dirty="0"/>
              <a:t>I</a:t>
            </a:r>
            <a:r>
              <a:rPr lang="en-US" altLang="en-US" dirty="0" smtClean="0"/>
              <a:t>ndian reservation </a:t>
            </a:r>
            <a:r>
              <a:rPr lang="en-US" altLang="en-US" dirty="0"/>
              <a:t>r</a:t>
            </a:r>
            <a:r>
              <a:rPr lang="en-US" altLang="en-US" dirty="0" smtClean="0"/>
              <a:t>oads </a:t>
            </a:r>
            <a:r>
              <a:rPr lang="en-US" altLang="en-US" dirty="0"/>
              <a:t>p</a:t>
            </a:r>
            <a:r>
              <a:rPr lang="en-US" altLang="en-US" dirty="0" smtClean="0"/>
              <a:t>rograms</a:t>
            </a:r>
          </a:p>
          <a:p>
            <a:r>
              <a:rPr lang="en-US" altLang="en-US" dirty="0" smtClean="0"/>
              <a:t>Law enforcement programs</a:t>
            </a:r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879108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229600" cy="2057400"/>
          </a:xfrm>
        </p:spPr>
        <p:txBody>
          <a:bodyPr/>
          <a:lstStyle/>
          <a:p>
            <a:r>
              <a:rPr lang="en-US" dirty="0"/>
              <a:t>2.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Scope </a:t>
            </a:r>
            <a:r>
              <a:rPr lang="en-US" dirty="0"/>
              <a:t>of work: </a:t>
            </a:r>
            <a:r>
              <a:rPr lang="en-US" dirty="0" smtClean="0"/>
              <a:t>How </a:t>
            </a:r>
            <a:r>
              <a:rPr lang="en-US" dirty="0"/>
              <a:t>to ensure maximum FTCA </a:t>
            </a:r>
            <a:r>
              <a:rPr lang="en-US" dirty="0" smtClean="0"/>
              <a:t>coverage.</a:t>
            </a:r>
            <a:endParaRPr lang="en-US" altLang="en-US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983992"/>
            <a:ext cx="8229600" cy="1600200"/>
          </a:xfrm>
        </p:spPr>
        <p:txBody>
          <a:bodyPr/>
          <a:lstStyle/>
          <a:p>
            <a:pPr marL="914400" indent="-465138"/>
            <a:r>
              <a:rPr lang="en-US" altLang="en-US" dirty="0" smtClean="0"/>
              <a:t>How FTCA </a:t>
            </a:r>
            <a:r>
              <a:rPr lang="en-US" altLang="en-US" dirty="0" smtClean="0"/>
              <a:t>works</a:t>
            </a:r>
          </a:p>
          <a:p>
            <a:pPr marL="914400" indent="-465138"/>
            <a:r>
              <a:rPr lang="en-US" altLang="en-US" dirty="0" smtClean="0"/>
              <a:t>Supplemental insurance</a:t>
            </a:r>
            <a:endParaRPr lang="en-US" altLang="en-US" dirty="0" smtClean="0"/>
          </a:p>
          <a:p>
            <a:pPr marL="914400" indent="-465138"/>
            <a:r>
              <a:rPr lang="en-US" altLang="en-US" dirty="0" smtClean="0"/>
              <a:t>Importance of scope of work</a:t>
            </a:r>
          </a:p>
          <a:p>
            <a:pPr marL="914400" indent="-465138"/>
            <a:r>
              <a:rPr lang="en-US" altLang="en-US" dirty="0" smtClean="0"/>
              <a:t>Friction points:</a:t>
            </a:r>
          </a:p>
          <a:p>
            <a:pPr marL="1192213" lvl="1"/>
            <a:r>
              <a:rPr lang="en-US" altLang="en-US" dirty="0" smtClean="0"/>
              <a:t>Funded v. unfunded programs</a:t>
            </a:r>
          </a:p>
          <a:p>
            <a:pPr marL="1192213" lvl="1"/>
            <a:r>
              <a:rPr lang="en-US" altLang="en-US" dirty="0" smtClean="0"/>
              <a:t>Authorized v. unauthorized </a:t>
            </a:r>
            <a:r>
              <a:rPr lang="en-US" altLang="en-US" dirty="0" smtClean="0"/>
              <a:t>programs</a:t>
            </a:r>
            <a:endParaRPr lang="en-US" altLang="en-US" dirty="0" smtClean="0"/>
          </a:p>
          <a:p>
            <a:pPr lvl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504906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229600" cy="2819400"/>
          </a:xfrm>
        </p:spPr>
        <p:txBody>
          <a:bodyPr/>
          <a:lstStyle/>
          <a:p>
            <a:r>
              <a:rPr lang="en-US" dirty="0"/>
              <a:t>1. 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Contract </a:t>
            </a:r>
            <a:r>
              <a:rPr lang="en-US" dirty="0"/>
              <a:t>support costs: </a:t>
            </a:r>
            <a:r>
              <a:rPr lang="en-US" dirty="0" smtClean="0"/>
              <a:t>How </a:t>
            </a:r>
            <a:r>
              <a:rPr lang="en-US" dirty="0"/>
              <a:t>to ensure full </a:t>
            </a:r>
            <a:r>
              <a:rPr lang="en-US" dirty="0" smtClean="0"/>
              <a:t>recovery.</a:t>
            </a:r>
            <a:r>
              <a:rPr lang="en-US" dirty="0"/>
              <a:t/>
            </a:r>
            <a:br>
              <a:rPr lang="en-US" dirty="0"/>
            </a:br>
            <a:endParaRPr lang="en-US" altLang="en-US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4632" y="3276600"/>
            <a:ext cx="8229600" cy="1600200"/>
          </a:xfrm>
        </p:spPr>
        <p:txBody>
          <a:bodyPr/>
          <a:lstStyle/>
          <a:p>
            <a:r>
              <a:rPr lang="en-US" altLang="en-US" dirty="0" smtClean="0"/>
              <a:t>History of underfunding: litigation</a:t>
            </a:r>
          </a:p>
          <a:p>
            <a:r>
              <a:rPr lang="en-US" altLang="en-US" dirty="0" smtClean="0"/>
              <a:t>Current appropriation outlook</a:t>
            </a:r>
          </a:p>
          <a:p>
            <a:r>
              <a:rPr lang="en-US" altLang="en-US" dirty="0" smtClean="0"/>
              <a:t>Ongoing policy </a:t>
            </a:r>
            <a:r>
              <a:rPr lang="en-US" altLang="en-US" dirty="0" smtClean="0"/>
              <a:t>development</a:t>
            </a:r>
            <a:endParaRPr lang="en-US" altLang="en-US" dirty="0" smtClean="0"/>
          </a:p>
          <a:p>
            <a:r>
              <a:rPr lang="en-US" altLang="en-US" dirty="0" smtClean="0"/>
              <a:t>IHS and BIA approaches to </a:t>
            </a:r>
            <a:r>
              <a:rPr lang="en-US" altLang="en-US" dirty="0" smtClean="0"/>
              <a:t>negotiations</a:t>
            </a:r>
          </a:p>
          <a:p>
            <a:r>
              <a:rPr lang="en-US" altLang="en-US" dirty="0" smtClean="0"/>
              <a:t>ISDEAA agreement language </a:t>
            </a:r>
            <a:endParaRPr lang="en-US" altLang="en-US" dirty="0" smtClean="0"/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628251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i="1" dirty="0" smtClean="0"/>
              <a:t>Questions?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 smtClean="0"/>
          </a:p>
          <a:p>
            <a:pPr marL="0" indent="0" algn="ctr">
              <a:buNone/>
            </a:pPr>
            <a:r>
              <a:rPr lang="en-US" altLang="en-US" dirty="0" smtClean="0"/>
              <a:t>Geoffrey D. Strommer </a:t>
            </a:r>
          </a:p>
          <a:p>
            <a:pPr marL="0" indent="0" algn="ctr">
              <a:buNone/>
            </a:pPr>
            <a:r>
              <a:rPr lang="en-US" altLang="en-US" dirty="0" smtClean="0"/>
              <a:t>Hobbs, Straus, Dean, &amp; Walker, LLP</a:t>
            </a:r>
          </a:p>
          <a:p>
            <a:pPr marL="0" indent="0" algn="ctr">
              <a:buNone/>
            </a:pPr>
            <a:r>
              <a:rPr lang="en-US" altLang="en-US" dirty="0" smtClean="0"/>
              <a:t>806 S.W. Broadway, Suite 900</a:t>
            </a:r>
          </a:p>
          <a:p>
            <a:pPr marL="0" indent="0" algn="ctr">
              <a:buNone/>
            </a:pPr>
            <a:r>
              <a:rPr lang="en-US" altLang="en-US" dirty="0" smtClean="0"/>
              <a:t>Portland, OR  97205</a:t>
            </a:r>
          </a:p>
          <a:p>
            <a:pPr marL="0" indent="0" algn="ctr">
              <a:buNone/>
            </a:pPr>
            <a:r>
              <a:rPr lang="en-US" altLang="en-US" dirty="0" smtClean="0">
                <a:hlinkClick r:id="rId2"/>
              </a:rPr>
              <a:t>gstrommer@hobbsstraus.com</a:t>
            </a:r>
            <a:r>
              <a:rPr lang="en-US" altLang="en-US" dirty="0" smtClean="0"/>
              <a:t>  </a:t>
            </a:r>
          </a:p>
          <a:p>
            <a:pPr marL="0" indent="0" algn="ctr">
              <a:buNone/>
            </a:pP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 Masthead Templat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Masthead Template</Template>
  <TotalTime>294</TotalTime>
  <Words>329</Words>
  <Application>Microsoft Office PowerPoint</Application>
  <PresentationFormat>On-screen Show (4:3)</PresentationFormat>
  <Paragraphs>65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Times New Roman</vt:lpstr>
      <vt:lpstr>PowerPoint Masthead Template</vt:lpstr>
      <vt:lpstr>Issues to Look Out for on ISDEAA Contracting/Compacting</vt:lpstr>
      <vt:lpstr>10. Process:  How to set up the best negotiation dynamic?</vt:lpstr>
      <vt:lpstr>9. Process: How does the agency review proposals, and what can the Tribe do about rejections?</vt:lpstr>
      <vt:lpstr>8.   Contract/Compact FA provisions:  What is the starting point? </vt:lpstr>
      <vt:lpstr>7.   Reporting and oversight requirements: How to minimize federal oversight.</vt:lpstr>
      <vt:lpstr>6.   Reallocation of funds and redesign of programs: How to maximize flexibility. </vt:lpstr>
      <vt:lpstr>5.   Funding: What should be on the table?</vt:lpstr>
      <vt:lpstr>4.   Special considerations for IHS agreements. </vt:lpstr>
      <vt:lpstr>3.  Special considerations for DOI/BIA agreements. </vt:lpstr>
      <vt:lpstr>2.  Scope of work: How to ensure maximum FTCA coverage.</vt:lpstr>
      <vt:lpstr>1.   Contract support costs: How to ensure full recovery. </vt:lpstr>
      <vt:lpstr>Questions?</vt:lpstr>
    </vt:vector>
  </TitlesOfParts>
  <Company>Hobbs Straus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HSDW</dc:creator>
  <cp:lastModifiedBy>Geoffrey D. Strommer</cp:lastModifiedBy>
  <cp:revision>19</cp:revision>
  <cp:lastPrinted>2015-10-03T00:10:52Z</cp:lastPrinted>
  <dcterms:created xsi:type="dcterms:W3CDTF">2015-10-02T21:39:05Z</dcterms:created>
  <dcterms:modified xsi:type="dcterms:W3CDTF">2015-11-05T12:39:39Z</dcterms:modified>
</cp:coreProperties>
</file>