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2"/>
  </p:notesMasterIdLst>
  <p:sldIdLst>
    <p:sldId id="256" r:id="rId2"/>
    <p:sldId id="264" r:id="rId3"/>
    <p:sldId id="265" r:id="rId4"/>
    <p:sldId id="257" r:id="rId5"/>
    <p:sldId id="258" r:id="rId6"/>
    <p:sldId id="259" r:id="rId7"/>
    <p:sldId id="260" r:id="rId8"/>
    <p:sldId id="261" r:id="rId9"/>
    <p:sldId id="262" r:id="rId10"/>
    <p:sldId id="263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1476" y="-21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asummers\Desktop\File%20Me\2013%20Dispro%20TAB%20(1).xls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file:///\\ncjfcj.lcl\users\ppcd-rno\asummers\PROJECTS\Disproportionality%20Tab\comparison%20of%20NA%20and%20AA%20rates%20over%2010%20years.xlsx" TargetMode="External"/><Relationship Id="rId1" Type="http://schemas.openxmlformats.org/officeDocument/2006/relationships/themeOverride" Target="../theme/themeOverrid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2800" b="1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lang="en-US" sz="2800" dirty="0"/>
              <a:t>Racial Disproportionality Index, </a:t>
            </a:r>
            <a:r>
              <a:rPr lang="en-US" sz="2800" b="1" i="0" kern="1200" baseline="0" dirty="0">
                <a:solidFill>
                  <a:srgbClr val="000000"/>
                </a:solidFill>
                <a:effectLst/>
                <a:latin typeface="Calibri"/>
                <a:ea typeface="Calibri"/>
                <a:cs typeface="Calibri"/>
              </a:rPr>
              <a:t>2013</a:t>
            </a:r>
            <a:endParaRPr lang="en-US" sz="2800" dirty="0">
              <a:effectLst/>
            </a:endParaRPr>
          </a:p>
        </c:rich>
      </c:tx>
      <c:layout>
        <c:manualLayout>
          <c:xMode val="edge"/>
          <c:yMode val="edge"/>
          <c:x val="0.12348390193816795"/>
          <c:y val="1.1233254934042329E-3"/>
        </c:manualLayout>
      </c:layout>
      <c:overlay val="0"/>
      <c:spPr>
        <a:noFill/>
        <a:ln w="25400">
          <a:noFill/>
        </a:ln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'United States'!$B$24</c:f>
              <c:strCache>
                <c:ptCount val="1"/>
                <c:pt idx="0">
                  <c:v>Entries</c:v>
                </c:pt>
              </c:strCache>
            </c:strRef>
          </c:tx>
          <c:invertIfNegative val="0"/>
          <c:cat>
            <c:strRef>
              <c:f>'United States'!$A$25:$A$29</c:f>
              <c:strCache>
                <c:ptCount val="5"/>
                <c:pt idx="0">
                  <c:v>African American</c:v>
                </c:pt>
                <c:pt idx="1">
                  <c:v>White</c:v>
                </c:pt>
                <c:pt idx="2">
                  <c:v>Hispanic/Latino</c:v>
                </c:pt>
                <c:pt idx="3">
                  <c:v>Asian/Pacific Islander</c:v>
                </c:pt>
                <c:pt idx="4">
                  <c:v>American Indian/Alaska Native</c:v>
                </c:pt>
              </c:strCache>
            </c:strRef>
          </c:cat>
          <c:val>
            <c:numRef>
              <c:f>'United States'!$B$25:$B$29</c:f>
              <c:numCache>
                <c:formatCode>0.0</c:formatCode>
                <c:ptCount val="5"/>
                <c:pt idx="0">
                  <c:v>1.5552210242229179</c:v>
                </c:pt>
                <c:pt idx="1">
                  <c:v>0.85912860176234063</c:v>
                </c:pt>
                <c:pt idx="2">
                  <c:v>0.87486892861167753</c:v>
                </c:pt>
                <c:pt idx="3">
                  <c:v>0.17477139451323945</c:v>
                </c:pt>
                <c:pt idx="4">
                  <c:v>2.4947757356517504</c:v>
                </c:pt>
              </c:numCache>
            </c:numRef>
          </c:val>
        </c:ser>
        <c:ser>
          <c:idx val="1"/>
          <c:order val="1"/>
          <c:tx>
            <c:strRef>
              <c:f>'United States'!$C$24</c:f>
              <c:strCache>
                <c:ptCount val="1"/>
                <c:pt idx="0">
                  <c:v>In care</c:v>
                </c:pt>
              </c:strCache>
            </c:strRef>
          </c:tx>
          <c:invertIfNegative val="0"/>
          <c:cat>
            <c:strRef>
              <c:f>'United States'!$A$25:$A$29</c:f>
              <c:strCache>
                <c:ptCount val="5"/>
                <c:pt idx="0">
                  <c:v>African American</c:v>
                </c:pt>
                <c:pt idx="1">
                  <c:v>White</c:v>
                </c:pt>
                <c:pt idx="2">
                  <c:v>Hispanic/Latino</c:v>
                </c:pt>
                <c:pt idx="3">
                  <c:v>Asian/Pacific Islander</c:v>
                </c:pt>
                <c:pt idx="4">
                  <c:v>American Indian/Alaska Native</c:v>
                </c:pt>
              </c:strCache>
            </c:strRef>
          </c:cat>
          <c:val>
            <c:numRef>
              <c:f>'United States'!$C$25:$C$29</c:f>
              <c:numCache>
                <c:formatCode>0.0</c:formatCode>
                <c:ptCount val="5"/>
                <c:pt idx="0">
                  <c:v>1.7644385290798483</c:v>
                </c:pt>
                <c:pt idx="1">
                  <c:v>0.79855842081544093</c:v>
                </c:pt>
                <c:pt idx="2">
                  <c:v>0.89656642559625965</c:v>
                </c:pt>
                <c:pt idx="3">
                  <c:v>0.14383652097075589</c:v>
                </c:pt>
                <c:pt idx="4">
                  <c:v>2.4983110821728678</c:v>
                </c:pt>
              </c:numCache>
            </c:numRef>
          </c:val>
        </c:ser>
        <c:ser>
          <c:idx val="2"/>
          <c:order val="2"/>
          <c:tx>
            <c:strRef>
              <c:f>'United States'!$D$24</c:f>
              <c:strCache>
                <c:ptCount val="1"/>
                <c:pt idx="0">
                  <c:v>Exits</c:v>
                </c:pt>
              </c:strCache>
            </c:strRef>
          </c:tx>
          <c:invertIfNegative val="0"/>
          <c:cat>
            <c:strRef>
              <c:f>'United States'!$A$25:$A$29</c:f>
              <c:strCache>
                <c:ptCount val="5"/>
                <c:pt idx="0">
                  <c:v>African American</c:v>
                </c:pt>
                <c:pt idx="1">
                  <c:v>White</c:v>
                </c:pt>
                <c:pt idx="2">
                  <c:v>Hispanic/Latino</c:v>
                </c:pt>
                <c:pt idx="3">
                  <c:v>Asian/Pacific Islander</c:v>
                </c:pt>
                <c:pt idx="4">
                  <c:v>American Indian/Alaska Native</c:v>
                </c:pt>
              </c:strCache>
            </c:strRef>
          </c:cat>
          <c:val>
            <c:numRef>
              <c:f>'United States'!$D$25:$D$29</c:f>
              <c:numCache>
                <c:formatCode>0.0</c:formatCode>
                <c:ptCount val="5"/>
                <c:pt idx="0">
                  <c:v>1.7014784339495541</c:v>
                </c:pt>
                <c:pt idx="1">
                  <c:v>0.85340499751041166</c:v>
                </c:pt>
                <c:pt idx="2">
                  <c:v>0.84611759917858986</c:v>
                </c:pt>
                <c:pt idx="3">
                  <c:v>0.19912315690041887</c:v>
                </c:pt>
                <c:pt idx="4">
                  <c:v>2.3296591130440349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8316928"/>
        <c:axId val="88322816"/>
      </c:barChart>
      <c:catAx>
        <c:axId val="88316928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88322816"/>
        <c:crossesAt val="1"/>
        <c:auto val="1"/>
        <c:lblAlgn val="ctr"/>
        <c:lblOffset val="1000"/>
        <c:noMultiLvlLbl val="0"/>
      </c:catAx>
      <c:valAx>
        <c:axId val="88322816"/>
        <c:scaling>
          <c:orientation val="minMax"/>
          <c:max val="4"/>
        </c:scaling>
        <c:delete val="0"/>
        <c:axPos val="t"/>
        <c:majorGridlines>
          <c:spPr>
            <a:ln>
              <a:solidFill>
                <a:schemeClr val="bg1">
                  <a:lumMod val="85000"/>
                </a:schemeClr>
              </a:solidFill>
            </a:ln>
          </c:spPr>
        </c:majorGridlines>
        <c:numFmt formatCode="0.0" sourceLinked="1"/>
        <c:majorTickMark val="none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88316928"/>
        <c:crosses val="autoZero"/>
        <c:crossBetween val="between"/>
      </c:valAx>
    </c:plotArea>
    <c:legend>
      <c:legendPos val="r"/>
      <c:legendEntry>
        <c:idx val="0"/>
        <c:txPr>
          <a:bodyPr/>
          <a:lstStyle/>
          <a:p>
            <a:pPr>
              <a:defRPr sz="1600"/>
            </a:pPr>
            <a:endParaRPr lang="en-US"/>
          </a:p>
        </c:txPr>
      </c:legendEntry>
      <c:legendEntry>
        <c:idx val="1"/>
        <c:txPr>
          <a:bodyPr/>
          <a:lstStyle/>
          <a:p>
            <a:pPr>
              <a:defRPr sz="1600"/>
            </a:pPr>
            <a:endParaRPr lang="en-US"/>
          </a:p>
        </c:txPr>
      </c:legendEntry>
      <c:legendEntry>
        <c:idx val="2"/>
        <c:txPr>
          <a:bodyPr/>
          <a:lstStyle/>
          <a:p>
            <a:pPr>
              <a:defRPr sz="1600"/>
            </a:pPr>
            <a:endParaRPr lang="en-US"/>
          </a:p>
        </c:txPr>
      </c:legendEntry>
      <c:layout>
        <c:manualLayout>
          <c:xMode val="edge"/>
          <c:yMode val="edge"/>
          <c:x val="0.80430057353941853"/>
          <c:y val="0.29445415026246718"/>
          <c:w val="0.16642582871585496"/>
          <c:h val="0.47890994094488187"/>
        </c:manualLayout>
      </c:layout>
      <c:overlay val="0"/>
    </c:legend>
    <c:plotVisOnly val="1"/>
    <c:dispBlanksAs val="gap"/>
    <c:showDLblsOverMax val="0"/>
  </c:chart>
  <c:spPr>
    <a:ln>
      <a:noFill/>
    </a:ln>
  </c:sp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Sheet1!$B$2</c:f>
              <c:strCache>
                <c:ptCount val="1"/>
                <c:pt idx="0">
                  <c:v>African American</c:v>
                </c:pt>
              </c:strCache>
            </c:strRef>
          </c:tx>
          <c:cat>
            <c:numRef>
              <c:f>Sheet1!$A$3:$A$16</c:f>
              <c:numCache>
                <c:formatCode>General</c:formatCode>
                <c:ptCount val="14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</c:numCache>
            </c:numRef>
          </c:cat>
          <c:val>
            <c:numRef>
              <c:f>Sheet1!$B$3:$B$16</c:f>
              <c:numCache>
                <c:formatCode>General</c:formatCode>
                <c:ptCount val="14"/>
                <c:pt idx="0">
                  <c:v>2.5</c:v>
                </c:pt>
                <c:pt idx="1">
                  <c:v>2.2999999999999998</c:v>
                </c:pt>
                <c:pt idx="2">
                  <c:v>2.4</c:v>
                </c:pt>
                <c:pt idx="3">
                  <c:v>2.2999999999999998</c:v>
                </c:pt>
                <c:pt idx="4">
                  <c:v>2.2000000000000002</c:v>
                </c:pt>
                <c:pt idx="5">
                  <c:v>2.1</c:v>
                </c:pt>
                <c:pt idx="6">
                  <c:v>2.1</c:v>
                </c:pt>
                <c:pt idx="7">
                  <c:v>2.0099999999999998</c:v>
                </c:pt>
                <c:pt idx="8">
                  <c:v>2</c:v>
                </c:pt>
                <c:pt idx="9">
                  <c:v>2</c:v>
                </c:pt>
                <c:pt idx="10">
                  <c:v>2</c:v>
                </c:pt>
                <c:pt idx="11">
                  <c:v>2</c:v>
                </c:pt>
                <c:pt idx="12">
                  <c:v>1.8</c:v>
                </c:pt>
                <c:pt idx="13">
                  <c:v>1.8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Sheet1!$C$2</c:f>
              <c:strCache>
                <c:ptCount val="1"/>
                <c:pt idx="0">
                  <c:v>Native American</c:v>
                </c:pt>
              </c:strCache>
            </c:strRef>
          </c:tx>
          <c:cat>
            <c:numRef>
              <c:f>Sheet1!$A$3:$A$16</c:f>
              <c:numCache>
                <c:formatCode>General</c:formatCode>
                <c:ptCount val="14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</c:numCache>
            </c:numRef>
          </c:cat>
          <c:val>
            <c:numRef>
              <c:f>Sheet1!$C$3:$C$16</c:f>
              <c:numCache>
                <c:formatCode>General</c:formatCode>
                <c:ptCount val="14"/>
                <c:pt idx="0">
                  <c:v>1.5</c:v>
                </c:pt>
                <c:pt idx="1">
                  <c:v>1.5</c:v>
                </c:pt>
                <c:pt idx="2">
                  <c:v>1.5</c:v>
                </c:pt>
                <c:pt idx="3">
                  <c:v>1.6</c:v>
                </c:pt>
                <c:pt idx="4">
                  <c:v>1.6</c:v>
                </c:pt>
                <c:pt idx="5">
                  <c:v>1.6</c:v>
                </c:pt>
                <c:pt idx="6">
                  <c:v>1.6</c:v>
                </c:pt>
                <c:pt idx="7">
                  <c:v>1.5</c:v>
                </c:pt>
                <c:pt idx="8">
                  <c:v>1.5</c:v>
                </c:pt>
                <c:pt idx="9">
                  <c:v>1.6</c:v>
                </c:pt>
                <c:pt idx="10">
                  <c:v>2.1</c:v>
                </c:pt>
                <c:pt idx="11">
                  <c:v>2.1</c:v>
                </c:pt>
                <c:pt idx="12">
                  <c:v>2.4</c:v>
                </c:pt>
                <c:pt idx="13">
                  <c:v>2.5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8333312"/>
        <c:axId val="96297728"/>
      </c:lineChart>
      <c:catAx>
        <c:axId val="8833331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96297728"/>
        <c:crosses val="autoZero"/>
        <c:auto val="1"/>
        <c:lblAlgn val="ctr"/>
        <c:lblOffset val="100"/>
        <c:noMultiLvlLbl val="0"/>
      </c:catAx>
      <c:valAx>
        <c:axId val="9629772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88333312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sz="1600"/>
          </a:pPr>
          <a:endParaRPr lang="en-US"/>
        </a:p>
      </c:txPr>
    </c:legend>
    <c:plotVisOnly val="1"/>
    <c:dispBlanksAs val="gap"/>
    <c:showDLblsOverMax val="0"/>
  </c:chart>
  <c:spPr>
    <a:ln>
      <a:noFill/>
    </a:ln>
  </c:spPr>
  <c:externalData r:id="rId2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AA76C9-B4C0-4D9E-864B-ABB5E5189144}" type="datetimeFigureOut">
              <a:rPr lang="en-US" smtClean="0"/>
              <a:t>11/3/2015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0329BC-A61B-4BEF-B896-A39DAB9F4F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84433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0329BC-A61B-4BEF-B896-A39DAB9F4F8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4761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C8A08-A496-4207-9074-6C1A69C99DAA}" type="datetimeFigureOut">
              <a:rPr lang="en-US" smtClean="0"/>
              <a:t>11/3/2015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47005E1B-C166-4772-887E-F03B5BC57954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C8A08-A496-4207-9074-6C1A69C99DAA}" type="datetimeFigureOut">
              <a:rPr lang="en-US" smtClean="0"/>
              <a:t>11/3/2015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47005E1B-C166-4772-887E-F03B5BC57954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C8A08-A496-4207-9074-6C1A69C99DAA}" type="datetimeFigureOut">
              <a:rPr lang="en-US" smtClean="0"/>
              <a:t>11/3/2015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47005E1B-C166-4772-887E-F03B5BC57954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356C8A08-A496-4207-9074-6C1A69C99DAA}" type="datetimeFigureOut">
              <a:rPr lang="en-US" smtClean="0"/>
              <a:t>11/3/2015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05E1B-C166-4772-887E-F03B5BC57954}" type="slidenum">
              <a:rPr lang="en-US" smtClean="0"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C8A08-A496-4207-9074-6C1A69C99DAA}" type="datetimeFigureOut">
              <a:rPr lang="en-US" smtClean="0"/>
              <a:t>11/3/2015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47005E1B-C166-4772-887E-F03B5BC57954}" type="slidenum">
              <a:rPr lang="en-US" smtClean="0"/>
              <a:t>‹#›</a:t>
            </a:fld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C8A08-A496-4207-9074-6C1A69C99DAA}" type="datetimeFigureOut">
              <a:rPr lang="en-US" smtClean="0"/>
              <a:t>11/3/2015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47005E1B-C166-4772-887E-F03B5BC5795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C8A08-A496-4207-9074-6C1A69C99DAA}" type="datetimeFigureOut">
              <a:rPr lang="en-US" smtClean="0"/>
              <a:t>11/3/2015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7005E1B-C166-4772-887E-F03B5BC5795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47005E1B-C166-4772-887E-F03B5BC57954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C8A08-A496-4207-9074-6C1A69C99DAA}" type="datetimeFigureOut">
              <a:rPr lang="en-US" smtClean="0"/>
              <a:t>11/3/2015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47005E1B-C166-4772-887E-F03B5BC57954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356C8A08-A496-4207-9074-6C1A69C99DAA}" type="datetimeFigureOut">
              <a:rPr lang="en-US" smtClean="0"/>
              <a:t>11/3/2015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C8A08-A496-4207-9074-6C1A69C99DAA}" type="datetimeFigureOut">
              <a:rPr lang="en-US" smtClean="0"/>
              <a:t>11/3/2015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05E1B-C166-4772-887E-F03B5BC57954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47005E1B-C166-4772-887E-F03B5BC57954}" type="slidenum">
              <a:rPr lang="en-US" smtClean="0"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C8A08-A496-4207-9074-6C1A69C99DAA}" type="datetimeFigureOut">
              <a:rPr lang="en-US" smtClean="0"/>
              <a:t>11/3/2015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356C8A08-A496-4207-9074-6C1A69C99DAA}" type="datetimeFigureOut">
              <a:rPr lang="en-US" smtClean="0"/>
              <a:t>11/3/2015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47005E1B-C166-4772-887E-F03B5BC57954}" type="slidenum">
              <a:rPr lang="en-US" smtClean="0"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mailto:vsweet@njcfcj.org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352800"/>
            <a:ext cx="6400800" cy="1752600"/>
          </a:xfrm>
        </p:spPr>
        <p:txBody>
          <a:bodyPr/>
          <a:lstStyle/>
          <a:p>
            <a:r>
              <a:rPr lang="en-US" dirty="0" smtClean="0"/>
              <a:t>Victoria Sweet, JD</a:t>
            </a:r>
          </a:p>
          <a:p>
            <a:r>
              <a:rPr lang="en-US" dirty="0" smtClean="0"/>
              <a:t>National council of Juvenile and Family Court Judges</a:t>
            </a:r>
          </a:p>
          <a:p>
            <a:endParaRPr lang="en-US" dirty="0"/>
          </a:p>
          <a:p>
            <a:r>
              <a:rPr lang="en-US" dirty="0" smtClean="0"/>
              <a:t>November 5, 2015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/>
              <a:t>MSU ILPC/TICA Conference</a:t>
            </a:r>
            <a:r>
              <a:rPr lang="en-US" sz="3600" b="1" dirty="0" smtClean="0"/>
              <a:t/>
            </a:r>
            <a:br>
              <a:rPr lang="en-US" sz="3600" b="1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sz="2800" b="1" dirty="0" err="1" smtClean="0"/>
              <a:t>Aandaakonige</a:t>
            </a:r>
            <a:r>
              <a:rPr lang="en-US" sz="2800" b="1" dirty="0" smtClean="0"/>
              <a:t>: From the Trilogy to TICA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2844122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05193688"/>
              </p:ext>
            </p:extLst>
          </p:nvPr>
        </p:nvGraphicFramePr>
        <p:xfrm>
          <a:off x="685800" y="457200"/>
          <a:ext cx="7499350" cy="5867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09670043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38283722"/>
              </p:ext>
            </p:extLst>
          </p:nvPr>
        </p:nvGraphicFramePr>
        <p:xfrm>
          <a:off x="457200" y="1143000"/>
          <a:ext cx="8153400" cy="46783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09599" y="424934"/>
            <a:ext cx="77923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Disproportionality Over Time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158883393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</a:rPr>
              <a:t>1. Lack of Response</a:t>
            </a:r>
            <a:endParaRPr lang="en-US" b="1" dirty="0">
              <a:solidFill>
                <a:schemeClr val="tx1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2887" y="2422318"/>
            <a:ext cx="2781713" cy="2781713"/>
          </a:xfrm>
        </p:spPr>
      </p:pic>
      <p:sp>
        <p:nvSpPr>
          <p:cNvPr id="5" name="TextBox 4"/>
          <p:cNvSpPr txBox="1"/>
          <p:nvPr/>
        </p:nvSpPr>
        <p:spPr>
          <a:xfrm>
            <a:off x="1295400" y="5718593"/>
            <a:ext cx="7239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2. How to Coordinate Services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4183587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3</a:t>
            </a:r>
            <a:r>
              <a:rPr lang="en-US" b="1" dirty="0" smtClean="0">
                <a:solidFill>
                  <a:schemeClr val="tx1"/>
                </a:solidFill>
              </a:rPr>
              <a:t>. Unwillingness to Take Jurisdiction</a:t>
            </a:r>
            <a:endParaRPr lang="en-US" b="1" dirty="0">
              <a:solidFill>
                <a:schemeClr val="tx1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1600200"/>
            <a:ext cx="5407429" cy="3581400"/>
          </a:xfrm>
        </p:spPr>
      </p:pic>
      <p:sp>
        <p:nvSpPr>
          <p:cNvPr id="5" name="TextBox 4"/>
          <p:cNvSpPr txBox="1"/>
          <p:nvPr/>
        </p:nvSpPr>
        <p:spPr>
          <a:xfrm>
            <a:off x="1281953" y="5589459"/>
            <a:ext cx="6705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/>
              <a:t>4</a:t>
            </a:r>
            <a:r>
              <a:rPr lang="en-US" sz="3200" b="1" dirty="0" smtClean="0"/>
              <a:t>. Late Intervention 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157835118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Revised Guidelines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/>
        <p:txBody>
          <a:bodyPr>
            <a:normAutofit/>
          </a:bodyPr>
          <a:lstStyle/>
          <a:p>
            <a:r>
              <a:rPr lang="en-US" sz="2400" b="1" dirty="0" smtClean="0">
                <a:solidFill>
                  <a:schemeClr val="tx1"/>
                </a:solidFill>
              </a:rPr>
              <a:t>5. Impact on Judicial Discretion</a:t>
            </a:r>
          </a:p>
          <a:p>
            <a:endParaRPr lang="en-US" sz="2400" b="1" dirty="0">
              <a:solidFill>
                <a:schemeClr val="tx1"/>
              </a:solidFill>
            </a:endParaRPr>
          </a:p>
          <a:p>
            <a:r>
              <a:rPr lang="en-US" sz="2400" b="1" dirty="0" smtClean="0">
                <a:solidFill>
                  <a:schemeClr val="tx1"/>
                </a:solidFill>
              </a:rPr>
              <a:t>6. Best Interests of the Child Analysis</a:t>
            </a:r>
            <a:endParaRPr lang="en-US" sz="2400" b="1" dirty="0">
              <a:solidFill>
                <a:schemeClr val="tx1"/>
              </a:solidFill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3295" y="685800"/>
            <a:ext cx="4180609" cy="5410200"/>
          </a:xfrm>
        </p:spPr>
      </p:pic>
    </p:spTree>
    <p:extLst>
      <p:ext uri="{BB962C8B-B14F-4D97-AF65-F5344CB8AC3E}">
        <p14:creationId xmlns:p14="http://schemas.microsoft.com/office/powerpoint/2010/main" val="1340644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685800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sz="3200" b="1" dirty="0" smtClean="0"/>
          </a:p>
          <a:p>
            <a:pPr marL="0" indent="0">
              <a:buNone/>
            </a:pPr>
            <a:r>
              <a:rPr lang="en-US" sz="3200" b="1" dirty="0" smtClean="0"/>
              <a:t>7. Lack of Foster and Adoptive Placements</a:t>
            </a:r>
            <a:endParaRPr lang="en-US" sz="3200" b="1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sz="3200" b="1" dirty="0" smtClean="0"/>
          </a:p>
          <a:p>
            <a:pPr marL="0" indent="0">
              <a:buNone/>
            </a:pPr>
            <a:r>
              <a:rPr lang="en-US" sz="3200" b="1" dirty="0" smtClean="0"/>
              <a:t>8. How to Find a QEW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334475409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3429000"/>
          </a:xfrm>
        </p:spPr>
        <p:txBody>
          <a:bodyPr>
            <a:normAutofit/>
          </a:bodyPr>
          <a:lstStyle/>
          <a:p>
            <a:pPr algn="l"/>
            <a:r>
              <a:rPr lang="en-US" sz="2000" cap="none" dirty="0" smtClean="0">
                <a:solidFill>
                  <a:schemeClr val="tx1"/>
                </a:solidFill>
              </a:rPr>
              <a:t>Time to First Permanency Hearing</a:t>
            </a:r>
          </a:p>
          <a:p>
            <a:pPr algn="l"/>
            <a:endParaRPr lang="en-US" sz="2000" cap="none" dirty="0" smtClean="0">
              <a:solidFill>
                <a:schemeClr val="tx1"/>
              </a:solidFill>
            </a:endParaRPr>
          </a:p>
          <a:p>
            <a:pPr algn="l"/>
            <a:r>
              <a:rPr lang="en-US" sz="2000" cap="none" dirty="0" smtClean="0">
                <a:solidFill>
                  <a:schemeClr val="tx1"/>
                </a:solidFill>
              </a:rPr>
              <a:t>Time to Subsequent Permanency Hearing</a:t>
            </a:r>
          </a:p>
          <a:p>
            <a:pPr algn="l"/>
            <a:endParaRPr lang="en-US" sz="2000" cap="none" dirty="0" smtClean="0">
              <a:solidFill>
                <a:schemeClr val="tx1"/>
              </a:solidFill>
            </a:endParaRPr>
          </a:p>
          <a:p>
            <a:pPr algn="l"/>
            <a:r>
              <a:rPr lang="en-US" sz="2000" cap="none" dirty="0" smtClean="0">
                <a:solidFill>
                  <a:schemeClr val="tx1"/>
                </a:solidFill>
              </a:rPr>
              <a:t>Time to Permanent placement when Reunification is Unsuccessful</a:t>
            </a:r>
          </a:p>
          <a:p>
            <a:pPr algn="l"/>
            <a:endParaRPr lang="en-US" sz="2000" cap="none" dirty="0" smtClean="0">
              <a:solidFill>
                <a:schemeClr val="tx1"/>
              </a:solidFill>
            </a:endParaRPr>
          </a:p>
          <a:p>
            <a:pPr algn="l"/>
            <a:r>
              <a:rPr lang="en-US" sz="2000" cap="none" dirty="0" smtClean="0">
                <a:solidFill>
                  <a:schemeClr val="tx1"/>
                </a:solidFill>
              </a:rPr>
              <a:t>Time to TPR</a:t>
            </a:r>
            <a:endParaRPr lang="en-US" sz="2000" cap="none" dirty="0">
              <a:solidFill>
                <a:schemeClr val="tx1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143000"/>
          </a:xfrm>
        </p:spPr>
        <p:txBody>
          <a:bodyPr/>
          <a:lstStyle/>
          <a:p>
            <a:r>
              <a:rPr lang="en-US" b="1" dirty="0" smtClean="0"/>
              <a:t>Required Timelines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536632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Resolution In Support of Tribal Courts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en-US" dirty="0" smtClean="0"/>
              <a:t>Resolution – Full Implementation of ICWA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quarter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2362200"/>
            <a:ext cx="3962400" cy="3927475"/>
          </a:xfrm>
        </p:spPr>
      </p:pic>
      <p:pic>
        <p:nvPicPr>
          <p:cNvPr id="8" name="Content Placeholder 7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2362200"/>
            <a:ext cx="3886199" cy="3930650"/>
          </a:xfrm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</a:rPr>
              <a:t>What Can Happen?</a:t>
            </a:r>
            <a:endParaRPr lang="en-US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0128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Victoria Sweet</a:t>
            </a:r>
          </a:p>
          <a:p>
            <a:endParaRPr lang="en-US" dirty="0"/>
          </a:p>
          <a:p>
            <a:r>
              <a:rPr lang="en-US" dirty="0" smtClean="0">
                <a:hlinkClick r:id="rId2"/>
              </a:rPr>
              <a:t>vsweet@njcfcj.org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775-784-6257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MIIGWECH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8673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245</TotalTime>
  <Words>124</Words>
  <Application>Microsoft Office PowerPoint</Application>
  <PresentationFormat>On-screen Show (4:3)</PresentationFormat>
  <Paragraphs>37</Paragraphs>
  <Slides>10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Civic</vt:lpstr>
      <vt:lpstr>MSU ILPC/TICA Conference  Aandaakonige: From the Trilogy to TICA</vt:lpstr>
      <vt:lpstr>PowerPoint Presentation</vt:lpstr>
      <vt:lpstr>PowerPoint Presentation</vt:lpstr>
      <vt:lpstr>1. Lack of Response</vt:lpstr>
      <vt:lpstr>3. Unwillingness to Take Jurisdiction</vt:lpstr>
      <vt:lpstr>Revised Guidelines</vt:lpstr>
      <vt:lpstr>PowerPoint Presentation</vt:lpstr>
      <vt:lpstr>Required Timelines</vt:lpstr>
      <vt:lpstr>What Can Happen?</vt:lpstr>
      <vt:lpstr>MIIGWECH</vt:lpstr>
    </vt:vector>
  </TitlesOfParts>
  <Company>NCJFCJ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Victoria Sweet</dc:creator>
  <cp:lastModifiedBy>Victoria Sweet</cp:lastModifiedBy>
  <cp:revision>13</cp:revision>
  <dcterms:created xsi:type="dcterms:W3CDTF">2015-10-29T20:52:06Z</dcterms:created>
  <dcterms:modified xsi:type="dcterms:W3CDTF">2015-11-03T17:35:15Z</dcterms:modified>
</cp:coreProperties>
</file>