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259" r:id="rId4"/>
    <p:sldId id="291" r:id="rId5"/>
    <p:sldId id="269" r:id="rId6"/>
    <p:sldId id="270" r:id="rId7"/>
    <p:sldId id="266" r:id="rId8"/>
    <p:sldId id="267" r:id="rId9"/>
    <p:sldId id="261" r:id="rId10"/>
    <p:sldId id="292" r:id="rId11"/>
    <p:sldId id="262" r:id="rId12"/>
    <p:sldId id="271" r:id="rId13"/>
    <p:sldId id="272" r:id="rId14"/>
    <p:sldId id="273" r:id="rId15"/>
    <p:sldId id="282" r:id="rId16"/>
    <p:sldId id="283" r:id="rId17"/>
    <p:sldId id="284" r:id="rId18"/>
    <p:sldId id="285" r:id="rId19"/>
    <p:sldId id="286" r:id="rId20"/>
    <p:sldId id="287" r:id="rId21"/>
    <p:sldId id="274" r:id="rId22"/>
    <p:sldId id="294" r:id="rId23"/>
    <p:sldId id="275" r:id="rId24"/>
    <p:sldId id="276" r:id="rId25"/>
    <p:sldId id="277" r:id="rId26"/>
    <p:sldId id="293"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4" d="100"/>
          <a:sy n="64" d="100"/>
        </p:scale>
        <p:origin x="-2200"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4B89F64-BBD7-DB48-82F5-127159FAFB84}" type="datetimeFigureOut">
              <a:rPr lang="en-US" smtClean="0"/>
              <a:t>11/6/15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51C46D-4EC7-4D49-8DDE-0BD610CA7FD6}" type="slidenum">
              <a:rPr lang="en-US" smtClean="0"/>
              <a:t>‹#›</a:t>
            </a:fld>
            <a:endParaRPr lang="en-US"/>
          </a:p>
        </p:txBody>
      </p:sp>
    </p:spTree>
    <p:extLst>
      <p:ext uri="{BB962C8B-B14F-4D97-AF65-F5344CB8AC3E}">
        <p14:creationId xmlns:p14="http://schemas.microsoft.com/office/powerpoint/2010/main" val="12385590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B89F64-BBD7-DB48-82F5-127159FAFB84}" type="datetimeFigureOut">
              <a:rPr lang="en-US" smtClean="0"/>
              <a:t>11/6/15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51C46D-4EC7-4D49-8DDE-0BD610CA7FD6}" type="slidenum">
              <a:rPr lang="en-US" smtClean="0"/>
              <a:t>‹#›</a:t>
            </a:fld>
            <a:endParaRPr lang="en-US"/>
          </a:p>
        </p:txBody>
      </p:sp>
    </p:spTree>
    <p:extLst>
      <p:ext uri="{BB962C8B-B14F-4D97-AF65-F5344CB8AC3E}">
        <p14:creationId xmlns:p14="http://schemas.microsoft.com/office/powerpoint/2010/main" val="8831864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B89F64-BBD7-DB48-82F5-127159FAFB84}" type="datetimeFigureOut">
              <a:rPr lang="en-US" smtClean="0"/>
              <a:t>11/6/15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51C46D-4EC7-4D49-8DDE-0BD610CA7FD6}" type="slidenum">
              <a:rPr lang="en-US" smtClean="0"/>
              <a:t>‹#›</a:t>
            </a:fld>
            <a:endParaRPr lang="en-US"/>
          </a:p>
        </p:txBody>
      </p:sp>
    </p:spTree>
    <p:extLst>
      <p:ext uri="{BB962C8B-B14F-4D97-AF65-F5344CB8AC3E}">
        <p14:creationId xmlns:p14="http://schemas.microsoft.com/office/powerpoint/2010/main" val="2416335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4B89F64-BBD7-DB48-82F5-127159FAFB84}" type="datetimeFigureOut">
              <a:rPr lang="en-US" smtClean="0"/>
              <a:t>11/6/15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51C46D-4EC7-4D49-8DDE-0BD610CA7FD6}" type="slidenum">
              <a:rPr lang="en-US" smtClean="0"/>
              <a:t>‹#›</a:t>
            </a:fld>
            <a:endParaRPr lang="en-US"/>
          </a:p>
        </p:txBody>
      </p:sp>
    </p:spTree>
    <p:extLst>
      <p:ext uri="{BB962C8B-B14F-4D97-AF65-F5344CB8AC3E}">
        <p14:creationId xmlns:p14="http://schemas.microsoft.com/office/powerpoint/2010/main" val="2241185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4B89F64-BBD7-DB48-82F5-127159FAFB84}" type="datetimeFigureOut">
              <a:rPr lang="en-US" smtClean="0"/>
              <a:t>11/6/15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51C46D-4EC7-4D49-8DDE-0BD610CA7FD6}" type="slidenum">
              <a:rPr lang="en-US" smtClean="0"/>
              <a:t>‹#›</a:t>
            </a:fld>
            <a:endParaRPr lang="en-US"/>
          </a:p>
        </p:txBody>
      </p:sp>
    </p:spTree>
    <p:extLst>
      <p:ext uri="{BB962C8B-B14F-4D97-AF65-F5344CB8AC3E}">
        <p14:creationId xmlns:p14="http://schemas.microsoft.com/office/powerpoint/2010/main" val="1963353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4B89F64-BBD7-DB48-82F5-127159FAFB84}" type="datetimeFigureOut">
              <a:rPr lang="en-US" smtClean="0"/>
              <a:t>11/6/15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51C46D-4EC7-4D49-8DDE-0BD610CA7FD6}" type="slidenum">
              <a:rPr lang="en-US" smtClean="0"/>
              <a:t>‹#›</a:t>
            </a:fld>
            <a:endParaRPr lang="en-US"/>
          </a:p>
        </p:txBody>
      </p:sp>
    </p:spTree>
    <p:extLst>
      <p:ext uri="{BB962C8B-B14F-4D97-AF65-F5344CB8AC3E}">
        <p14:creationId xmlns:p14="http://schemas.microsoft.com/office/powerpoint/2010/main" val="1088503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B89F64-BBD7-DB48-82F5-127159FAFB84}" type="datetimeFigureOut">
              <a:rPr lang="en-US" smtClean="0"/>
              <a:t>11/6/15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51C46D-4EC7-4D49-8DDE-0BD610CA7FD6}" type="slidenum">
              <a:rPr lang="en-US" smtClean="0"/>
              <a:t>‹#›</a:t>
            </a:fld>
            <a:endParaRPr lang="en-US"/>
          </a:p>
        </p:txBody>
      </p:sp>
    </p:spTree>
    <p:extLst>
      <p:ext uri="{BB962C8B-B14F-4D97-AF65-F5344CB8AC3E}">
        <p14:creationId xmlns:p14="http://schemas.microsoft.com/office/powerpoint/2010/main" val="3867199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B89F64-BBD7-DB48-82F5-127159FAFB84}" type="datetimeFigureOut">
              <a:rPr lang="en-US" smtClean="0"/>
              <a:t>11/6/15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51C46D-4EC7-4D49-8DDE-0BD610CA7FD6}" type="slidenum">
              <a:rPr lang="en-US" smtClean="0"/>
              <a:t>‹#›</a:t>
            </a:fld>
            <a:endParaRPr lang="en-US"/>
          </a:p>
        </p:txBody>
      </p:sp>
    </p:spTree>
    <p:extLst>
      <p:ext uri="{BB962C8B-B14F-4D97-AF65-F5344CB8AC3E}">
        <p14:creationId xmlns:p14="http://schemas.microsoft.com/office/powerpoint/2010/main" val="57904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B89F64-BBD7-DB48-82F5-127159FAFB84}" type="datetimeFigureOut">
              <a:rPr lang="en-US" smtClean="0"/>
              <a:t>11/6/15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51C46D-4EC7-4D49-8DDE-0BD610CA7FD6}" type="slidenum">
              <a:rPr lang="en-US" smtClean="0"/>
              <a:t>‹#›</a:t>
            </a:fld>
            <a:endParaRPr lang="en-US"/>
          </a:p>
        </p:txBody>
      </p:sp>
    </p:spTree>
    <p:extLst>
      <p:ext uri="{BB962C8B-B14F-4D97-AF65-F5344CB8AC3E}">
        <p14:creationId xmlns:p14="http://schemas.microsoft.com/office/powerpoint/2010/main" val="40517938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B89F64-BBD7-DB48-82F5-127159FAFB84}" type="datetimeFigureOut">
              <a:rPr lang="en-US" smtClean="0"/>
              <a:t>11/6/15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51C46D-4EC7-4D49-8DDE-0BD610CA7FD6}" type="slidenum">
              <a:rPr lang="en-US" smtClean="0"/>
              <a:t>‹#›</a:t>
            </a:fld>
            <a:endParaRPr lang="en-US"/>
          </a:p>
        </p:txBody>
      </p:sp>
    </p:spTree>
    <p:extLst>
      <p:ext uri="{BB962C8B-B14F-4D97-AF65-F5344CB8AC3E}">
        <p14:creationId xmlns:p14="http://schemas.microsoft.com/office/powerpoint/2010/main" val="1104743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B89F64-BBD7-DB48-82F5-127159FAFB84}" type="datetimeFigureOut">
              <a:rPr lang="en-US" smtClean="0"/>
              <a:t>11/6/15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51C46D-4EC7-4D49-8DDE-0BD610CA7FD6}" type="slidenum">
              <a:rPr lang="en-US" smtClean="0"/>
              <a:t>‹#›</a:t>
            </a:fld>
            <a:endParaRPr lang="en-US"/>
          </a:p>
        </p:txBody>
      </p:sp>
    </p:spTree>
    <p:extLst>
      <p:ext uri="{BB962C8B-B14F-4D97-AF65-F5344CB8AC3E}">
        <p14:creationId xmlns:p14="http://schemas.microsoft.com/office/powerpoint/2010/main" val="135609071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B89F64-BBD7-DB48-82F5-127159FAFB84}" type="datetimeFigureOut">
              <a:rPr lang="en-US" smtClean="0"/>
              <a:t>11/6/15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51C46D-4EC7-4D49-8DDE-0BD610CA7FD6}" type="slidenum">
              <a:rPr lang="en-US" smtClean="0"/>
              <a:t>‹#›</a:t>
            </a:fld>
            <a:endParaRPr lang="en-US"/>
          </a:p>
        </p:txBody>
      </p:sp>
    </p:spTree>
    <p:extLst>
      <p:ext uri="{BB962C8B-B14F-4D97-AF65-F5344CB8AC3E}">
        <p14:creationId xmlns:p14="http://schemas.microsoft.com/office/powerpoint/2010/main" val="39431062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2.jpeg"/><Relationship Id="rId5" Type="http://schemas.openxmlformats.org/officeDocument/2006/relationships/image" Target="../media/image3.jp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2.jpeg"/><Relationship Id="rId5" Type="http://schemas.openxmlformats.org/officeDocument/2006/relationships/image" Target="../media/image3.jp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2.jpeg"/><Relationship Id="rId5" Type="http://schemas.openxmlformats.org/officeDocument/2006/relationships/image" Target="../media/image3.jp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2.jpeg"/><Relationship Id="rId5" Type="http://schemas.openxmlformats.org/officeDocument/2006/relationships/image" Target="../media/image3.jp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2.jpeg"/><Relationship Id="rId5" Type="http://schemas.openxmlformats.org/officeDocument/2006/relationships/image" Target="../media/image3.jp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2.jpeg"/><Relationship Id="rId5" Type="http://schemas.openxmlformats.org/officeDocument/2006/relationships/image" Target="../media/image3.jp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2.jpeg"/><Relationship Id="rId5" Type="http://schemas.openxmlformats.org/officeDocument/2006/relationships/image" Target="../media/image3.jp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2.jpeg"/><Relationship Id="rId5" Type="http://schemas.openxmlformats.org/officeDocument/2006/relationships/image" Target="../media/image3.jp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2.jpeg"/><Relationship Id="rId5" Type="http://schemas.openxmlformats.org/officeDocument/2006/relationships/image" Target="../media/image3.jp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2.jpeg"/><Relationship Id="rId5" Type="http://schemas.openxmlformats.org/officeDocument/2006/relationships/image" Target="../media/image3.jpg"/><Relationship Id="rId6" Type="http://schemas.openxmlformats.org/officeDocument/2006/relationships/image" Target="../media/image4.jpe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2.jpeg"/><Relationship Id="rId5" Type="http://schemas.openxmlformats.org/officeDocument/2006/relationships/image" Target="../media/image3.jpg"/><Relationship Id="rId6" Type="http://schemas.openxmlformats.org/officeDocument/2006/relationships/image" Target="../media/image5.jpe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2.jpeg"/><Relationship Id="rId5" Type="http://schemas.openxmlformats.org/officeDocument/2006/relationships/image" Target="../media/image3.jpg"/><Relationship Id="rId6" Type="http://schemas.openxmlformats.org/officeDocument/2006/relationships/image" Target="../media/image6.jpeg"/><Relationship Id="rId7" Type="http://schemas.openxmlformats.org/officeDocument/2006/relationships/image" Target="../media/image7.jpe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2.jpeg"/><Relationship Id="rId5" Type="http://schemas.openxmlformats.org/officeDocument/2006/relationships/image" Target="../media/image3.jp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2.jpeg"/><Relationship Id="rId5" Type="http://schemas.openxmlformats.org/officeDocument/2006/relationships/image" Target="../media/image3.jp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2.jpeg"/><Relationship Id="rId5" Type="http://schemas.openxmlformats.org/officeDocument/2006/relationships/image" Target="../media/image3.jp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2.jpeg"/><Relationship Id="rId5" Type="http://schemas.openxmlformats.org/officeDocument/2006/relationships/image" Target="../media/image3.jp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2.jpeg"/><Relationship Id="rId5" Type="http://schemas.openxmlformats.org/officeDocument/2006/relationships/image" Target="../media/image3.jpg"/><Relationship Id="rId6" Type="http://schemas.openxmlformats.org/officeDocument/2006/relationships/image" Target="../media/image8.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2.jpeg"/><Relationship Id="rId5" Type="http://schemas.openxmlformats.org/officeDocument/2006/relationships/image" Target="../media/image3.jp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2.jpeg"/><Relationship Id="rId5" Type="http://schemas.openxmlformats.org/officeDocument/2006/relationships/image" Target="../media/image3.jp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2.jpeg"/><Relationship Id="rId5" Type="http://schemas.openxmlformats.org/officeDocument/2006/relationships/image" Target="../media/image3.jp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2.jpeg"/><Relationship Id="rId5" Type="http://schemas.openxmlformats.org/officeDocument/2006/relationships/image" Target="../media/image3.jp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4" Type="http://schemas.microsoft.com/office/2007/relationships/hdphoto" Target="../media/hdphoto1.wdp"/><Relationship Id="rId5" Type="http://schemas.openxmlformats.org/officeDocument/2006/relationships/image" Target="../media/image2.jpeg"/><Relationship Id="rId6" Type="http://schemas.openxmlformats.org/officeDocument/2006/relationships/image" Target="../media/image3.jpg"/><Relationship Id="rId1" Type="http://schemas.openxmlformats.org/officeDocument/2006/relationships/slideLayout" Target="../slideLayouts/slideLayout1.xml"/><Relationship Id="rId2" Type="http://schemas.openxmlformats.org/officeDocument/2006/relationships/hyperlink" Target="http://www.bia.gov/WhoWeAre/BIA/OJS/" TargetMode="Externa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2.jpeg"/><Relationship Id="rId5" Type="http://schemas.openxmlformats.org/officeDocument/2006/relationships/image" Target="../media/image3.jp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2.jpeg"/><Relationship Id="rId5" Type="http://schemas.openxmlformats.org/officeDocument/2006/relationships/image" Target="../media/image3.jp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2.jpeg"/><Relationship Id="rId5" Type="http://schemas.openxmlformats.org/officeDocument/2006/relationships/image" Target="../media/image3.jp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4" Type="http://schemas.microsoft.com/office/2007/relationships/hdphoto" Target="../media/hdphoto1.wdp"/><Relationship Id="rId5" Type="http://schemas.openxmlformats.org/officeDocument/2006/relationships/image" Target="../media/image2.jpeg"/><Relationship Id="rId6" Type="http://schemas.openxmlformats.org/officeDocument/2006/relationships/image" Target="../media/image3.jpg"/><Relationship Id="rId1" Type="http://schemas.openxmlformats.org/officeDocument/2006/relationships/slideLayout" Target="../slideLayouts/slideLayout1.xml"/><Relationship Id="rId2" Type="http://schemas.openxmlformats.org/officeDocument/2006/relationships/hyperlink" Target="mailto:mdemmert@tulaliptribes-nsn.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5443"/>
            <a:ext cx="7772400" cy="1470025"/>
          </a:xfrm>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endParaRPr lang="en-US" dirty="0"/>
          </a:p>
        </p:txBody>
      </p:sp>
      <p:sp>
        <p:nvSpPr>
          <p:cNvPr id="3" name="Subtitle 2"/>
          <p:cNvSpPr>
            <a:spLocks noGrp="1"/>
          </p:cNvSpPr>
          <p:nvPr>
            <p:ph type="subTitle" idx="1"/>
          </p:nvPr>
        </p:nvSpPr>
        <p:spPr>
          <a:xfrm>
            <a:off x="1371600" y="3009900"/>
            <a:ext cx="6400800" cy="1752600"/>
          </a:xfrm>
        </p:spPr>
        <p:txBody>
          <a:bodyPr/>
          <a:lstStyle/>
          <a:p>
            <a:r>
              <a:rPr lang="en-US" dirty="0" smtClean="0"/>
              <a:t>VAWA Panel</a:t>
            </a:r>
          </a:p>
          <a:p>
            <a:r>
              <a:rPr lang="en-US" dirty="0" smtClean="0"/>
              <a:t>Tribal In-House Counsel Conference</a:t>
            </a:r>
          </a:p>
          <a:p>
            <a:r>
              <a:rPr lang="en-US" dirty="0" smtClean="0"/>
              <a:t>November 6, 2015</a:t>
            </a:r>
            <a:endParaRPr lang="en-US"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14000"/>
                    </a14:imgEffect>
                  </a14:imgLayer>
                </a14:imgProps>
              </a:ext>
              <a:ext uri="{28A0092B-C50C-407E-A947-70E740481C1C}">
                <a14:useLocalDpi xmlns:a14="http://schemas.microsoft.com/office/drawing/2010/main" val="0"/>
              </a:ext>
            </a:extLst>
          </a:blip>
          <a:stretch>
            <a:fillRect/>
          </a:stretch>
        </p:blipFill>
        <p:spPr>
          <a:xfrm>
            <a:off x="773387" y="405443"/>
            <a:ext cx="1196426" cy="1794639"/>
          </a:xfrm>
          <a:prstGeom prst="rect">
            <a:avLst/>
          </a:prstGeom>
        </p:spPr>
      </p:pic>
      <p:pic>
        <p:nvPicPr>
          <p:cNvPr id="5" name="Picture 4" descr="http://intranet/PYT%20Logos/pyt_logo-200x200.jpg"/>
          <p:cNvPicPr/>
          <p:nvPr/>
        </p:nvPicPr>
        <p:blipFill>
          <a:blip r:embed="rId4" cstate="print"/>
          <a:srcRect/>
          <a:stretch>
            <a:fillRect/>
          </a:stretch>
        </p:blipFill>
        <p:spPr bwMode="auto">
          <a:xfrm>
            <a:off x="3737444" y="405443"/>
            <a:ext cx="1447800" cy="1447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image00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1716" y="539666"/>
            <a:ext cx="1986385" cy="1313577"/>
          </a:xfrm>
          <a:prstGeom prst="rect">
            <a:avLst/>
          </a:prstGeom>
        </p:spPr>
      </p:pic>
    </p:spTree>
    <p:extLst>
      <p:ext uri="{BB962C8B-B14F-4D97-AF65-F5344CB8AC3E}">
        <p14:creationId xmlns:p14="http://schemas.microsoft.com/office/powerpoint/2010/main" val="13729278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5443"/>
            <a:ext cx="7772400" cy="1470025"/>
          </a:xfrm>
        </p:spPr>
        <p:txBody>
          <a:bodyPr/>
          <a:lstStyle/>
          <a:p>
            <a:endParaRPr lang="en-US" dirty="0"/>
          </a:p>
        </p:txBody>
      </p:sp>
      <p:sp>
        <p:nvSpPr>
          <p:cNvPr id="3" name="Subtitle 2"/>
          <p:cNvSpPr>
            <a:spLocks noGrp="1"/>
          </p:cNvSpPr>
          <p:nvPr>
            <p:ph type="subTitle" idx="1"/>
          </p:nvPr>
        </p:nvSpPr>
        <p:spPr>
          <a:xfrm>
            <a:off x="376283" y="2463450"/>
            <a:ext cx="8525189" cy="3980071"/>
          </a:xfrm>
        </p:spPr>
        <p:txBody>
          <a:bodyPr>
            <a:normAutofit fontScale="85000" lnSpcReduction="20000"/>
          </a:bodyPr>
          <a:lstStyle/>
          <a:p>
            <a:r>
              <a:rPr lang="en-US" dirty="0">
                <a:solidFill>
                  <a:schemeClr val="tx1"/>
                </a:solidFill>
              </a:rPr>
              <a:t>VAWA 2013 affirmed tribal inherent authority to exercise </a:t>
            </a:r>
            <a:r>
              <a:rPr lang="en-US" u="sng" dirty="0">
                <a:solidFill>
                  <a:schemeClr val="tx1"/>
                </a:solidFill>
              </a:rPr>
              <a:t>criminal jurisdiction over non-Indians </a:t>
            </a:r>
            <a:r>
              <a:rPr lang="en-US" dirty="0">
                <a:solidFill>
                  <a:schemeClr val="tx1"/>
                </a:solidFill>
              </a:rPr>
              <a:t>who commit domestic violence, dating violence, or violations of protection orders in Indian country</a:t>
            </a:r>
          </a:p>
          <a:p>
            <a:endParaRPr lang="en-US" dirty="0">
              <a:solidFill>
                <a:schemeClr val="tx1"/>
              </a:solidFill>
            </a:endParaRPr>
          </a:p>
          <a:p>
            <a:endParaRPr lang="en-US" sz="1200" dirty="0">
              <a:solidFill>
                <a:schemeClr val="tx1"/>
              </a:solidFill>
            </a:endParaRPr>
          </a:p>
          <a:p>
            <a:r>
              <a:rPr lang="en-US" sz="2800" dirty="0">
                <a:solidFill>
                  <a:schemeClr val="tx1"/>
                </a:solidFill>
              </a:rPr>
              <a:t>Exercising special DV criminal jurisdiction is entirely voluntary and elective.</a:t>
            </a:r>
          </a:p>
          <a:p>
            <a:endParaRPr lang="en-US" sz="1200" dirty="0">
              <a:solidFill>
                <a:schemeClr val="tx1"/>
              </a:solidFill>
            </a:endParaRPr>
          </a:p>
          <a:p>
            <a:endParaRPr lang="en-US" sz="2800" dirty="0">
              <a:solidFill>
                <a:schemeClr val="tx1"/>
              </a:solidFill>
            </a:endParaRPr>
          </a:p>
          <a:p>
            <a:r>
              <a:rPr lang="en-US" sz="2800" dirty="0">
                <a:solidFill>
                  <a:schemeClr val="tx1"/>
                </a:solidFill>
              </a:rPr>
              <a:t>Special DV criminal jurisdiction does not change existing federal (or state) jurisdiction.</a:t>
            </a:r>
          </a:p>
          <a:p>
            <a:endParaRPr lang="en-US" dirty="0" smtClean="0">
              <a:solidFill>
                <a:schemeClr val="tx1"/>
              </a:solidFill>
            </a:endParaRPr>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14000"/>
                    </a14:imgEffect>
                  </a14:imgLayer>
                </a14:imgProps>
              </a:ext>
              <a:ext uri="{28A0092B-C50C-407E-A947-70E740481C1C}">
                <a14:useLocalDpi xmlns:a14="http://schemas.microsoft.com/office/drawing/2010/main" val="0"/>
              </a:ext>
            </a:extLst>
          </a:blip>
          <a:stretch>
            <a:fillRect/>
          </a:stretch>
        </p:blipFill>
        <p:spPr>
          <a:xfrm>
            <a:off x="773387" y="405443"/>
            <a:ext cx="1196426" cy="1794639"/>
          </a:xfrm>
          <a:prstGeom prst="rect">
            <a:avLst/>
          </a:prstGeom>
        </p:spPr>
      </p:pic>
      <p:pic>
        <p:nvPicPr>
          <p:cNvPr id="5" name="Picture 4" descr="http://intranet/PYT%20Logos/pyt_logo-200x200.jpg"/>
          <p:cNvPicPr/>
          <p:nvPr/>
        </p:nvPicPr>
        <p:blipFill>
          <a:blip r:embed="rId4" cstate="print"/>
          <a:srcRect/>
          <a:stretch>
            <a:fillRect/>
          </a:stretch>
        </p:blipFill>
        <p:spPr bwMode="auto">
          <a:xfrm>
            <a:off x="3737444" y="405443"/>
            <a:ext cx="1447800" cy="1447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image00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1716" y="539666"/>
            <a:ext cx="1986385" cy="1313577"/>
          </a:xfrm>
          <a:prstGeom prst="rect">
            <a:avLst/>
          </a:prstGeom>
        </p:spPr>
      </p:pic>
    </p:spTree>
    <p:extLst>
      <p:ext uri="{BB962C8B-B14F-4D97-AF65-F5344CB8AC3E}">
        <p14:creationId xmlns:p14="http://schemas.microsoft.com/office/powerpoint/2010/main" val="3084906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5443"/>
            <a:ext cx="7772400" cy="1470025"/>
          </a:xfrm>
        </p:spPr>
        <p:txBody>
          <a:bodyPr/>
          <a:lstStyle/>
          <a:p>
            <a:endParaRPr lang="en-US" dirty="0"/>
          </a:p>
        </p:txBody>
      </p:sp>
      <p:sp>
        <p:nvSpPr>
          <p:cNvPr id="3" name="Subtitle 2"/>
          <p:cNvSpPr>
            <a:spLocks noGrp="1"/>
          </p:cNvSpPr>
          <p:nvPr>
            <p:ph type="subTitle" idx="1"/>
          </p:nvPr>
        </p:nvSpPr>
        <p:spPr>
          <a:xfrm>
            <a:off x="282213" y="2357627"/>
            <a:ext cx="8631019" cy="4356334"/>
          </a:xfrm>
        </p:spPr>
        <p:txBody>
          <a:bodyPr>
            <a:normAutofit fontScale="62500" lnSpcReduction="20000"/>
          </a:bodyPr>
          <a:lstStyle/>
          <a:p>
            <a:r>
              <a:rPr lang="en-US" b="1" dirty="0" smtClean="0">
                <a:solidFill>
                  <a:schemeClr val="tx1"/>
                </a:solidFill>
              </a:rPr>
              <a:t>VAWA SDVCJ Requirements</a:t>
            </a:r>
          </a:p>
          <a:p>
            <a:pPr marL="457200" indent="-457200" algn="l">
              <a:buSzPct val="60000"/>
              <a:buFont typeface="Arial"/>
              <a:buChar char="•"/>
            </a:pPr>
            <a:r>
              <a:rPr lang="en-US" dirty="0">
                <a:solidFill>
                  <a:srgbClr val="000000"/>
                </a:solidFill>
              </a:rPr>
              <a:t>Effective assistance of counsel that would be available in federal or state court; </a:t>
            </a:r>
          </a:p>
          <a:p>
            <a:pPr marL="457200" indent="-457200" algn="l">
              <a:buSzPct val="60000"/>
              <a:buFont typeface="Arial"/>
              <a:buChar char="•"/>
            </a:pPr>
            <a:r>
              <a:rPr lang="en-US" dirty="0">
                <a:solidFill>
                  <a:srgbClr val="000000"/>
                </a:solidFill>
              </a:rPr>
              <a:t>Free appointed licensed attorneys for indigent defendants</a:t>
            </a:r>
            <a:r>
              <a:rPr lang="en-US" dirty="0" smtClean="0">
                <a:solidFill>
                  <a:srgbClr val="000000"/>
                </a:solidFill>
              </a:rPr>
              <a:t>;</a:t>
            </a:r>
          </a:p>
          <a:p>
            <a:pPr marL="457200" indent="-457200" algn="l">
              <a:buSzPct val="60000"/>
              <a:buFont typeface="Arial"/>
              <a:buChar char="•"/>
            </a:pPr>
            <a:r>
              <a:rPr lang="en-US" dirty="0" smtClean="0">
                <a:solidFill>
                  <a:srgbClr val="000000"/>
                </a:solidFill>
              </a:rPr>
              <a:t>Law</a:t>
            </a:r>
            <a:r>
              <a:rPr lang="en-US" dirty="0">
                <a:solidFill>
                  <a:srgbClr val="000000"/>
                </a:solidFill>
              </a:rPr>
              <a:t>-trained tribal judges who are licensed to practice law</a:t>
            </a:r>
            <a:r>
              <a:rPr lang="en-US" dirty="0" smtClean="0">
                <a:solidFill>
                  <a:srgbClr val="000000"/>
                </a:solidFill>
              </a:rPr>
              <a:t>;</a:t>
            </a:r>
          </a:p>
          <a:p>
            <a:pPr marL="457200" indent="-457200" algn="l">
              <a:buSzPct val="60000"/>
              <a:buFont typeface="Arial"/>
              <a:buChar char="•"/>
            </a:pPr>
            <a:r>
              <a:rPr lang="en-US" dirty="0" smtClean="0">
                <a:solidFill>
                  <a:srgbClr val="000000"/>
                </a:solidFill>
              </a:rPr>
              <a:t>Publicly </a:t>
            </a:r>
            <a:r>
              <a:rPr lang="en-US" dirty="0">
                <a:solidFill>
                  <a:srgbClr val="000000"/>
                </a:solidFill>
              </a:rPr>
              <a:t>available tribal criminal laws and rules of evidence and criminal procedure; </a:t>
            </a:r>
            <a:r>
              <a:rPr lang="en-US" dirty="0" smtClean="0">
                <a:solidFill>
                  <a:srgbClr val="000000"/>
                </a:solidFill>
              </a:rPr>
              <a:t>and</a:t>
            </a:r>
          </a:p>
          <a:p>
            <a:pPr marL="457200" indent="-457200" algn="l">
              <a:buSzPct val="60000"/>
              <a:buFont typeface="Arial"/>
              <a:buChar char="•"/>
            </a:pPr>
            <a:r>
              <a:rPr lang="en-US" dirty="0" smtClean="0">
                <a:solidFill>
                  <a:srgbClr val="000000"/>
                </a:solidFill>
              </a:rPr>
              <a:t>Maintain </a:t>
            </a:r>
            <a:r>
              <a:rPr lang="en-US" dirty="0">
                <a:solidFill>
                  <a:srgbClr val="000000"/>
                </a:solidFill>
              </a:rPr>
              <a:t>a record of criminal </a:t>
            </a:r>
            <a:r>
              <a:rPr lang="en-US" dirty="0" smtClean="0">
                <a:solidFill>
                  <a:srgbClr val="000000"/>
                </a:solidFill>
              </a:rPr>
              <a:t>proceeding</a:t>
            </a:r>
            <a:r>
              <a:rPr lang="en-US" dirty="0">
                <a:solidFill>
                  <a:srgbClr val="000000"/>
                </a:solidFill>
              </a:rPr>
              <a:t>;</a:t>
            </a:r>
            <a:endParaRPr lang="en-US" dirty="0" smtClean="0">
              <a:solidFill>
                <a:srgbClr val="000000"/>
              </a:solidFill>
            </a:endParaRPr>
          </a:p>
          <a:p>
            <a:pPr marL="457200" indent="-457200" algn="l">
              <a:buSzPct val="60000"/>
              <a:buFont typeface="Arial"/>
              <a:buChar char="•"/>
            </a:pPr>
            <a:r>
              <a:rPr lang="en-US" dirty="0" smtClean="0">
                <a:solidFill>
                  <a:srgbClr val="000000"/>
                </a:solidFill>
              </a:rPr>
              <a:t>Tribal court must provide the right </a:t>
            </a:r>
            <a:r>
              <a:rPr lang="en-US" dirty="0" smtClean="0">
                <a:solidFill>
                  <a:srgbClr val="000000"/>
                </a:solidFill>
              </a:rPr>
              <a:t>to </a:t>
            </a:r>
            <a:r>
              <a:rPr lang="en-US" dirty="0" smtClean="0">
                <a:solidFill>
                  <a:srgbClr val="000000"/>
                </a:solidFill>
              </a:rPr>
              <a:t>a trial by an impartial </a:t>
            </a:r>
            <a:r>
              <a:rPr lang="en-US" dirty="0" smtClean="0">
                <a:solidFill>
                  <a:srgbClr val="000000"/>
                </a:solidFill>
              </a:rPr>
              <a:t>jury;</a:t>
            </a:r>
            <a:endParaRPr lang="en-US" dirty="0" smtClean="0">
              <a:solidFill>
                <a:srgbClr val="000000"/>
              </a:solidFill>
            </a:endParaRPr>
          </a:p>
          <a:p>
            <a:pPr lvl="1" indent="-457200" algn="l">
              <a:buSzPct val="60000"/>
              <a:buFont typeface="Arial"/>
              <a:buChar char="•"/>
            </a:pPr>
            <a:r>
              <a:rPr lang="en-US" sz="3100" dirty="0">
                <a:solidFill>
                  <a:srgbClr val="000000"/>
                </a:solidFill>
              </a:rPr>
              <a:t>Drawn from sources that reflect a fair cross-section of the community, including non-Indians</a:t>
            </a:r>
            <a:r>
              <a:rPr lang="en-US" sz="3100" dirty="0" smtClean="0">
                <a:solidFill>
                  <a:srgbClr val="000000"/>
                </a:solidFill>
              </a:rPr>
              <a:t>.</a:t>
            </a:r>
          </a:p>
          <a:p>
            <a:pPr lvl="1" indent="-457200" algn="l">
              <a:buSzPct val="60000"/>
              <a:buFont typeface="Arial"/>
              <a:buChar char="•"/>
            </a:pPr>
            <a:r>
              <a:rPr lang="en-US" sz="3100" dirty="0">
                <a:solidFill>
                  <a:srgbClr val="000000"/>
                </a:solidFill>
              </a:rPr>
              <a:t>Tribal court must ensure defendants are timely notified of the right to </a:t>
            </a:r>
            <a:r>
              <a:rPr lang="en-US" sz="3100" i="1" dirty="0">
                <a:solidFill>
                  <a:srgbClr val="000000"/>
                </a:solidFill>
              </a:rPr>
              <a:t>habeas corpus </a:t>
            </a:r>
            <a:r>
              <a:rPr lang="en-US" sz="3100" dirty="0">
                <a:solidFill>
                  <a:srgbClr val="000000"/>
                </a:solidFill>
              </a:rPr>
              <a:t>and right to petition for stay of </a:t>
            </a:r>
            <a:r>
              <a:rPr lang="en-US" sz="3100" dirty="0" smtClean="0">
                <a:solidFill>
                  <a:srgbClr val="000000"/>
                </a:solidFill>
              </a:rPr>
              <a:t>detention audio or video recording of trial proceedings</a:t>
            </a:r>
          </a:p>
          <a:p>
            <a:pPr algn="l"/>
            <a:endParaRPr lang="en-US" dirty="0" smtClean="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14000"/>
                    </a14:imgEffect>
                  </a14:imgLayer>
                </a14:imgProps>
              </a:ext>
              <a:ext uri="{28A0092B-C50C-407E-A947-70E740481C1C}">
                <a14:useLocalDpi xmlns:a14="http://schemas.microsoft.com/office/drawing/2010/main" val="0"/>
              </a:ext>
            </a:extLst>
          </a:blip>
          <a:stretch>
            <a:fillRect/>
          </a:stretch>
        </p:blipFill>
        <p:spPr>
          <a:xfrm>
            <a:off x="773387" y="405443"/>
            <a:ext cx="1196426" cy="1794639"/>
          </a:xfrm>
          <a:prstGeom prst="rect">
            <a:avLst/>
          </a:prstGeom>
        </p:spPr>
      </p:pic>
      <p:pic>
        <p:nvPicPr>
          <p:cNvPr id="5" name="Picture 4" descr="http://intranet/PYT%20Logos/pyt_logo-200x200.jpg"/>
          <p:cNvPicPr/>
          <p:nvPr/>
        </p:nvPicPr>
        <p:blipFill>
          <a:blip r:embed="rId4" cstate="print"/>
          <a:srcRect/>
          <a:stretch>
            <a:fillRect/>
          </a:stretch>
        </p:blipFill>
        <p:spPr bwMode="auto">
          <a:xfrm>
            <a:off x="3737444" y="405443"/>
            <a:ext cx="1447800" cy="1447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TextBox 5"/>
          <p:cNvSpPr txBox="1"/>
          <p:nvPr/>
        </p:nvSpPr>
        <p:spPr>
          <a:xfrm>
            <a:off x="3174898" y="4138904"/>
            <a:ext cx="184666" cy="369332"/>
          </a:xfrm>
          <a:prstGeom prst="rect">
            <a:avLst/>
          </a:prstGeom>
          <a:noFill/>
        </p:spPr>
        <p:txBody>
          <a:bodyPr wrap="none" rtlCol="0">
            <a:spAutoFit/>
          </a:bodyPr>
          <a:lstStyle/>
          <a:p>
            <a:endParaRPr lang="en-US" dirty="0"/>
          </a:p>
        </p:txBody>
      </p:sp>
      <p:pic>
        <p:nvPicPr>
          <p:cNvPr id="7" name="Picture 6" descr="image00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1716" y="539666"/>
            <a:ext cx="1986385" cy="1313577"/>
          </a:xfrm>
          <a:prstGeom prst="rect">
            <a:avLst/>
          </a:prstGeom>
        </p:spPr>
      </p:pic>
    </p:spTree>
    <p:extLst>
      <p:ext uri="{BB962C8B-B14F-4D97-AF65-F5344CB8AC3E}">
        <p14:creationId xmlns:p14="http://schemas.microsoft.com/office/powerpoint/2010/main" val="30849064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5443"/>
            <a:ext cx="7772400" cy="1470025"/>
          </a:xfrm>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endParaRPr lang="en-US" dirty="0"/>
          </a:p>
        </p:txBody>
      </p:sp>
      <p:sp>
        <p:nvSpPr>
          <p:cNvPr id="3" name="Subtitle 2"/>
          <p:cNvSpPr>
            <a:spLocks noGrp="1"/>
          </p:cNvSpPr>
          <p:nvPr>
            <p:ph type="subTitle" idx="1"/>
          </p:nvPr>
        </p:nvSpPr>
        <p:spPr>
          <a:xfrm>
            <a:off x="400118" y="2133599"/>
            <a:ext cx="8506856" cy="4354755"/>
          </a:xfrm>
        </p:spPr>
        <p:txBody>
          <a:bodyPr>
            <a:normAutofit fontScale="92500" lnSpcReduction="20000"/>
          </a:bodyPr>
          <a:lstStyle/>
          <a:p>
            <a:r>
              <a:rPr lang="en-US" dirty="0" smtClean="0">
                <a:solidFill>
                  <a:srgbClr val="000000"/>
                </a:solidFill>
              </a:rPr>
              <a:t>The Pascua Yaqui Tribe</a:t>
            </a:r>
          </a:p>
          <a:p>
            <a:pPr algn="l"/>
            <a:r>
              <a:rPr lang="en-US" dirty="0">
                <a:solidFill>
                  <a:srgbClr val="000000"/>
                </a:solidFill>
              </a:rPr>
              <a:t>The Pascua Yaqui Tribe reside on a two square mile reservation located seven miles from Tucson, AZ and 60 miles from the Border with Mexico. The tribe has approximately 20,000 enrolled members and 7 off-reservation Yaqui communities. 4-5,000 people reside on the Reservation. Approximately 800 non-Indians work for the tribal government and the casino, which is 32% of all employees. A reported 500 non-Indian community members reside on the reservation (U.S. Census).</a:t>
            </a:r>
          </a:p>
          <a:p>
            <a:pPr algn="l"/>
            <a:endParaRPr lang="en-US" dirty="0" smtClean="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14000"/>
                    </a14:imgEffect>
                  </a14:imgLayer>
                </a14:imgProps>
              </a:ext>
              <a:ext uri="{28A0092B-C50C-407E-A947-70E740481C1C}">
                <a14:useLocalDpi xmlns:a14="http://schemas.microsoft.com/office/drawing/2010/main" val="0"/>
              </a:ext>
            </a:extLst>
          </a:blip>
          <a:stretch>
            <a:fillRect/>
          </a:stretch>
        </p:blipFill>
        <p:spPr>
          <a:xfrm>
            <a:off x="773387" y="405443"/>
            <a:ext cx="1196426" cy="1794639"/>
          </a:xfrm>
          <a:prstGeom prst="rect">
            <a:avLst/>
          </a:prstGeom>
        </p:spPr>
      </p:pic>
      <p:pic>
        <p:nvPicPr>
          <p:cNvPr id="5" name="Picture 4" descr="http://intranet/PYT%20Logos/pyt_logo-200x200.jpg"/>
          <p:cNvPicPr/>
          <p:nvPr/>
        </p:nvPicPr>
        <p:blipFill>
          <a:blip r:embed="rId4" cstate="print"/>
          <a:srcRect/>
          <a:stretch>
            <a:fillRect/>
          </a:stretch>
        </p:blipFill>
        <p:spPr bwMode="auto">
          <a:xfrm>
            <a:off x="3737444" y="405443"/>
            <a:ext cx="1447800" cy="1447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image00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1716" y="539666"/>
            <a:ext cx="1986385" cy="1313577"/>
          </a:xfrm>
          <a:prstGeom prst="rect">
            <a:avLst/>
          </a:prstGeom>
        </p:spPr>
      </p:pic>
    </p:spTree>
    <p:extLst>
      <p:ext uri="{BB962C8B-B14F-4D97-AF65-F5344CB8AC3E}">
        <p14:creationId xmlns:p14="http://schemas.microsoft.com/office/powerpoint/2010/main" val="3038967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5443"/>
            <a:ext cx="7772400" cy="1470025"/>
          </a:xfrm>
        </p:spPr>
        <p:txBody>
          <a:bodyPr/>
          <a:lstStyle/>
          <a:p>
            <a:endParaRPr lang="en-US" dirty="0"/>
          </a:p>
        </p:txBody>
      </p:sp>
      <p:sp>
        <p:nvSpPr>
          <p:cNvPr id="3" name="Subtitle 2"/>
          <p:cNvSpPr>
            <a:spLocks noGrp="1"/>
          </p:cNvSpPr>
          <p:nvPr>
            <p:ph type="subTitle" idx="1"/>
          </p:nvPr>
        </p:nvSpPr>
        <p:spPr>
          <a:xfrm>
            <a:off x="282213" y="2416419"/>
            <a:ext cx="8583983" cy="4179960"/>
          </a:xfrm>
        </p:spPr>
        <p:txBody>
          <a:bodyPr>
            <a:normAutofit fontScale="77500" lnSpcReduction="20000"/>
          </a:bodyPr>
          <a:lstStyle/>
          <a:p>
            <a:r>
              <a:rPr lang="en-US" dirty="0" smtClean="0">
                <a:solidFill>
                  <a:srgbClr val="000000"/>
                </a:solidFill>
              </a:rPr>
              <a:t>Pascua Yaqui Overview</a:t>
            </a:r>
          </a:p>
          <a:p>
            <a:pPr marL="457200" indent="-457200" algn="l">
              <a:buFont typeface="Arial"/>
              <a:buChar char="•"/>
            </a:pPr>
            <a:r>
              <a:rPr lang="en-US" dirty="0" smtClean="0">
                <a:solidFill>
                  <a:srgbClr val="000000"/>
                </a:solidFill>
              </a:rPr>
              <a:t>Since February 26, 2014 (the date of the first arrest of a non-Indian), the Tribe has had 23 reported cases involving non-Indian defendants. The 19 cases with non-Indian defendants involve 15 defendants (4 re-offended). Of those:</a:t>
            </a:r>
          </a:p>
          <a:p>
            <a:pPr marL="457200" indent="-457200" algn="l">
              <a:buFont typeface="Arial"/>
              <a:buChar char="•"/>
            </a:pPr>
            <a:r>
              <a:rPr lang="en-US" dirty="0">
                <a:solidFill>
                  <a:srgbClr val="000000"/>
                </a:solidFill>
              </a:rPr>
              <a:t>4</a:t>
            </a:r>
            <a:r>
              <a:rPr lang="en-US" dirty="0" smtClean="0">
                <a:solidFill>
                  <a:srgbClr val="000000"/>
                </a:solidFill>
              </a:rPr>
              <a:t> cases are currently active  </a:t>
            </a:r>
          </a:p>
          <a:p>
            <a:pPr marL="457200" indent="-457200" algn="l">
              <a:buFont typeface="Arial"/>
              <a:buChar char="•"/>
            </a:pPr>
            <a:r>
              <a:rPr lang="en-US" dirty="0" smtClean="0">
                <a:solidFill>
                  <a:srgbClr val="000000"/>
                </a:solidFill>
              </a:rPr>
              <a:t>6 convictions by plea agreement </a:t>
            </a:r>
          </a:p>
          <a:p>
            <a:pPr marL="457200" indent="-457200" algn="l">
              <a:buFont typeface="Arial"/>
              <a:buChar char="•"/>
            </a:pPr>
            <a:r>
              <a:rPr lang="en-US" dirty="0" smtClean="0">
                <a:solidFill>
                  <a:srgbClr val="000000"/>
                </a:solidFill>
              </a:rPr>
              <a:t>4 were serious enough to warrant referrals for federal prosecution</a:t>
            </a:r>
          </a:p>
          <a:p>
            <a:pPr marL="457200" indent="-457200" algn="l">
              <a:buFont typeface="Arial"/>
              <a:buChar char="•"/>
            </a:pPr>
            <a:r>
              <a:rPr lang="en-US" dirty="0" smtClean="0">
                <a:solidFill>
                  <a:srgbClr val="000000"/>
                </a:solidFill>
              </a:rPr>
              <a:t>10 were dismissed/declined for jurisdictional, investigative, or witness related problems (6 were dismissed due to </a:t>
            </a:r>
            <a:r>
              <a:rPr lang="en-US" dirty="0" err="1" smtClean="0">
                <a:solidFill>
                  <a:srgbClr val="000000"/>
                </a:solidFill>
              </a:rPr>
              <a:t>Castleman</a:t>
            </a:r>
            <a:r>
              <a:rPr lang="en-US" dirty="0" smtClean="0">
                <a:solidFill>
                  <a:srgbClr val="000000"/>
                </a:solidFill>
              </a:rPr>
              <a:t>)</a:t>
            </a:r>
          </a:p>
          <a:p>
            <a:pPr algn="l"/>
            <a:endParaRPr lang="en-US" dirty="0" smtClean="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14000"/>
                    </a14:imgEffect>
                  </a14:imgLayer>
                </a14:imgProps>
              </a:ext>
              <a:ext uri="{28A0092B-C50C-407E-A947-70E740481C1C}">
                <a14:useLocalDpi xmlns:a14="http://schemas.microsoft.com/office/drawing/2010/main" val="0"/>
              </a:ext>
            </a:extLst>
          </a:blip>
          <a:stretch>
            <a:fillRect/>
          </a:stretch>
        </p:blipFill>
        <p:spPr>
          <a:xfrm>
            <a:off x="773387" y="405443"/>
            <a:ext cx="1196426" cy="1794639"/>
          </a:xfrm>
          <a:prstGeom prst="rect">
            <a:avLst/>
          </a:prstGeom>
        </p:spPr>
      </p:pic>
      <p:pic>
        <p:nvPicPr>
          <p:cNvPr id="5" name="Picture 4" descr="http://intranet/PYT%20Logos/pyt_logo-200x200.jpg"/>
          <p:cNvPicPr/>
          <p:nvPr/>
        </p:nvPicPr>
        <p:blipFill>
          <a:blip r:embed="rId4" cstate="print"/>
          <a:srcRect/>
          <a:stretch>
            <a:fillRect/>
          </a:stretch>
        </p:blipFill>
        <p:spPr bwMode="auto">
          <a:xfrm>
            <a:off x="3737444" y="405443"/>
            <a:ext cx="1447800" cy="1447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image00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1716" y="539666"/>
            <a:ext cx="1986385" cy="1313577"/>
          </a:xfrm>
          <a:prstGeom prst="rect">
            <a:avLst/>
          </a:prstGeom>
        </p:spPr>
      </p:pic>
    </p:spTree>
    <p:extLst>
      <p:ext uri="{BB962C8B-B14F-4D97-AF65-F5344CB8AC3E}">
        <p14:creationId xmlns:p14="http://schemas.microsoft.com/office/powerpoint/2010/main" val="26199897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5443"/>
            <a:ext cx="7772400" cy="1470025"/>
          </a:xfrm>
        </p:spPr>
        <p:txBody>
          <a:bodyPr/>
          <a:lstStyle/>
          <a:p>
            <a:endParaRPr lang="en-US" dirty="0"/>
          </a:p>
        </p:txBody>
      </p:sp>
      <p:sp>
        <p:nvSpPr>
          <p:cNvPr id="3" name="Subtitle 2"/>
          <p:cNvSpPr>
            <a:spLocks noGrp="1"/>
          </p:cNvSpPr>
          <p:nvPr>
            <p:ph type="subTitle" idx="1"/>
          </p:nvPr>
        </p:nvSpPr>
        <p:spPr>
          <a:xfrm>
            <a:off x="199901" y="2328135"/>
            <a:ext cx="8783884" cy="4162420"/>
          </a:xfrm>
        </p:spPr>
        <p:txBody>
          <a:bodyPr>
            <a:normAutofit fontScale="47500" lnSpcReduction="20000"/>
          </a:bodyPr>
          <a:lstStyle/>
          <a:p>
            <a:r>
              <a:rPr lang="en-US" sz="4200" b="1" dirty="0" smtClean="0">
                <a:solidFill>
                  <a:srgbClr val="000000"/>
                </a:solidFill>
              </a:rPr>
              <a:t>Pascua Yaqui Cases</a:t>
            </a:r>
          </a:p>
          <a:p>
            <a:pPr marL="457200" lvl="0" indent="-457200" algn="l">
              <a:buFont typeface="Arial"/>
              <a:buChar char="•"/>
            </a:pPr>
            <a:r>
              <a:rPr lang="en-US" dirty="0" smtClean="0">
                <a:solidFill>
                  <a:srgbClr val="000000"/>
                </a:solidFill>
              </a:rPr>
              <a:t>17 defendants (19 cases) </a:t>
            </a:r>
          </a:p>
          <a:p>
            <a:pPr marL="457200" lvl="0" indent="-457200" algn="l">
              <a:buFont typeface="Arial"/>
              <a:buChar char="•"/>
            </a:pPr>
            <a:r>
              <a:rPr lang="en-US" dirty="0" smtClean="0">
                <a:solidFill>
                  <a:srgbClr val="000000"/>
                </a:solidFill>
              </a:rPr>
              <a:t>Median Age: 31     Ages 19-50 </a:t>
            </a:r>
          </a:p>
          <a:p>
            <a:pPr marL="457200" lvl="0" indent="-457200" algn="l">
              <a:buFont typeface="Arial"/>
              <a:buChar char="•"/>
            </a:pPr>
            <a:r>
              <a:rPr lang="en-US" dirty="0" smtClean="0">
                <a:solidFill>
                  <a:srgbClr val="000000"/>
                </a:solidFill>
              </a:rPr>
              <a:t>9 Hispanic offenders (1 female), (2 Mexican Legal Permanent Residents) 3 African-American males, 2 Caucasian males, 1 Asian male, </a:t>
            </a:r>
          </a:p>
          <a:p>
            <a:pPr marL="457200" indent="-457200" algn="l">
              <a:buFont typeface="Arial"/>
              <a:buChar char="•"/>
            </a:pPr>
            <a:r>
              <a:rPr lang="en-US" dirty="0" smtClean="0">
                <a:solidFill>
                  <a:srgbClr val="000000"/>
                </a:solidFill>
              </a:rPr>
              <a:t>14 male, 1 female  (1 same-sex case)</a:t>
            </a:r>
          </a:p>
          <a:p>
            <a:pPr marL="457200" lvl="0" indent="-457200" algn="l">
              <a:buFont typeface="Arial"/>
              <a:buChar char="•"/>
            </a:pPr>
            <a:r>
              <a:rPr lang="en-US" dirty="0" smtClean="0">
                <a:solidFill>
                  <a:srgbClr val="000000"/>
                </a:solidFill>
              </a:rPr>
              <a:t>85 law enforcement contacts with Pascua Yaqui Police pre- and post-VAWA </a:t>
            </a:r>
          </a:p>
          <a:p>
            <a:pPr marL="457200" lvl="0" indent="-457200" algn="l">
              <a:buFont typeface="Arial"/>
              <a:buChar char="•"/>
            </a:pPr>
            <a:r>
              <a:rPr lang="en-US" dirty="0" smtClean="0">
                <a:solidFill>
                  <a:srgbClr val="000000"/>
                </a:solidFill>
              </a:rPr>
              <a:t>10 violent injuries (Hair dragging, Strangulation, Bruising, Closed fist strikes to face) </a:t>
            </a:r>
          </a:p>
          <a:p>
            <a:pPr marL="457200" lvl="0" indent="-457200" algn="l">
              <a:buFont typeface="Arial"/>
              <a:buChar char="•"/>
            </a:pPr>
            <a:r>
              <a:rPr lang="en-US" dirty="0" smtClean="0">
                <a:solidFill>
                  <a:srgbClr val="000000"/>
                </a:solidFill>
              </a:rPr>
              <a:t>4 defendants have re-offended post-VAWA (due to </a:t>
            </a:r>
            <a:r>
              <a:rPr lang="en-US" i="1" dirty="0" err="1" smtClean="0">
                <a:solidFill>
                  <a:srgbClr val="000000"/>
                </a:solidFill>
              </a:rPr>
              <a:t>Castleman</a:t>
            </a:r>
            <a:r>
              <a:rPr lang="en-US" dirty="0" smtClean="0">
                <a:solidFill>
                  <a:srgbClr val="000000"/>
                </a:solidFill>
              </a:rPr>
              <a:t> issues primarily) </a:t>
            </a:r>
          </a:p>
          <a:p>
            <a:pPr marL="457200" indent="-457200" algn="l">
              <a:buFont typeface="Arial"/>
              <a:buChar char="•"/>
            </a:pPr>
            <a:r>
              <a:rPr lang="en-US" dirty="0" smtClean="0">
                <a:solidFill>
                  <a:srgbClr val="000000"/>
                </a:solidFill>
              </a:rPr>
              <a:t>Only 3 offenders did not have criminal records in the State of Arizona</a:t>
            </a:r>
          </a:p>
          <a:p>
            <a:pPr marL="457200" indent="-457200" algn="l">
              <a:buFont typeface="Arial"/>
              <a:buChar char="•"/>
            </a:pPr>
            <a:r>
              <a:rPr lang="en-US" dirty="0" smtClean="0">
                <a:solidFill>
                  <a:srgbClr val="000000"/>
                </a:solidFill>
              </a:rPr>
              <a:t>7 of the offenders had been arrested for violent crimes, weapons, or threats (assault, threats, weapon misconduct, assaults, trespassing, and domestic violence) in the State of Arizona</a:t>
            </a:r>
          </a:p>
          <a:p>
            <a:pPr marL="457200" indent="-457200" algn="l">
              <a:buFont typeface="Arial"/>
              <a:buChar char="•"/>
            </a:pPr>
            <a:r>
              <a:rPr lang="en-US" dirty="0" smtClean="0">
                <a:solidFill>
                  <a:srgbClr val="000000"/>
                </a:solidFill>
              </a:rPr>
              <a:t>2 offenders are Felons, both having been convicted for Burglary in the State of Arizona</a:t>
            </a:r>
          </a:p>
          <a:p>
            <a:pPr marL="457200" indent="-457200" algn="l">
              <a:buFont typeface="Arial"/>
              <a:buChar char="•"/>
            </a:pPr>
            <a:r>
              <a:rPr lang="en-US" dirty="0" smtClean="0">
                <a:solidFill>
                  <a:srgbClr val="000000"/>
                </a:solidFill>
              </a:rPr>
              <a:t>10 of the offenders have been arrested in AZ for cases of drug use/possession/DUI or alcohol</a:t>
            </a:r>
          </a:p>
          <a:p>
            <a:pPr marL="457200" indent="-457200" algn="l">
              <a:buFont typeface="Arial"/>
              <a:buChar char="•"/>
            </a:pPr>
            <a:r>
              <a:rPr lang="en-US" dirty="0" smtClean="0">
                <a:solidFill>
                  <a:srgbClr val="000000"/>
                </a:solidFill>
              </a:rPr>
              <a:t>2 offenders had active felony warrants, one out of Oklahoma for Armed Robbery</a:t>
            </a:r>
          </a:p>
          <a:p>
            <a:pPr algn="l"/>
            <a:endParaRPr lang="en-US" dirty="0" smtClean="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14000"/>
                    </a14:imgEffect>
                  </a14:imgLayer>
                </a14:imgProps>
              </a:ext>
              <a:ext uri="{28A0092B-C50C-407E-A947-70E740481C1C}">
                <a14:useLocalDpi xmlns:a14="http://schemas.microsoft.com/office/drawing/2010/main" val="0"/>
              </a:ext>
            </a:extLst>
          </a:blip>
          <a:stretch>
            <a:fillRect/>
          </a:stretch>
        </p:blipFill>
        <p:spPr>
          <a:xfrm>
            <a:off x="773387" y="405443"/>
            <a:ext cx="1196426" cy="1794639"/>
          </a:xfrm>
          <a:prstGeom prst="rect">
            <a:avLst/>
          </a:prstGeom>
        </p:spPr>
      </p:pic>
      <p:pic>
        <p:nvPicPr>
          <p:cNvPr id="5" name="Picture 4" descr="http://intranet/PYT%20Logos/pyt_logo-200x200.jpg"/>
          <p:cNvPicPr/>
          <p:nvPr/>
        </p:nvPicPr>
        <p:blipFill>
          <a:blip r:embed="rId4" cstate="print"/>
          <a:srcRect/>
          <a:stretch>
            <a:fillRect/>
          </a:stretch>
        </p:blipFill>
        <p:spPr bwMode="auto">
          <a:xfrm>
            <a:off x="3737444" y="405443"/>
            <a:ext cx="1447800" cy="1447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image00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1716" y="539666"/>
            <a:ext cx="1986385" cy="1313577"/>
          </a:xfrm>
          <a:prstGeom prst="rect">
            <a:avLst/>
          </a:prstGeom>
        </p:spPr>
      </p:pic>
    </p:spTree>
    <p:extLst>
      <p:ext uri="{BB962C8B-B14F-4D97-AF65-F5344CB8AC3E}">
        <p14:creationId xmlns:p14="http://schemas.microsoft.com/office/powerpoint/2010/main" val="9105647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5443"/>
            <a:ext cx="7772400" cy="1470025"/>
          </a:xfrm>
        </p:spPr>
        <p:txBody>
          <a:bodyPr/>
          <a:lstStyle/>
          <a:p>
            <a:endParaRPr lang="en-US" dirty="0"/>
          </a:p>
        </p:txBody>
      </p:sp>
      <p:sp>
        <p:nvSpPr>
          <p:cNvPr id="3" name="Subtitle 2"/>
          <p:cNvSpPr>
            <a:spLocks noGrp="1"/>
          </p:cNvSpPr>
          <p:nvPr>
            <p:ph type="subTitle" idx="1"/>
          </p:nvPr>
        </p:nvSpPr>
        <p:spPr>
          <a:xfrm>
            <a:off x="407332" y="2544546"/>
            <a:ext cx="8506046" cy="4313453"/>
          </a:xfrm>
        </p:spPr>
        <p:txBody>
          <a:bodyPr>
            <a:normAutofit fontScale="55000" lnSpcReduction="20000"/>
          </a:bodyPr>
          <a:lstStyle/>
          <a:p>
            <a:r>
              <a:rPr lang="en-US" sz="4400" dirty="0" smtClean="0">
                <a:solidFill>
                  <a:srgbClr val="000000"/>
                </a:solidFill>
              </a:rPr>
              <a:t>Pascua Yaqui Implementation Statistics</a:t>
            </a:r>
          </a:p>
          <a:p>
            <a:pPr marL="457200" lvl="0" indent="-457200" algn="l">
              <a:buFont typeface="Arial"/>
              <a:buChar char="•"/>
            </a:pPr>
            <a:r>
              <a:rPr lang="en-US" dirty="0" smtClean="0">
                <a:solidFill>
                  <a:srgbClr val="000000"/>
                </a:solidFill>
              </a:rPr>
              <a:t>15 female victims, 2 male victims </a:t>
            </a:r>
          </a:p>
          <a:p>
            <a:pPr marL="457200" lvl="0" indent="-457200" algn="l">
              <a:buFont typeface="Arial"/>
              <a:buChar char="•"/>
            </a:pPr>
            <a:r>
              <a:rPr lang="en-US" dirty="0" smtClean="0">
                <a:solidFill>
                  <a:srgbClr val="000000"/>
                </a:solidFill>
              </a:rPr>
              <a:t>Median age: 30 Ages 19-43  (all adults) </a:t>
            </a:r>
          </a:p>
          <a:p>
            <a:pPr marL="457200" lvl="0" indent="-457200" algn="l">
              <a:buFont typeface="Arial"/>
              <a:buChar char="•"/>
            </a:pPr>
            <a:r>
              <a:rPr lang="en-US" dirty="0" smtClean="0">
                <a:solidFill>
                  <a:srgbClr val="000000"/>
                </a:solidFill>
              </a:rPr>
              <a:t>8 victims of dating relationships</a:t>
            </a:r>
          </a:p>
          <a:p>
            <a:pPr marL="457200" lvl="0" indent="-457200" algn="l">
              <a:buFont typeface="Arial"/>
              <a:buChar char="•"/>
            </a:pPr>
            <a:r>
              <a:rPr lang="en-US" dirty="0" smtClean="0">
                <a:solidFill>
                  <a:srgbClr val="000000"/>
                </a:solidFill>
              </a:rPr>
              <a:t>3 female victims= married partners</a:t>
            </a:r>
          </a:p>
          <a:p>
            <a:pPr marL="457200" lvl="0" indent="-457200" algn="l">
              <a:buFont typeface="Arial"/>
              <a:buChar char="•"/>
            </a:pPr>
            <a:r>
              <a:rPr lang="en-US" dirty="0" smtClean="0">
                <a:solidFill>
                  <a:srgbClr val="000000"/>
                </a:solidFill>
              </a:rPr>
              <a:t>2 female mothers of defendant’s children </a:t>
            </a:r>
          </a:p>
          <a:p>
            <a:pPr marL="457200" lvl="0" indent="-457200" algn="l">
              <a:buFont typeface="Arial"/>
              <a:buChar char="•"/>
            </a:pPr>
            <a:r>
              <a:rPr lang="en-US" dirty="0" smtClean="0">
                <a:solidFill>
                  <a:srgbClr val="000000"/>
                </a:solidFill>
              </a:rPr>
              <a:t>3 cases involved Orders of Protection pre- and post-arrest</a:t>
            </a:r>
          </a:p>
          <a:p>
            <a:pPr marL="457200" lvl="0" indent="-457200" algn="l">
              <a:buFont typeface="Arial"/>
              <a:buChar char="•"/>
            </a:pPr>
            <a:r>
              <a:rPr lang="en-US" dirty="0" smtClean="0">
                <a:solidFill>
                  <a:srgbClr val="000000"/>
                </a:solidFill>
              </a:rPr>
              <a:t>18 children present during incidents -Ages: Infant – 11 years old Median Age: 4 years old</a:t>
            </a:r>
          </a:p>
          <a:p>
            <a:pPr marL="457200" indent="-457200" algn="l">
              <a:buFont typeface="Arial"/>
              <a:buChar char="•"/>
            </a:pPr>
            <a:r>
              <a:rPr lang="en-US" dirty="0" smtClean="0">
                <a:solidFill>
                  <a:srgbClr val="000000"/>
                </a:solidFill>
              </a:rPr>
              <a:t>3 cases resulted in open dependency </a:t>
            </a:r>
          </a:p>
          <a:p>
            <a:pPr marL="457200" indent="-457200" algn="l">
              <a:buFont typeface="Arial"/>
              <a:buChar char="•"/>
            </a:pPr>
            <a:r>
              <a:rPr lang="en-US" dirty="0" smtClean="0">
                <a:solidFill>
                  <a:srgbClr val="000000"/>
                </a:solidFill>
              </a:rPr>
              <a:t>[If the 567 federally recognized American Indian Tribes had VAWA jurisdiction during the Pilot phase, and each averaged at least 19 cases, Tribes could have prosecuted or perhaps prevented approximately 10,000 cases of DV perpetrated by non-Indians offenders and protected at least that many victims (even more if you count children)]  </a:t>
            </a:r>
          </a:p>
          <a:p>
            <a:pPr algn="l"/>
            <a:endParaRPr lang="en-US" b="1" dirty="0" smtClean="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14000"/>
                    </a14:imgEffect>
                  </a14:imgLayer>
                </a14:imgProps>
              </a:ext>
              <a:ext uri="{28A0092B-C50C-407E-A947-70E740481C1C}">
                <a14:useLocalDpi xmlns:a14="http://schemas.microsoft.com/office/drawing/2010/main" val="0"/>
              </a:ext>
            </a:extLst>
          </a:blip>
          <a:stretch>
            <a:fillRect/>
          </a:stretch>
        </p:blipFill>
        <p:spPr>
          <a:xfrm>
            <a:off x="773387" y="405443"/>
            <a:ext cx="1196426" cy="1794639"/>
          </a:xfrm>
          <a:prstGeom prst="rect">
            <a:avLst/>
          </a:prstGeom>
        </p:spPr>
      </p:pic>
      <p:pic>
        <p:nvPicPr>
          <p:cNvPr id="5" name="Picture 4" descr="http://intranet/PYT%20Logos/pyt_logo-200x200.jpg"/>
          <p:cNvPicPr/>
          <p:nvPr/>
        </p:nvPicPr>
        <p:blipFill>
          <a:blip r:embed="rId4" cstate="print"/>
          <a:srcRect/>
          <a:stretch>
            <a:fillRect/>
          </a:stretch>
        </p:blipFill>
        <p:spPr bwMode="auto">
          <a:xfrm>
            <a:off x="3737444" y="405443"/>
            <a:ext cx="1447800" cy="1447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image00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1716" y="539666"/>
            <a:ext cx="1986385" cy="1313577"/>
          </a:xfrm>
          <a:prstGeom prst="rect">
            <a:avLst/>
          </a:prstGeom>
        </p:spPr>
      </p:pic>
    </p:spTree>
    <p:extLst>
      <p:ext uri="{BB962C8B-B14F-4D97-AF65-F5344CB8AC3E}">
        <p14:creationId xmlns:p14="http://schemas.microsoft.com/office/powerpoint/2010/main" val="30849064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5443"/>
            <a:ext cx="7772400" cy="1470025"/>
          </a:xfrm>
        </p:spPr>
        <p:txBody>
          <a:bodyPr/>
          <a:lstStyle/>
          <a:p>
            <a:endParaRPr lang="en-US" dirty="0"/>
          </a:p>
        </p:txBody>
      </p:sp>
      <p:sp>
        <p:nvSpPr>
          <p:cNvPr id="3" name="Subtitle 2"/>
          <p:cNvSpPr>
            <a:spLocks noGrp="1"/>
          </p:cNvSpPr>
          <p:nvPr>
            <p:ph type="subTitle" idx="1"/>
          </p:nvPr>
        </p:nvSpPr>
        <p:spPr>
          <a:xfrm>
            <a:off x="431292" y="2200082"/>
            <a:ext cx="8458126" cy="4412348"/>
          </a:xfrm>
        </p:spPr>
        <p:txBody>
          <a:bodyPr>
            <a:normAutofit fontScale="77500" lnSpcReduction="20000"/>
          </a:bodyPr>
          <a:lstStyle/>
          <a:p>
            <a:r>
              <a:rPr lang="en-US" b="1" dirty="0" smtClean="0">
                <a:solidFill>
                  <a:srgbClr val="000000"/>
                </a:solidFill>
              </a:rPr>
              <a:t>Additional Data</a:t>
            </a:r>
          </a:p>
          <a:p>
            <a:pPr marL="457200" lvl="0" indent="-457200" algn="l">
              <a:buFont typeface="Arial"/>
              <a:buChar char="•"/>
            </a:pPr>
            <a:r>
              <a:rPr lang="en-US" dirty="0" smtClean="0">
                <a:solidFill>
                  <a:srgbClr val="000000"/>
                </a:solidFill>
              </a:rPr>
              <a:t>At least 8 offenders were living on the Reservation in Tribal Housing; others were staying intermittently or for a short period of time</a:t>
            </a:r>
          </a:p>
          <a:p>
            <a:pPr marL="457200" lvl="0" indent="-457200" algn="l">
              <a:buFont typeface="Arial"/>
              <a:buChar char="•"/>
            </a:pPr>
            <a:r>
              <a:rPr lang="en-US" dirty="0" smtClean="0">
                <a:solidFill>
                  <a:srgbClr val="000000"/>
                </a:solidFill>
              </a:rPr>
              <a:t>8 of the incidents involved alcoholic intoxicants </a:t>
            </a:r>
          </a:p>
          <a:p>
            <a:pPr marL="457200" lvl="0" indent="-457200" algn="l">
              <a:buFont typeface="Arial"/>
              <a:buChar char="•"/>
            </a:pPr>
            <a:r>
              <a:rPr lang="en-US" dirty="0" smtClean="0">
                <a:solidFill>
                  <a:srgbClr val="000000"/>
                </a:solidFill>
              </a:rPr>
              <a:t>One incident involved a same-sex relationship</a:t>
            </a:r>
          </a:p>
          <a:p>
            <a:pPr marL="457200" lvl="0" indent="-457200" algn="l">
              <a:buFont typeface="Arial"/>
              <a:buChar char="•"/>
            </a:pPr>
            <a:r>
              <a:rPr lang="en-US" dirty="0" smtClean="0">
                <a:solidFill>
                  <a:srgbClr val="000000"/>
                </a:solidFill>
              </a:rPr>
              <a:t>Most of the offenders and victims appear to be unemployed </a:t>
            </a:r>
          </a:p>
          <a:p>
            <a:pPr marL="457200" lvl="0" indent="-457200" algn="l">
              <a:buFont typeface="Arial"/>
              <a:buChar char="•"/>
            </a:pPr>
            <a:r>
              <a:rPr lang="en-US" dirty="0" smtClean="0">
                <a:solidFill>
                  <a:srgbClr val="000000"/>
                </a:solidFill>
              </a:rPr>
              <a:t>None of the Tribal victims or defendants appear to be active cultural participants</a:t>
            </a:r>
          </a:p>
          <a:p>
            <a:pPr marL="457200" lvl="0" indent="-457200" algn="l">
              <a:buFont typeface="Arial"/>
              <a:buChar char="•"/>
            </a:pPr>
            <a:r>
              <a:rPr lang="en-US" dirty="0" smtClean="0">
                <a:solidFill>
                  <a:srgbClr val="000000"/>
                </a:solidFill>
              </a:rPr>
              <a:t>One Defendant, while being arrested stated, “You can’t do anything to me anyway.”</a:t>
            </a:r>
          </a:p>
          <a:p>
            <a:pPr algn="l"/>
            <a:endParaRPr lang="en-US" b="1" dirty="0" smtClean="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14000"/>
                    </a14:imgEffect>
                  </a14:imgLayer>
                </a14:imgProps>
              </a:ext>
              <a:ext uri="{28A0092B-C50C-407E-A947-70E740481C1C}">
                <a14:useLocalDpi xmlns:a14="http://schemas.microsoft.com/office/drawing/2010/main" val="0"/>
              </a:ext>
            </a:extLst>
          </a:blip>
          <a:stretch>
            <a:fillRect/>
          </a:stretch>
        </p:blipFill>
        <p:spPr>
          <a:xfrm>
            <a:off x="773387" y="405443"/>
            <a:ext cx="1196426" cy="1794639"/>
          </a:xfrm>
          <a:prstGeom prst="rect">
            <a:avLst/>
          </a:prstGeom>
        </p:spPr>
      </p:pic>
      <p:pic>
        <p:nvPicPr>
          <p:cNvPr id="5" name="Picture 4" descr="http://intranet/PYT%20Logos/pyt_logo-200x200.jpg"/>
          <p:cNvPicPr/>
          <p:nvPr/>
        </p:nvPicPr>
        <p:blipFill>
          <a:blip r:embed="rId4" cstate="print"/>
          <a:srcRect/>
          <a:stretch>
            <a:fillRect/>
          </a:stretch>
        </p:blipFill>
        <p:spPr bwMode="auto">
          <a:xfrm>
            <a:off x="3737444" y="405443"/>
            <a:ext cx="1447800" cy="1447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image00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1716" y="539666"/>
            <a:ext cx="1986385" cy="1313577"/>
          </a:xfrm>
          <a:prstGeom prst="rect">
            <a:avLst/>
          </a:prstGeom>
        </p:spPr>
      </p:pic>
    </p:spTree>
    <p:extLst>
      <p:ext uri="{BB962C8B-B14F-4D97-AF65-F5344CB8AC3E}">
        <p14:creationId xmlns:p14="http://schemas.microsoft.com/office/powerpoint/2010/main" val="30849064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5443"/>
            <a:ext cx="7772400" cy="1470025"/>
          </a:xfrm>
        </p:spPr>
        <p:txBody>
          <a:bodyPr/>
          <a:lstStyle/>
          <a:p>
            <a:endParaRPr lang="en-US" dirty="0"/>
          </a:p>
        </p:txBody>
      </p:sp>
      <p:sp>
        <p:nvSpPr>
          <p:cNvPr id="3" name="Subtitle 2"/>
          <p:cNvSpPr>
            <a:spLocks noGrp="1"/>
          </p:cNvSpPr>
          <p:nvPr>
            <p:ph type="subTitle" idx="1"/>
          </p:nvPr>
        </p:nvSpPr>
        <p:spPr>
          <a:xfrm>
            <a:off x="282213" y="2322352"/>
            <a:ext cx="8689813" cy="4321060"/>
          </a:xfrm>
        </p:spPr>
        <p:txBody>
          <a:bodyPr>
            <a:normAutofit fontScale="92500" lnSpcReduction="20000"/>
          </a:bodyPr>
          <a:lstStyle/>
          <a:p>
            <a:r>
              <a:rPr lang="en-US" dirty="0" smtClean="0">
                <a:solidFill>
                  <a:srgbClr val="000000"/>
                </a:solidFill>
              </a:rPr>
              <a:t>Implementation Obstacles &amp; Challenges</a:t>
            </a:r>
          </a:p>
          <a:p>
            <a:pPr marL="457200" indent="-457200" algn="l">
              <a:buFont typeface="Arial"/>
              <a:buChar char="•"/>
            </a:pPr>
            <a:r>
              <a:rPr lang="en-US" dirty="0" smtClean="0">
                <a:solidFill>
                  <a:srgbClr val="000000"/>
                </a:solidFill>
              </a:rPr>
              <a:t>Intangibles</a:t>
            </a:r>
            <a:endParaRPr lang="en-US" dirty="0">
              <a:solidFill>
                <a:srgbClr val="000000"/>
              </a:solidFill>
            </a:endParaRPr>
          </a:p>
          <a:p>
            <a:pPr marL="457200" indent="-457200" algn="l">
              <a:buFont typeface="Arial"/>
              <a:buChar char="•"/>
            </a:pPr>
            <a:r>
              <a:rPr lang="en-US" dirty="0" smtClean="0">
                <a:solidFill>
                  <a:srgbClr val="000000"/>
                </a:solidFill>
              </a:rPr>
              <a:t>Notice</a:t>
            </a:r>
          </a:p>
          <a:p>
            <a:pPr marL="457200" indent="-457200" algn="l">
              <a:buFont typeface="Arial"/>
              <a:buChar char="•"/>
            </a:pPr>
            <a:r>
              <a:rPr lang="en-US" dirty="0" smtClean="0">
                <a:solidFill>
                  <a:srgbClr val="000000"/>
                </a:solidFill>
              </a:rPr>
              <a:t>Law Enforcement</a:t>
            </a:r>
          </a:p>
          <a:p>
            <a:pPr marL="457200" indent="-457200" algn="l">
              <a:buFont typeface="Arial"/>
              <a:buChar char="•"/>
            </a:pPr>
            <a:r>
              <a:rPr lang="en-US" dirty="0" smtClean="0">
                <a:solidFill>
                  <a:srgbClr val="000000"/>
                </a:solidFill>
              </a:rPr>
              <a:t>Assessment of Tribal Court System</a:t>
            </a:r>
          </a:p>
          <a:p>
            <a:pPr marL="457200" indent="-457200" algn="l">
              <a:buFont typeface="Arial"/>
              <a:buChar char="•"/>
            </a:pPr>
            <a:r>
              <a:rPr lang="en-US" dirty="0" smtClean="0">
                <a:solidFill>
                  <a:srgbClr val="000000"/>
                </a:solidFill>
              </a:rPr>
              <a:t>Code Changes</a:t>
            </a:r>
          </a:p>
          <a:p>
            <a:pPr marL="457200" indent="-457200" algn="l">
              <a:buFont typeface="Arial"/>
              <a:buChar char="•"/>
            </a:pPr>
            <a:r>
              <a:rPr lang="en-US" dirty="0" smtClean="0">
                <a:solidFill>
                  <a:srgbClr val="000000"/>
                </a:solidFill>
              </a:rPr>
              <a:t>Jury Selection</a:t>
            </a:r>
          </a:p>
          <a:p>
            <a:pPr marL="457200" indent="-457200" algn="l">
              <a:buFont typeface="Arial"/>
              <a:buChar char="•"/>
            </a:pPr>
            <a:r>
              <a:rPr lang="en-US" dirty="0" smtClean="0">
                <a:solidFill>
                  <a:srgbClr val="000000"/>
                </a:solidFill>
              </a:rPr>
              <a:t>Incarceration of Non-Indian Defendants Expenses</a:t>
            </a:r>
          </a:p>
          <a:p>
            <a:pPr marL="457200" indent="-457200" algn="l">
              <a:buFont typeface="Arial"/>
              <a:buChar char="•"/>
            </a:pPr>
            <a:r>
              <a:rPr lang="en-US" dirty="0" smtClean="0">
                <a:solidFill>
                  <a:srgbClr val="000000"/>
                </a:solidFill>
              </a:rPr>
              <a:t>Post Conviction Issues</a:t>
            </a:r>
          </a:p>
          <a:p>
            <a:pPr marL="457200" indent="-457200" algn="l">
              <a:buFont typeface="Arial"/>
              <a:buChar char="•"/>
            </a:pPr>
            <a:endParaRPr lang="en-US" dirty="0" smtClean="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14000"/>
                    </a14:imgEffect>
                  </a14:imgLayer>
                </a14:imgProps>
              </a:ext>
              <a:ext uri="{28A0092B-C50C-407E-A947-70E740481C1C}">
                <a14:useLocalDpi xmlns:a14="http://schemas.microsoft.com/office/drawing/2010/main" val="0"/>
              </a:ext>
            </a:extLst>
          </a:blip>
          <a:stretch>
            <a:fillRect/>
          </a:stretch>
        </p:blipFill>
        <p:spPr>
          <a:xfrm>
            <a:off x="773387" y="405443"/>
            <a:ext cx="1196426" cy="1794639"/>
          </a:xfrm>
          <a:prstGeom prst="rect">
            <a:avLst/>
          </a:prstGeom>
        </p:spPr>
      </p:pic>
      <p:pic>
        <p:nvPicPr>
          <p:cNvPr id="5" name="Picture 4" descr="http://intranet/PYT%20Logos/pyt_logo-200x200.jpg"/>
          <p:cNvPicPr/>
          <p:nvPr/>
        </p:nvPicPr>
        <p:blipFill>
          <a:blip r:embed="rId4" cstate="print"/>
          <a:srcRect/>
          <a:stretch>
            <a:fillRect/>
          </a:stretch>
        </p:blipFill>
        <p:spPr bwMode="auto">
          <a:xfrm>
            <a:off x="3737444" y="405443"/>
            <a:ext cx="1447800" cy="1447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image00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1716" y="539666"/>
            <a:ext cx="1986385" cy="1313577"/>
          </a:xfrm>
          <a:prstGeom prst="rect">
            <a:avLst/>
          </a:prstGeom>
        </p:spPr>
      </p:pic>
    </p:spTree>
    <p:extLst>
      <p:ext uri="{BB962C8B-B14F-4D97-AF65-F5344CB8AC3E}">
        <p14:creationId xmlns:p14="http://schemas.microsoft.com/office/powerpoint/2010/main" val="3084906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5443"/>
            <a:ext cx="7772400" cy="1470025"/>
          </a:xfrm>
        </p:spPr>
        <p:txBody>
          <a:bodyPr/>
          <a:lstStyle/>
          <a:p>
            <a:endParaRPr lang="en-US" dirty="0"/>
          </a:p>
        </p:txBody>
      </p:sp>
      <p:sp>
        <p:nvSpPr>
          <p:cNvPr id="3" name="Subtitle 2"/>
          <p:cNvSpPr>
            <a:spLocks noGrp="1"/>
          </p:cNvSpPr>
          <p:nvPr>
            <p:ph type="subTitle" idx="1"/>
          </p:nvPr>
        </p:nvSpPr>
        <p:spPr>
          <a:xfrm>
            <a:off x="282213" y="2322352"/>
            <a:ext cx="8689813" cy="4321060"/>
          </a:xfrm>
        </p:spPr>
        <p:txBody>
          <a:bodyPr>
            <a:normAutofit/>
          </a:bodyPr>
          <a:lstStyle/>
          <a:p>
            <a:pPr algn="l"/>
            <a:r>
              <a:rPr lang="en-US" sz="2000" i="1" dirty="0">
                <a:solidFill>
                  <a:srgbClr val="000000"/>
                </a:solidFill>
              </a:rPr>
              <a:t>"Can you imagine responding to call where there is clear evidence of a crime committed by an individual and you cannot arrest them? I think the community felt cheated. It made police officers and victim advocates feel powerless.“ </a:t>
            </a:r>
          </a:p>
          <a:p>
            <a:pPr algn="l"/>
            <a:r>
              <a:rPr lang="en-US" sz="2000" dirty="0" smtClean="0">
                <a:solidFill>
                  <a:srgbClr val="000000"/>
                </a:solidFill>
              </a:rPr>
              <a:t>– </a:t>
            </a:r>
            <a:r>
              <a:rPr lang="en-US" sz="2000" dirty="0">
                <a:solidFill>
                  <a:srgbClr val="000000"/>
                </a:solidFill>
              </a:rPr>
              <a:t>Chief Michael Valenzuela, </a:t>
            </a:r>
            <a:r>
              <a:rPr lang="en-US" sz="2000" dirty="0" smtClean="0">
                <a:solidFill>
                  <a:srgbClr val="000000"/>
                </a:solidFill>
              </a:rPr>
              <a:t>PYPD</a:t>
            </a:r>
          </a:p>
          <a:p>
            <a:pPr algn="l"/>
            <a:endParaRPr lang="en-US" sz="2000" dirty="0">
              <a:solidFill>
                <a:srgbClr val="000000"/>
              </a:solidFill>
            </a:endParaRPr>
          </a:p>
          <a:p>
            <a:pPr algn="l"/>
            <a:endParaRPr lang="en-US" sz="2000" dirty="0" smtClean="0">
              <a:solidFill>
                <a:srgbClr val="000000"/>
              </a:solidFill>
            </a:endParaRPr>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14000"/>
                    </a14:imgEffect>
                  </a14:imgLayer>
                </a14:imgProps>
              </a:ext>
              <a:ext uri="{28A0092B-C50C-407E-A947-70E740481C1C}">
                <a14:useLocalDpi xmlns:a14="http://schemas.microsoft.com/office/drawing/2010/main" val="0"/>
              </a:ext>
            </a:extLst>
          </a:blip>
          <a:stretch>
            <a:fillRect/>
          </a:stretch>
        </p:blipFill>
        <p:spPr>
          <a:xfrm>
            <a:off x="773387" y="405443"/>
            <a:ext cx="1196426" cy="1794639"/>
          </a:xfrm>
          <a:prstGeom prst="rect">
            <a:avLst/>
          </a:prstGeom>
        </p:spPr>
      </p:pic>
      <p:pic>
        <p:nvPicPr>
          <p:cNvPr id="5" name="Picture 4" descr="http://intranet/PYT%20Logos/pyt_logo-200x200.jpg"/>
          <p:cNvPicPr/>
          <p:nvPr/>
        </p:nvPicPr>
        <p:blipFill>
          <a:blip r:embed="rId4" cstate="print"/>
          <a:srcRect/>
          <a:stretch>
            <a:fillRect/>
          </a:stretch>
        </p:blipFill>
        <p:spPr bwMode="auto">
          <a:xfrm>
            <a:off x="3737444" y="405443"/>
            <a:ext cx="1447800" cy="1447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image00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1716" y="539666"/>
            <a:ext cx="1986385" cy="1313577"/>
          </a:xfrm>
          <a:prstGeom prst="rect">
            <a:avLst/>
          </a:prstGeom>
        </p:spPr>
      </p:pic>
      <p:pic>
        <p:nvPicPr>
          <p:cNvPr id="8" name="Picture Placeholder 4" descr="023.JPG"/>
          <p:cNvPicPr>
            <a:picLocks noChangeAspect="1"/>
          </p:cNvPicPr>
          <p:nvPr/>
        </p:nvPicPr>
        <p:blipFill>
          <a:blip r:embed="rId6" cstate="print"/>
          <a:srcRect l="206" r="206"/>
          <a:stretch>
            <a:fillRect/>
          </a:stretch>
        </p:blipFill>
        <p:spPr>
          <a:xfrm>
            <a:off x="1975276" y="3886199"/>
            <a:ext cx="4851715" cy="2757213"/>
          </a:xfrm>
          <a:prstGeom prst="rect">
            <a:avLst/>
          </a:prstGeom>
        </p:spPr>
      </p:pic>
    </p:spTree>
    <p:extLst>
      <p:ext uri="{BB962C8B-B14F-4D97-AF65-F5344CB8AC3E}">
        <p14:creationId xmlns:p14="http://schemas.microsoft.com/office/powerpoint/2010/main" val="12547128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5443"/>
            <a:ext cx="7772400" cy="1470025"/>
          </a:xfrm>
        </p:spPr>
        <p:txBody>
          <a:bodyPr/>
          <a:lstStyle/>
          <a:p>
            <a:endParaRPr lang="en-US" dirty="0"/>
          </a:p>
        </p:txBody>
      </p:sp>
      <p:sp>
        <p:nvSpPr>
          <p:cNvPr id="3" name="Subtitle 2"/>
          <p:cNvSpPr>
            <a:spLocks noGrp="1"/>
          </p:cNvSpPr>
          <p:nvPr>
            <p:ph type="subTitle" idx="1"/>
          </p:nvPr>
        </p:nvSpPr>
        <p:spPr>
          <a:xfrm>
            <a:off x="270453" y="2200082"/>
            <a:ext cx="8572225" cy="4319967"/>
          </a:xfrm>
        </p:spPr>
        <p:txBody>
          <a:bodyPr/>
          <a:lstStyle/>
          <a:p>
            <a:r>
              <a:rPr lang="en-US" dirty="0" smtClean="0">
                <a:solidFill>
                  <a:srgbClr val="000000"/>
                </a:solidFill>
              </a:rPr>
              <a:t>Tulalip Overview</a:t>
            </a:r>
          </a:p>
          <a:p>
            <a:endParaRPr lang="en-US" dirty="0" smtClean="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14000"/>
                    </a14:imgEffect>
                  </a14:imgLayer>
                </a14:imgProps>
              </a:ext>
              <a:ext uri="{28A0092B-C50C-407E-A947-70E740481C1C}">
                <a14:useLocalDpi xmlns:a14="http://schemas.microsoft.com/office/drawing/2010/main" val="0"/>
              </a:ext>
            </a:extLst>
          </a:blip>
          <a:stretch>
            <a:fillRect/>
          </a:stretch>
        </p:blipFill>
        <p:spPr>
          <a:xfrm>
            <a:off x="773387" y="405443"/>
            <a:ext cx="1196426" cy="1794639"/>
          </a:xfrm>
          <a:prstGeom prst="rect">
            <a:avLst/>
          </a:prstGeom>
        </p:spPr>
      </p:pic>
      <p:pic>
        <p:nvPicPr>
          <p:cNvPr id="5" name="Picture 4" descr="http://intranet/PYT%20Logos/pyt_logo-200x200.jpg"/>
          <p:cNvPicPr/>
          <p:nvPr/>
        </p:nvPicPr>
        <p:blipFill>
          <a:blip r:embed="rId4" cstate="print"/>
          <a:srcRect/>
          <a:stretch>
            <a:fillRect/>
          </a:stretch>
        </p:blipFill>
        <p:spPr bwMode="auto">
          <a:xfrm>
            <a:off x="3737444" y="405443"/>
            <a:ext cx="1447800" cy="1447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image00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1716" y="539666"/>
            <a:ext cx="1986385" cy="1313577"/>
          </a:xfrm>
          <a:prstGeom prst="rect">
            <a:avLst/>
          </a:prstGeom>
        </p:spPr>
      </p:pic>
      <p:pic>
        <p:nvPicPr>
          <p:cNvPr id="8" name="Content Placeholder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659460" y="2809013"/>
            <a:ext cx="5695950" cy="379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49064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5443"/>
            <a:ext cx="7772400" cy="1470025"/>
          </a:xfrm>
        </p:spPr>
        <p:txBody>
          <a:bodyPr/>
          <a:lstStyle/>
          <a:p>
            <a:endParaRPr lang="en-US" dirty="0"/>
          </a:p>
        </p:txBody>
      </p:sp>
      <p:sp>
        <p:nvSpPr>
          <p:cNvPr id="3" name="Subtitle 2"/>
          <p:cNvSpPr>
            <a:spLocks noGrp="1"/>
          </p:cNvSpPr>
          <p:nvPr>
            <p:ph type="subTitle" idx="1"/>
          </p:nvPr>
        </p:nvSpPr>
        <p:spPr>
          <a:xfrm>
            <a:off x="365325" y="2140702"/>
            <a:ext cx="8472063" cy="4434627"/>
          </a:xfrm>
        </p:spPr>
        <p:txBody>
          <a:bodyPr>
            <a:normAutofit/>
          </a:bodyPr>
          <a:lstStyle/>
          <a:p>
            <a:r>
              <a:rPr lang="en-US" dirty="0" smtClean="0">
                <a:solidFill>
                  <a:srgbClr val="000000"/>
                </a:solidFill>
              </a:rPr>
              <a:t>The Tulalip Tribes is…</a:t>
            </a:r>
          </a:p>
          <a:p>
            <a:endParaRPr lang="en-US" dirty="0" smtClean="0"/>
          </a:p>
          <a:p>
            <a:endParaRPr lang="en-US" dirty="0"/>
          </a:p>
          <a:p>
            <a:endParaRPr lang="en-US" dirty="0" smtClean="0"/>
          </a:p>
          <a:p>
            <a:endParaRPr lang="en-US" dirty="0"/>
          </a:p>
          <a:p>
            <a:endParaRPr lang="en-US" dirty="0" smtClean="0"/>
          </a:p>
          <a:p>
            <a:pPr algn="l"/>
            <a:r>
              <a:rPr lang="en-US" sz="2600" dirty="0" smtClean="0">
                <a:solidFill>
                  <a:srgbClr val="000000"/>
                </a:solidFill>
              </a:rPr>
              <a:t>A Sovereign Nation located in the NW corner of Washington state. A traditional fishing, hunting, and gathering tribe. </a:t>
            </a:r>
          </a:p>
          <a:p>
            <a:pPr algn="l"/>
            <a:endParaRPr lang="en-US" dirty="0" smtClean="0">
              <a:solidFill>
                <a:srgbClr val="000000"/>
              </a:solidFill>
            </a:endParaRPr>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14000"/>
                    </a14:imgEffect>
                  </a14:imgLayer>
                </a14:imgProps>
              </a:ext>
              <a:ext uri="{28A0092B-C50C-407E-A947-70E740481C1C}">
                <a14:useLocalDpi xmlns:a14="http://schemas.microsoft.com/office/drawing/2010/main" val="0"/>
              </a:ext>
            </a:extLst>
          </a:blip>
          <a:stretch>
            <a:fillRect/>
          </a:stretch>
        </p:blipFill>
        <p:spPr>
          <a:xfrm>
            <a:off x="773387" y="405443"/>
            <a:ext cx="1196426" cy="1794639"/>
          </a:xfrm>
          <a:prstGeom prst="rect">
            <a:avLst/>
          </a:prstGeom>
        </p:spPr>
      </p:pic>
      <p:pic>
        <p:nvPicPr>
          <p:cNvPr id="5" name="Picture 4" descr="http://intranet/PYT%20Logos/pyt_logo-200x200.jpg"/>
          <p:cNvPicPr/>
          <p:nvPr/>
        </p:nvPicPr>
        <p:blipFill>
          <a:blip r:embed="rId4" cstate="print"/>
          <a:srcRect/>
          <a:stretch>
            <a:fillRect/>
          </a:stretch>
        </p:blipFill>
        <p:spPr bwMode="auto">
          <a:xfrm>
            <a:off x="3737444" y="405443"/>
            <a:ext cx="1447800" cy="1447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image00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1716" y="539666"/>
            <a:ext cx="1986385" cy="1313577"/>
          </a:xfrm>
          <a:prstGeom prst="rect">
            <a:avLst/>
          </a:prstGeom>
        </p:spPr>
      </p:pic>
      <p:pic>
        <p:nvPicPr>
          <p:cNvPr id="7"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0" y="3108325"/>
            <a:ext cx="3579813" cy="237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95800" y="3108325"/>
            <a:ext cx="3540125" cy="237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2367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5443"/>
            <a:ext cx="7772400" cy="1470025"/>
          </a:xfrm>
        </p:spPr>
        <p:txBody>
          <a:bodyPr/>
          <a:lstStyle/>
          <a:p>
            <a:endParaRPr lang="en-US" dirty="0"/>
          </a:p>
        </p:txBody>
      </p:sp>
      <p:sp>
        <p:nvSpPr>
          <p:cNvPr id="3" name="Subtitle 2"/>
          <p:cNvSpPr>
            <a:spLocks noGrp="1"/>
          </p:cNvSpPr>
          <p:nvPr>
            <p:ph type="subTitle" idx="1"/>
          </p:nvPr>
        </p:nvSpPr>
        <p:spPr>
          <a:xfrm>
            <a:off x="270453" y="2363605"/>
            <a:ext cx="8572225" cy="4156444"/>
          </a:xfrm>
        </p:spPr>
        <p:txBody>
          <a:bodyPr>
            <a:normAutofit fontScale="85000" lnSpcReduction="20000"/>
          </a:bodyPr>
          <a:lstStyle/>
          <a:p>
            <a:r>
              <a:rPr lang="en-US" dirty="0" smtClean="0">
                <a:solidFill>
                  <a:srgbClr val="000000"/>
                </a:solidFill>
              </a:rPr>
              <a:t>What Crimes Are Covered?</a:t>
            </a:r>
          </a:p>
          <a:p>
            <a:pPr marL="457200" indent="-457200" algn="l">
              <a:buFont typeface="Arial"/>
              <a:buChar char="•"/>
            </a:pPr>
            <a:r>
              <a:rPr lang="en-US" dirty="0">
                <a:solidFill>
                  <a:srgbClr val="000000"/>
                </a:solidFill>
              </a:rPr>
              <a:t>Tribes’ criminal jurisdiction over non-Indians is limited by VAWA 2013 to crimes of:</a:t>
            </a:r>
          </a:p>
          <a:p>
            <a:pPr lvl="1" indent="-457200" algn="l">
              <a:buFont typeface="Arial"/>
              <a:buChar char="•"/>
            </a:pPr>
            <a:r>
              <a:rPr lang="en-US" dirty="0">
                <a:solidFill>
                  <a:srgbClr val="000000"/>
                </a:solidFill>
              </a:rPr>
              <a:t>Domestic violence</a:t>
            </a:r>
          </a:p>
          <a:p>
            <a:pPr lvl="1" indent="-457200" algn="l">
              <a:buFont typeface="Arial"/>
              <a:buChar char="•"/>
            </a:pPr>
            <a:r>
              <a:rPr lang="en-US" dirty="0">
                <a:solidFill>
                  <a:srgbClr val="000000"/>
                </a:solidFill>
              </a:rPr>
              <a:t>Dating violence</a:t>
            </a:r>
          </a:p>
          <a:p>
            <a:pPr marL="461963" lvl="1" indent="-457200" algn="l">
              <a:buFont typeface="Arial"/>
              <a:buChar char="•"/>
            </a:pPr>
            <a:r>
              <a:rPr lang="en-US" dirty="0">
                <a:solidFill>
                  <a:srgbClr val="000000"/>
                </a:solidFill>
              </a:rPr>
              <a:t>Violations of protection orders</a:t>
            </a:r>
          </a:p>
          <a:p>
            <a:pPr lvl="1" indent="-457200" algn="l">
              <a:buFont typeface="Arial"/>
              <a:buChar char="•"/>
            </a:pPr>
            <a:r>
              <a:rPr lang="en-US" dirty="0">
                <a:solidFill>
                  <a:srgbClr val="000000"/>
                </a:solidFill>
              </a:rPr>
              <a:t>The crime must occur within Indian country, the victim must be a native person, and the defendant must have sufficient ties to the community:  </a:t>
            </a:r>
          </a:p>
          <a:p>
            <a:pPr marL="352425" lvl="2" indent="-352425" algn="l">
              <a:buFont typeface="Arial"/>
              <a:buChar char="•"/>
              <a:tabLst>
                <a:tab pos="400050" algn="l"/>
              </a:tabLst>
            </a:pPr>
            <a:r>
              <a:rPr lang="en-US" dirty="0">
                <a:solidFill>
                  <a:srgbClr val="000000"/>
                </a:solidFill>
              </a:rPr>
              <a:t>Living, working or having an intimate relationship with a tribal member or other native living within the tribe’s Indian Country. </a:t>
            </a:r>
          </a:p>
          <a:p>
            <a:pPr algn="l"/>
            <a:endParaRPr lang="en-US" dirty="0" smtClean="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14000"/>
                    </a14:imgEffect>
                  </a14:imgLayer>
                </a14:imgProps>
              </a:ext>
              <a:ext uri="{28A0092B-C50C-407E-A947-70E740481C1C}">
                <a14:useLocalDpi xmlns:a14="http://schemas.microsoft.com/office/drawing/2010/main" val="0"/>
              </a:ext>
            </a:extLst>
          </a:blip>
          <a:stretch>
            <a:fillRect/>
          </a:stretch>
        </p:blipFill>
        <p:spPr>
          <a:xfrm>
            <a:off x="773387" y="405443"/>
            <a:ext cx="1196426" cy="1794639"/>
          </a:xfrm>
          <a:prstGeom prst="rect">
            <a:avLst/>
          </a:prstGeom>
        </p:spPr>
      </p:pic>
      <p:pic>
        <p:nvPicPr>
          <p:cNvPr id="5" name="Picture 4" descr="http://intranet/PYT%20Logos/pyt_logo-200x200.jpg"/>
          <p:cNvPicPr/>
          <p:nvPr/>
        </p:nvPicPr>
        <p:blipFill>
          <a:blip r:embed="rId4" cstate="print"/>
          <a:srcRect/>
          <a:stretch>
            <a:fillRect/>
          </a:stretch>
        </p:blipFill>
        <p:spPr bwMode="auto">
          <a:xfrm>
            <a:off x="3737444" y="405443"/>
            <a:ext cx="1447800" cy="1447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image00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1716" y="539666"/>
            <a:ext cx="1986385" cy="1313577"/>
          </a:xfrm>
          <a:prstGeom prst="rect">
            <a:avLst/>
          </a:prstGeom>
        </p:spPr>
      </p:pic>
      <p:sp>
        <p:nvSpPr>
          <p:cNvPr id="7" name="TextBox 6"/>
          <p:cNvSpPr txBox="1"/>
          <p:nvPr/>
        </p:nvSpPr>
        <p:spPr>
          <a:xfrm>
            <a:off x="6384491" y="2904974"/>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0724830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5443"/>
            <a:ext cx="7772400" cy="1470025"/>
          </a:xfrm>
        </p:spPr>
        <p:txBody>
          <a:bodyPr/>
          <a:lstStyle/>
          <a:p>
            <a:endParaRPr lang="en-US" dirty="0"/>
          </a:p>
        </p:txBody>
      </p:sp>
      <p:sp>
        <p:nvSpPr>
          <p:cNvPr id="3" name="Subtitle 2"/>
          <p:cNvSpPr>
            <a:spLocks noGrp="1"/>
          </p:cNvSpPr>
          <p:nvPr>
            <p:ph type="subTitle" idx="1"/>
          </p:nvPr>
        </p:nvSpPr>
        <p:spPr>
          <a:xfrm>
            <a:off x="270453" y="2363605"/>
            <a:ext cx="8572225" cy="4156444"/>
          </a:xfrm>
        </p:spPr>
        <p:txBody>
          <a:bodyPr>
            <a:normAutofit lnSpcReduction="10000"/>
          </a:bodyPr>
          <a:lstStyle/>
          <a:p>
            <a:r>
              <a:rPr lang="en-US" dirty="0" smtClean="0">
                <a:solidFill>
                  <a:srgbClr val="000000"/>
                </a:solidFill>
              </a:rPr>
              <a:t>Current Statistics at Tulalip</a:t>
            </a:r>
          </a:p>
          <a:p>
            <a:pPr marL="914400" lvl="1" indent="-457200" algn="l">
              <a:buFont typeface="Arial"/>
              <a:buChar char="•"/>
            </a:pPr>
            <a:r>
              <a:rPr lang="en-US" b="1" dirty="0">
                <a:solidFill>
                  <a:srgbClr val="000000"/>
                </a:solidFill>
                <a:latin typeface="Century Gothic" charset="0"/>
              </a:rPr>
              <a:t>Eleven cases with nine defendants</a:t>
            </a:r>
          </a:p>
          <a:p>
            <a:pPr marL="1200150" lvl="2" indent="-285750" algn="l">
              <a:buFont typeface="Arial"/>
              <a:buChar char="•"/>
            </a:pPr>
            <a:r>
              <a:rPr lang="en-US" sz="1600" b="1" dirty="0">
                <a:solidFill>
                  <a:srgbClr val="000000"/>
                </a:solidFill>
                <a:latin typeface="Century Gothic" charset="0"/>
              </a:rPr>
              <a:t>Age range of defendants 21-35</a:t>
            </a:r>
          </a:p>
          <a:p>
            <a:pPr marL="1200150" lvl="2" indent="-285750" algn="l">
              <a:buFont typeface="Arial"/>
              <a:buChar char="•"/>
            </a:pPr>
            <a:r>
              <a:rPr lang="en-US" sz="1600" b="1" dirty="0">
                <a:solidFill>
                  <a:srgbClr val="000000"/>
                </a:solidFill>
                <a:latin typeface="Century Gothic" charset="0"/>
              </a:rPr>
              <a:t>Defendants have had over 100 contacts with Tulalip Police Department since 2008</a:t>
            </a:r>
          </a:p>
          <a:p>
            <a:pPr marL="1200150" lvl="2" indent="-285750" algn="l">
              <a:buFont typeface="Arial"/>
              <a:buChar char="•"/>
            </a:pPr>
            <a:r>
              <a:rPr lang="en-US" sz="1600" b="1" dirty="0">
                <a:solidFill>
                  <a:srgbClr val="000000"/>
                </a:solidFill>
                <a:latin typeface="Century Gothic" charset="0"/>
              </a:rPr>
              <a:t>3 Caucasian, 2 African American, 3 Hispanic and 1 un-enrolled Canadian Indian</a:t>
            </a:r>
          </a:p>
          <a:p>
            <a:pPr marL="1200150" lvl="2" indent="-285750" algn="l">
              <a:buFont typeface="Arial"/>
              <a:buChar char="•"/>
            </a:pPr>
            <a:r>
              <a:rPr lang="en-US" sz="1600" b="1" dirty="0">
                <a:solidFill>
                  <a:srgbClr val="000000"/>
                </a:solidFill>
                <a:latin typeface="Century Gothic" charset="0"/>
              </a:rPr>
              <a:t>6 had children in common with the victim of the crime</a:t>
            </a:r>
          </a:p>
          <a:p>
            <a:pPr marL="914400" lvl="1" indent="-457200" algn="l">
              <a:buFont typeface="Arial"/>
              <a:buChar char="•"/>
            </a:pPr>
            <a:r>
              <a:rPr lang="en-US" b="1" dirty="0">
                <a:solidFill>
                  <a:srgbClr val="000000"/>
                </a:solidFill>
                <a:latin typeface="Century Gothic" charset="0"/>
              </a:rPr>
              <a:t>Results</a:t>
            </a:r>
          </a:p>
          <a:p>
            <a:pPr marL="1200150" lvl="2" indent="-285750" algn="l">
              <a:buFont typeface="Arial"/>
              <a:buChar char="•"/>
            </a:pPr>
            <a:r>
              <a:rPr lang="en-US" sz="1600" b="1" dirty="0">
                <a:solidFill>
                  <a:srgbClr val="000000"/>
                </a:solidFill>
                <a:latin typeface="Century Gothic" charset="0"/>
              </a:rPr>
              <a:t>6 found guilty</a:t>
            </a:r>
          </a:p>
          <a:p>
            <a:pPr marL="1200150" lvl="2" indent="-285750" algn="l">
              <a:buFont typeface="Arial"/>
              <a:buChar char="•"/>
            </a:pPr>
            <a:r>
              <a:rPr lang="en-US" sz="1600" b="1" dirty="0">
                <a:solidFill>
                  <a:srgbClr val="000000"/>
                </a:solidFill>
                <a:latin typeface="Century Gothic" charset="0"/>
              </a:rPr>
              <a:t>1 to be prosecuted with US Attorney’s Office and our tribal SAUSA</a:t>
            </a:r>
          </a:p>
          <a:p>
            <a:pPr marL="1200150" lvl="2" indent="-285750" algn="l">
              <a:buFont typeface="Arial"/>
              <a:buChar char="•"/>
            </a:pPr>
            <a:r>
              <a:rPr lang="en-US" sz="1600" b="1" dirty="0">
                <a:solidFill>
                  <a:srgbClr val="000000"/>
                </a:solidFill>
                <a:latin typeface="Century Gothic" charset="0"/>
              </a:rPr>
              <a:t>2 pre-trial</a:t>
            </a:r>
          </a:p>
          <a:p>
            <a:pPr marL="1200150" lvl="2" indent="-285750" algn="l">
              <a:buFont typeface="Arial"/>
              <a:buChar char="•"/>
            </a:pPr>
            <a:r>
              <a:rPr lang="en-US" sz="1600" b="1" dirty="0">
                <a:solidFill>
                  <a:srgbClr val="000000"/>
                </a:solidFill>
                <a:latin typeface="Century Gothic" charset="0"/>
              </a:rPr>
              <a:t>2 dismissed</a:t>
            </a:r>
          </a:p>
          <a:p>
            <a:pPr algn="l"/>
            <a:endParaRPr lang="en-US" dirty="0" smtClean="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14000"/>
                    </a14:imgEffect>
                  </a14:imgLayer>
                </a14:imgProps>
              </a:ext>
              <a:ext uri="{28A0092B-C50C-407E-A947-70E740481C1C}">
                <a14:useLocalDpi xmlns:a14="http://schemas.microsoft.com/office/drawing/2010/main" val="0"/>
              </a:ext>
            </a:extLst>
          </a:blip>
          <a:stretch>
            <a:fillRect/>
          </a:stretch>
        </p:blipFill>
        <p:spPr>
          <a:xfrm>
            <a:off x="773387" y="405443"/>
            <a:ext cx="1196426" cy="1794639"/>
          </a:xfrm>
          <a:prstGeom prst="rect">
            <a:avLst/>
          </a:prstGeom>
        </p:spPr>
      </p:pic>
      <p:pic>
        <p:nvPicPr>
          <p:cNvPr id="5" name="Picture 4" descr="http://intranet/PYT%20Logos/pyt_logo-200x200.jpg"/>
          <p:cNvPicPr/>
          <p:nvPr/>
        </p:nvPicPr>
        <p:blipFill>
          <a:blip r:embed="rId4" cstate="print"/>
          <a:srcRect/>
          <a:stretch>
            <a:fillRect/>
          </a:stretch>
        </p:blipFill>
        <p:spPr bwMode="auto">
          <a:xfrm>
            <a:off x="3737444" y="405443"/>
            <a:ext cx="1447800" cy="1447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image00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1716" y="539666"/>
            <a:ext cx="1986385" cy="1313577"/>
          </a:xfrm>
          <a:prstGeom prst="rect">
            <a:avLst/>
          </a:prstGeom>
        </p:spPr>
      </p:pic>
    </p:spTree>
    <p:extLst>
      <p:ext uri="{BB962C8B-B14F-4D97-AF65-F5344CB8AC3E}">
        <p14:creationId xmlns:p14="http://schemas.microsoft.com/office/powerpoint/2010/main" val="20724830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5443"/>
            <a:ext cx="7772400" cy="1470025"/>
          </a:xfrm>
        </p:spPr>
        <p:txBody>
          <a:bodyPr/>
          <a:lstStyle/>
          <a:p>
            <a:endParaRPr lang="en-US" dirty="0"/>
          </a:p>
        </p:txBody>
      </p:sp>
      <p:sp>
        <p:nvSpPr>
          <p:cNvPr id="3" name="Subtitle 2"/>
          <p:cNvSpPr>
            <a:spLocks noGrp="1"/>
          </p:cNvSpPr>
          <p:nvPr>
            <p:ph type="subTitle" idx="1"/>
          </p:nvPr>
        </p:nvSpPr>
        <p:spPr>
          <a:xfrm>
            <a:off x="270453" y="2363605"/>
            <a:ext cx="8572225" cy="4156444"/>
          </a:xfrm>
        </p:spPr>
        <p:txBody>
          <a:bodyPr>
            <a:normAutofit fontScale="92500" lnSpcReduction="10000"/>
          </a:bodyPr>
          <a:lstStyle/>
          <a:p>
            <a:r>
              <a:rPr lang="en-US" dirty="0" smtClean="0">
                <a:solidFill>
                  <a:srgbClr val="000000"/>
                </a:solidFill>
              </a:rPr>
              <a:t>Details of Sentencing</a:t>
            </a:r>
          </a:p>
          <a:p>
            <a:pPr marL="457200" indent="-457200" algn="l">
              <a:buFont typeface="Arial"/>
              <a:buChar char="•"/>
            </a:pPr>
            <a:r>
              <a:rPr lang="en-US" b="1" dirty="0">
                <a:solidFill>
                  <a:srgbClr val="000000"/>
                </a:solidFill>
                <a:latin typeface="Century Gothic" charset="0"/>
              </a:rPr>
              <a:t>All required to complete DV Perpetrator’s treatment</a:t>
            </a:r>
          </a:p>
          <a:p>
            <a:pPr marL="457200" indent="-457200" algn="l">
              <a:buFont typeface="Arial"/>
              <a:buChar char="•"/>
            </a:pPr>
            <a:r>
              <a:rPr lang="en-US" b="1" dirty="0">
                <a:solidFill>
                  <a:srgbClr val="000000"/>
                </a:solidFill>
                <a:latin typeface="Century Gothic" charset="0"/>
              </a:rPr>
              <a:t>CD treatment if alcohol or drugs involved</a:t>
            </a:r>
          </a:p>
          <a:p>
            <a:pPr marL="457200" indent="-457200" algn="l">
              <a:buFont typeface="Arial"/>
              <a:buChar char="•"/>
            </a:pPr>
            <a:r>
              <a:rPr lang="en-US" b="1" dirty="0">
                <a:solidFill>
                  <a:srgbClr val="000000"/>
                </a:solidFill>
                <a:latin typeface="Century Gothic" charset="0"/>
              </a:rPr>
              <a:t>All jail and fine</a:t>
            </a:r>
          </a:p>
          <a:p>
            <a:pPr marL="457200" indent="-457200" algn="l">
              <a:buFont typeface="Arial"/>
              <a:buChar char="•"/>
            </a:pPr>
            <a:r>
              <a:rPr lang="en-US" b="1" dirty="0">
                <a:solidFill>
                  <a:srgbClr val="000000"/>
                </a:solidFill>
                <a:latin typeface="Century Gothic" charset="0"/>
              </a:rPr>
              <a:t>Most No Contact Orders</a:t>
            </a:r>
          </a:p>
          <a:p>
            <a:pPr marL="457200" indent="-457200" algn="l">
              <a:buFont typeface="Arial"/>
              <a:buChar char="•"/>
            </a:pPr>
            <a:r>
              <a:rPr lang="en-US" b="1" dirty="0">
                <a:solidFill>
                  <a:srgbClr val="000000"/>
                </a:solidFill>
                <a:latin typeface="Century Gothic" charset="0"/>
              </a:rPr>
              <a:t>All no firearm possession</a:t>
            </a:r>
          </a:p>
          <a:p>
            <a:pPr marL="457200" indent="-457200" algn="l">
              <a:buFont typeface="Arial"/>
              <a:buChar char="•"/>
            </a:pPr>
            <a:r>
              <a:rPr lang="en-US" b="1" dirty="0">
                <a:solidFill>
                  <a:srgbClr val="000000"/>
                </a:solidFill>
                <a:latin typeface="Century Gothic" charset="0"/>
              </a:rPr>
              <a:t>All will be excluded </a:t>
            </a:r>
          </a:p>
          <a:p>
            <a:pPr algn="l"/>
            <a:endParaRPr lang="en-US" dirty="0" smtClean="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14000"/>
                    </a14:imgEffect>
                  </a14:imgLayer>
                </a14:imgProps>
              </a:ext>
              <a:ext uri="{28A0092B-C50C-407E-A947-70E740481C1C}">
                <a14:useLocalDpi xmlns:a14="http://schemas.microsoft.com/office/drawing/2010/main" val="0"/>
              </a:ext>
            </a:extLst>
          </a:blip>
          <a:stretch>
            <a:fillRect/>
          </a:stretch>
        </p:blipFill>
        <p:spPr>
          <a:xfrm>
            <a:off x="773387" y="405443"/>
            <a:ext cx="1196426" cy="1794639"/>
          </a:xfrm>
          <a:prstGeom prst="rect">
            <a:avLst/>
          </a:prstGeom>
        </p:spPr>
      </p:pic>
      <p:pic>
        <p:nvPicPr>
          <p:cNvPr id="5" name="Picture 4" descr="http://intranet/PYT%20Logos/pyt_logo-200x200.jpg"/>
          <p:cNvPicPr/>
          <p:nvPr/>
        </p:nvPicPr>
        <p:blipFill>
          <a:blip r:embed="rId4" cstate="print"/>
          <a:srcRect/>
          <a:stretch>
            <a:fillRect/>
          </a:stretch>
        </p:blipFill>
        <p:spPr bwMode="auto">
          <a:xfrm>
            <a:off x="3737444" y="405443"/>
            <a:ext cx="1447800" cy="1447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image00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1716" y="539666"/>
            <a:ext cx="1986385" cy="1313577"/>
          </a:xfrm>
          <a:prstGeom prst="rect">
            <a:avLst/>
          </a:prstGeom>
        </p:spPr>
      </p:pic>
    </p:spTree>
    <p:extLst>
      <p:ext uri="{BB962C8B-B14F-4D97-AF65-F5344CB8AC3E}">
        <p14:creationId xmlns:p14="http://schemas.microsoft.com/office/powerpoint/2010/main" val="42576446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5443"/>
            <a:ext cx="7772400" cy="1470025"/>
          </a:xfrm>
        </p:spPr>
        <p:txBody>
          <a:bodyPr/>
          <a:lstStyle/>
          <a:p>
            <a:endParaRPr lang="en-US" dirty="0"/>
          </a:p>
        </p:txBody>
      </p:sp>
      <p:sp>
        <p:nvSpPr>
          <p:cNvPr id="3" name="Subtitle 2"/>
          <p:cNvSpPr>
            <a:spLocks noGrp="1"/>
          </p:cNvSpPr>
          <p:nvPr>
            <p:ph type="subTitle" idx="1"/>
          </p:nvPr>
        </p:nvSpPr>
        <p:spPr>
          <a:xfrm>
            <a:off x="270453" y="2363605"/>
            <a:ext cx="8572225" cy="4156444"/>
          </a:xfrm>
        </p:spPr>
        <p:txBody>
          <a:bodyPr/>
          <a:lstStyle/>
          <a:p>
            <a:r>
              <a:rPr lang="en-US" dirty="0" smtClean="0">
                <a:solidFill>
                  <a:srgbClr val="000000"/>
                </a:solidFill>
              </a:rPr>
              <a:t>Challenges</a:t>
            </a:r>
          </a:p>
          <a:p>
            <a:pPr marL="285750" indent="-285750" algn="l">
              <a:buFont typeface="Arial"/>
              <a:buChar char="•"/>
            </a:pPr>
            <a:r>
              <a:rPr lang="en-US" sz="1700" b="1" dirty="0">
                <a:solidFill>
                  <a:srgbClr val="000000"/>
                </a:solidFill>
              </a:rPr>
              <a:t>Crimes that go unpunished—lack of jurisdiction over:</a:t>
            </a:r>
          </a:p>
          <a:p>
            <a:pPr marL="742950" lvl="1" indent="-285750" algn="l">
              <a:buFont typeface="Arial"/>
              <a:buChar char="•"/>
            </a:pPr>
            <a:r>
              <a:rPr lang="en-US" sz="1500" b="1" dirty="0">
                <a:solidFill>
                  <a:srgbClr val="000000"/>
                </a:solidFill>
              </a:rPr>
              <a:t>Crimes against children</a:t>
            </a:r>
          </a:p>
          <a:p>
            <a:pPr marL="1200150" lvl="2" indent="-285750" algn="l">
              <a:buFont typeface="Arial"/>
              <a:buChar char="•"/>
            </a:pPr>
            <a:r>
              <a:rPr lang="en-US" sz="1300" b="1" dirty="0">
                <a:solidFill>
                  <a:srgbClr val="000000"/>
                </a:solidFill>
              </a:rPr>
              <a:t>Criminal endangerment</a:t>
            </a:r>
          </a:p>
          <a:p>
            <a:pPr marL="742950" lvl="1" indent="-285750" algn="l">
              <a:buFont typeface="Arial"/>
              <a:buChar char="•"/>
            </a:pPr>
            <a:r>
              <a:rPr lang="en-US" sz="1500" b="1" dirty="0">
                <a:solidFill>
                  <a:srgbClr val="000000"/>
                </a:solidFill>
              </a:rPr>
              <a:t>DV-related (attendant) crimes that don’t involve use of force</a:t>
            </a:r>
          </a:p>
          <a:p>
            <a:pPr marL="1200150" lvl="2" indent="-285750" algn="l">
              <a:buFont typeface="Arial"/>
              <a:buChar char="•"/>
            </a:pPr>
            <a:r>
              <a:rPr lang="en-US" sz="1300" b="1" dirty="0">
                <a:solidFill>
                  <a:srgbClr val="000000"/>
                </a:solidFill>
              </a:rPr>
              <a:t>Criminal mischief</a:t>
            </a:r>
          </a:p>
          <a:p>
            <a:pPr marL="1200150" lvl="2" indent="-285750" algn="l">
              <a:buFont typeface="Arial"/>
              <a:buChar char="•"/>
            </a:pPr>
            <a:r>
              <a:rPr lang="en-US" sz="1300" b="1" dirty="0">
                <a:solidFill>
                  <a:srgbClr val="000000"/>
                </a:solidFill>
              </a:rPr>
              <a:t>Trespass</a:t>
            </a:r>
          </a:p>
          <a:p>
            <a:pPr marL="742950" lvl="1" indent="-285750" algn="l">
              <a:buFont typeface="Arial"/>
              <a:buChar char="•"/>
            </a:pPr>
            <a:r>
              <a:rPr lang="en-US" sz="1500" b="1" dirty="0">
                <a:solidFill>
                  <a:srgbClr val="000000"/>
                </a:solidFill>
              </a:rPr>
              <a:t>Interfering with reporting DV</a:t>
            </a:r>
          </a:p>
          <a:p>
            <a:pPr marL="742950" lvl="1" indent="-285750" algn="l">
              <a:buFont typeface="Arial"/>
              <a:buChar char="•"/>
            </a:pPr>
            <a:r>
              <a:rPr lang="en-US" sz="1500" b="1" dirty="0">
                <a:solidFill>
                  <a:srgbClr val="000000"/>
                </a:solidFill>
              </a:rPr>
              <a:t>Drug </a:t>
            </a:r>
            <a:r>
              <a:rPr lang="en-US" sz="1500" b="1" dirty="0" smtClean="0">
                <a:solidFill>
                  <a:srgbClr val="000000"/>
                </a:solidFill>
              </a:rPr>
              <a:t>crimes</a:t>
            </a:r>
          </a:p>
          <a:p>
            <a:pPr marL="285750" lvl="1" indent="-285750" algn="l">
              <a:buFont typeface="Arial"/>
              <a:buChar char="•"/>
            </a:pPr>
            <a:r>
              <a:rPr lang="en-US" sz="1500" b="1" i="1" dirty="0" smtClean="0">
                <a:solidFill>
                  <a:srgbClr val="000000"/>
                </a:solidFill>
                <a:latin typeface="Century Gothic" charset="0"/>
              </a:rPr>
              <a:t>U.S. v. </a:t>
            </a:r>
            <a:r>
              <a:rPr lang="en-US" sz="1500" b="1" i="1" dirty="0" err="1" smtClean="0">
                <a:solidFill>
                  <a:srgbClr val="000000"/>
                </a:solidFill>
                <a:latin typeface="Century Gothic" charset="0"/>
              </a:rPr>
              <a:t>Castleman</a:t>
            </a:r>
            <a:endParaRPr lang="en-US" sz="1500" b="1" dirty="0" smtClean="0">
              <a:solidFill>
                <a:srgbClr val="000000"/>
              </a:solidFill>
              <a:latin typeface="Century Gothic" charset="0"/>
            </a:endParaRPr>
          </a:p>
          <a:p>
            <a:pPr marL="742950" lvl="2" indent="-285750" algn="l">
              <a:buFont typeface="Arial"/>
              <a:buChar char="•"/>
            </a:pPr>
            <a:r>
              <a:rPr lang="en-US" sz="1100" b="1" dirty="0" smtClean="0">
                <a:solidFill>
                  <a:srgbClr val="000000"/>
                </a:solidFill>
                <a:latin typeface="Century Gothic" charset="0"/>
              </a:rPr>
              <a:t>Concern for the tribes who define DV for their community differently than federal definition.</a:t>
            </a:r>
            <a:endParaRPr lang="en-US" sz="1100" b="1" dirty="0">
              <a:solidFill>
                <a:srgbClr val="000000"/>
              </a:solidFill>
              <a:latin typeface="Century Gothic" charset="0"/>
            </a:endParaRPr>
          </a:p>
          <a:p>
            <a:pPr algn="l"/>
            <a:endParaRPr lang="en-US" dirty="0" smtClean="0"/>
          </a:p>
          <a:p>
            <a:endParaRPr lang="en-US" dirty="0" smtClean="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14000"/>
                    </a14:imgEffect>
                  </a14:imgLayer>
                </a14:imgProps>
              </a:ext>
              <a:ext uri="{28A0092B-C50C-407E-A947-70E740481C1C}">
                <a14:useLocalDpi xmlns:a14="http://schemas.microsoft.com/office/drawing/2010/main" val="0"/>
              </a:ext>
            </a:extLst>
          </a:blip>
          <a:stretch>
            <a:fillRect/>
          </a:stretch>
        </p:blipFill>
        <p:spPr>
          <a:xfrm>
            <a:off x="773387" y="405443"/>
            <a:ext cx="1196426" cy="1794639"/>
          </a:xfrm>
          <a:prstGeom prst="rect">
            <a:avLst/>
          </a:prstGeom>
        </p:spPr>
      </p:pic>
      <p:pic>
        <p:nvPicPr>
          <p:cNvPr id="5" name="Picture 4" descr="http://intranet/PYT%20Logos/pyt_logo-200x200.jpg"/>
          <p:cNvPicPr/>
          <p:nvPr/>
        </p:nvPicPr>
        <p:blipFill>
          <a:blip r:embed="rId4" cstate="print"/>
          <a:srcRect/>
          <a:stretch>
            <a:fillRect/>
          </a:stretch>
        </p:blipFill>
        <p:spPr bwMode="auto">
          <a:xfrm>
            <a:off x="3737444" y="405443"/>
            <a:ext cx="1447800" cy="1447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image00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1716" y="539666"/>
            <a:ext cx="1986385" cy="1313577"/>
          </a:xfrm>
          <a:prstGeom prst="rect">
            <a:avLst/>
          </a:prstGeom>
        </p:spPr>
      </p:pic>
    </p:spTree>
    <p:extLst>
      <p:ext uri="{BB962C8B-B14F-4D97-AF65-F5344CB8AC3E}">
        <p14:creationId xmlns:p14="http://schemas.microsoft.com/office/powerpoint/2010/main" val="8682900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5443"/>
            <a:ext cx="7772400" cy="1470025"/>
          </a:xfrm>
        </p:spPr>
        <p:txBody>
          <a:bodyPr/>
          <a:lstStyle/>
          <a:p>
            <a:endParaRPr lang="en-US" dirty="0"/>
          </a:p>
        </p:txBody>
      </p:sp>
      <p:sp>
        <p:nvSpPr>
          <p:cNvPr id="3" name="Subtitle 2"/>
          <p:cNvSpPr>
            <a:spLocks noGrp="1"/>
          </p:cNvSpPr>
          <p:nvPr>
            <p:ph type="subTitle" idx="1"/>
          </p:nvPr>
        </p:nvSpPr>
        <p:spPr>
          <a:xfrm>
            <a:off x="270453" y="2363605"/>
            <a:ext cx="8572225" cy="4156444"/>
          </a:xfrm>
        </p:spPr>
        <p:txBody>
          <a:bodyPr/>
          <a:lstStyle/>
          <a:p>
            <a:endParaRPr lang="en-US" dirty="0" smtClean="0"/>
          </a:p>
          <a:p>
            <a:endParaRPr lang="en-US" dirty="0" smtClean="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14000"/>
                    </a14:imgEffect>
                  </a14:imgLayer>
                </a14:imgProps>
              </a:ext>
              <a:ext uri="{28A0092B-C50C-407E-A947-70E740481C1C}">
                <a14:useLocalDpi xmlns:a14="http://schemas.microsoft.com/office/drawing/2010/main" val="0"/>
              </a:ext>
            </a:extLst>
          </a:blip>
          <a:stretch>
            <a:fillRect/>
          </a:stretch>
        </p:blipFill>
        <p:spPr>
          <a:xfrm>
            <a:off x="773387" y="405443"/>
            <a:ext cx="1196426" cy="1794639"/>
          </a:xfrm>
          <a:prstGeom prst="rect">
            <a:avLst/>
          </a:prstGeom>
        </p:spPr>
      </p:pic>
      <p:pic>
        <p:nvPicPr>
          <p:cNvPr id="5" name="Picture 4" descr="http://intranet/PYT%20Logos/pyt_logo-200x200.jpg"/>
          <p:cNvPicPr/>
          <p:nvPr/>
        </p:nvPicPr>
        <p:blipFill>
          <a:blip r:embed="rId4" cstate="print"/>
          <a:srcRect/>
          <a:stretch>
            <a:fillRect/>
          </a:stretch>
        </p:blipFill>
        <p:spPr bwMode="auto">
          <a:xfrm>
            <a:off x="3737444" y="405443"/>
            <a:ext cx="1447800" cy="1447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image00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1716" y="539666"/>
            <a:ext cx="1986385" cy="1313577"/>
          </a:xfrm>
          <a:prstGeom prst="rect">
            <a:avLst/>
          </a:prstGeom>
        </p:spPr>
      </p:pic>
      <p:pic>
        <p:nvPicPr>
          <p:cNvPr id="7"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a:xfrm>
            <a:off x="885825" y="2841190"/>
            <a:ext cx="7572375" cy="24574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82900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5443"/>
            <a:ext cx="7772400" cy="1470025"/>
          </a:xfrm>
        </p:spPr>
        <p:txBody>
          <a:bodyPr/>
          <a:lstStyle/>
          <a:p>
            <a:endParaRPr lang="en-US" dirty="0"/>
          </a:p>
        </p:txBody>
      </p:sp>
      <p:sp>
        <p:nvSpPr>
          <p:cNvPr id="3" name="Subtitle 2"/>
          <p:cNvSpPr>
            <a:spLocks noGrp="1"/>
          </p:cNvSpPr>
          <p:nvPr>
            <p:ph type="subTitle" idx="1"/>
          </p:nvPr>
        </p:nvSpPr>
        <p:spPr>
          <a:xfrm>
            <a:off x="270453" y="2363605"/>
            <a:ext cx="8572225" cy="4156444"/>
          </a:xfrm>
        </p:spPr>
        <p:txBody>
          <a:bodyPr>
            <a:normAutofit fontScale="92500" lnSpcReduction="10000"/>
          </a:bodyPr>
          <a:lstStyle/>
          <a:p>
            <a:r>
              <a:rPr lang="en-US" b="1" dirty="0" smtClean="0">
                <a:solidFill>
                  <a:srgbClr val="000000"/>
                </a:solidFill>
              </a:rPr>
              <a:t>TAP Program</a:t>
            </a:r>
          </a:p>
          <a:p>
            <a:pPr marL="457200" indent="-457200" algn="l">
              <a:lnSpc>
                <a:spcPct val="80000"/>
              </a:lnSpc>
              <a:buFont typeface="Arial"/>
              <a:buChar char="•"/>
            </a:pPr>
            <a:r>
              <a:rPr lang="en-US" b="1" dirty="0">
                <a:solidFill>
                  <a:srgbClr val="000000"/>
                </a:solidFill>
                <a:latin typeface="Century Gothic" charset="0"/>
              </a:rPr>
              <a:t>The U.S. Department of Justice (DOJ) has established the Tribal Access Program (TAP) for National Crime Information to provide tribes access to national crime information databases for both civil and criminal purposes as the Tribal CJIS Systems Agency (CSA ).</a:t>
            </a:r>
          </a:p>
          <a:p>
            <a:pPr marL="457200" indent="-457200" algn="l">
              <a:lnSpc>
                <a:spcPct val="80000"/>
              </a:lnSpc>
              <a:buFont typeface="Arial"/>
              <a:buChar char="•"/>
            </a:pPr>
            <a:r>
              <a:rPr lang="en-US" b="1" dirty="0">
                <a:solidFill>
                  <a:srgbClr val="000000"/>
                </a:solidFill>
                <a:latin typeface="Century Gothic" charset="0"/>
              </a:rPr>
              <a:t>TAP will allow tribes to more effectively serve and protect their nation</a:t>
            </a:r>
            <a:r>
              <a:rPr lang="ja-JP" altLang="en-US" b="1" dirty="0">
                <a:solidFill>
                  <a:srgbClr val="000000"/>
                </a:solidFill>
                <a:latin typeface="Century Gothic" charset="0"/>
              </a:rPr>
              <a:t>’</a:t>
            </a:r>
            <a:r>
              <a:rPr lang="en-US" b="1" dirty="0">
                <a:solidFill>
                  <a:srgbClr val="000000"/>
                </a:solidFill>
                <a:latin typeface="Century Gothic" charset="0"/>
              </a:rPr>
              <a:t>s citizens by ensuring the exchange of critical data.</a:t>
            </a:r>
          </a:p>
          <a:p>
            <a:pPr algn="l"/>
            <a:endParaRPr lang="en-US" dirty="0" smtClean="0"/>
          </a:p>
          <a:p>
            <a:endParaRPr lang="en-US" dirty="0" smtClean="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14000"/>
                    </a14:imgEffect>
                  </a14:imgLayer>
                </a14:imgProps>
              </a:ext>
              <a:ext uri="{28A0092B-C50C-407E-A947-70E740481C1C}">
                <a14:useLocalDpi xmlns:a14="http://schemas.microsoft.com/office/drawing/2010/main" val="0"/>
              </a:ext>
            </a:extLst>
          </a:blip>
          <a:stretch>
            <a:fillRect/>
          </a:stretch>
        </p:blipFill>
        <p:spPr>
          <a:xfrm>
            <a:off x="773387" y="405443"/>
            <a:ext cx="1196426" cy="1794639"/>
          </a:xfrm>
          <a:prstGeom prst="rect">
            <a:avLst/>
          </a:prstGeom>
        </p:spPr>
      </p:pic>
      <p:pic>
        <p:nvPicPr>
          <p:cNvPr id="5" name="Picture 4" descr="http://intranet/PYT%20Logos/pyt_logo-200x200.jpg"/>
          <p:cNvPicPr/>
          <p:nvPr/>
        </p:nvPicPr>
        <p:blipFill>
          <a:blip r:embed="rId4" cstate="print"/>
          <a:srcRect/>
          <a:stretch>
            <a:fillRect/>
          </a:stretch>
        </p:blipFill>
        <p:spPr bwMode="auto">
          <a:xfrm>
            <a:off x="3737444" y="405443"/>
            <a:ext cx="1447800" cy="1447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image00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1716" y="539666"/>
            <a:ext cx="1986385" cy="1313577"/>
          </a:xfrm>
          <a:prstGeom prst="rect">
            <a:avLst/>
          </a:prstGeom>
        </p:spPr>
      </p:pic>
      <p:sp>
        <p:nvSpPr>
          <p:cNvPr id="7" name="TextBox 6"/>
          <p:cNvSpPr txBox="1"/>
          <p:nvPr/>
        </p:nvSpPr>
        <p:spPr>
          <a:xfrm>
            <a:off x="4470883" y="3670356"/>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8682900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5443"/>
            <a:ext cx="7772400" cy="1470025"/>
          </a:xfrm>
        </p:spPr>
        <p:txBody>
          <a:bodyPr/>
          <a:lstStyle/>
          <a:p>
            <a:endParaRPr lang="en-US" dirty="0"/>
          </a:p>
        </p:txBody>
      </p:sp>
      <p:sp>
        <p:nvSpPr>
          <p:cNvPr id="3" name="Subtitle 2"/>
          <p:cNvSpPr>
            <a:spLocks noGrp="1"/>
          </p:cNvSpPr>
          <p:nvPr>
            <p:ph type="subTitle" idx="1"/>
          </p:nvPr>
        </p:nvSpPr>
        <p:spPr>
          <a:xfrm>
            <a:off x="270453" y="2363605"/>
            <a:ext cx="8572225" cy="4156444"/>
          </a:xfrm>
        </p:spPr>
        <p:txBody>
          <a:bodyPr/>
          <a:lstStyle/>
          <a:p>
            <a:r>
              <a:rPr lang="en-US" b="1" dirty="0" smtClean="0">
                <a:solidFill>
                  <a:srgbClr val="000000"/>
                </a:solidFill>
              </a:rPr>
              <a:t>TAP – Access to Databases through Federal Portal</a:t>
            </a:r>
          </a:p>
          <a:p>
            <a:endParaRPr lang="en-US" dirty="0" smtClean="0">
              <a:solidFill>
                <a:srgbClr val="000000"/>
              </a:solidFill>
            </a:endParaRPr>
          </a:p>
          <a:p>
            <a:pPr marL="457200" indent="-457200" algn="l">
              <a:buFont typeface="Arial"/>
              <a:buChar char="•"/>
            </a:pPr>
            <a:r>
              <a:rPr lang="en-US" b="1" dirty="0">
                <a:solidFill>
                  <a:srgbClr val="000000"/>
                </a:solidFill>
              </a:rPr>
              <a:t>As a CSA for federally-recognized tribes, DOJ will support access to Criminal Justice Information Services (CJIS) and safety information owned by the States. </a:t>
            </a:r>
          </a:p>
          <a:p>
            <a:pPr algn="l"/>
            <a:endParaRPr lang="en-US" dirty="0" smtClean="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14000"/>
                    </a14:imgEffect>
                  </a14:imgLayer>
                </a14:imgProps>
              </a:ext>
              <a:ext uri="{28A0092B-C50C-407E-A947-70E740481C1C}">
                <a14:useLocalDpi xmlns:a14="http://schemas.microsoft.com/office/drawing/2010/main" val="0"/>
              </a:ext>
            </a:extLst>
          </a:blip>
          <a:stretch>
            <a:fillRect/>
          </a:stretch>
        </p:blipFill>
        <p:spPr>
          <a:xfrm>
            <a:off x="773387" y="405443"/>
            <a:ext cx="1196426" cy="1794639"/>
          </a:xfrm>
          <a:prstGeom prst="rect">
            <a:avLst/>
          </a:prstGeom>
        </p:spPr>
      </p:pic>
      <p:pic>
        <p:nvPicPr>
          <p:cNvPr id="5" name="Picture 4" descr="http://intranet/PYT%20Logos/pyt_logo-200x200.jpg"/>
          <p:cNvPicPr/>
          <p:nvPr/>
        </p:nvPicPr>
        <p:blipFill>
          <a:blip r:embed="rId4" cstate="print"/>
          <a:srcRect/>
          <a:stretch>
            <a:fillRect/>
          </a:stretch>
        </p:blipFill>
        <p:spPr bwMode="auto">
          <a:xfrm>
            <a:off x="3737444" y="405443"/>
            <a:ext cx="1447800" cy="1447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image00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1716" y="539666"/>
            <a:ext cx="1986385" cy="1313577"/>
          </a:xfrm>
          <a:prstGeom prst="rect">
            <a:avLst/>
          </a:prstGeom>
        </p:spPr>
      </p:pic>
    </p:spTree>
    <p:extLst>
      <p:ext uri="{BB962C8B-B14F-4D97-AF65-F5344CB8AC3E}">
        <p14:creationId xmlns:p14="http://schemas.microsoft.com/office/powerpoint/2010/main" val="8682900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5443"/>
            <a:ext cx="7772400" cy="1470025"/>
          </a:xfrm>
        </p:spPr>
        <p:txBody>
          <a:bodyPr/>
          <a:lstStyle/>
          <a:p>
            <a:endParaRPr lang="en-US" dirty="0"/>
          </a:p>
        </p:txBody>
      </p:sp>
      <p:sp>
        <p:nvSpPr>
          <p:cNvPr id="3" name="Subtitle 2"/>
          <p:cNvSpPr>
            <a:spLocks noGrp="1"/>
          </p:cNvSpPr>
          <p:nvPr>
            <p:ph type="subTitle" idx="1"/>
          </p:nvPr>
        </p:nvSpPr>
        <p:spPr>
          <a:xfrm>
            <a:off x="270453" y="2363605"/>
            <a:ext cx="8572225" cy="4156444"/>
          </a:xfrm>
        </p:spPr>
        <p:txBody>
          <a:bodyPr>
            <a:normAutofit fontScale="62500" lnSpcReduction="20000"/>
          </a:bodyPr>
          <a:lstStyle/>
          <a:p>
            <a:r>
              <a:rPr lang="en-US" dirty="0" smtClean="0">
                <a:solidFill>
                  <a:srgbClr val="000000"/>
                </a:solidFill>
              </a:rPr>
              <a:t>10 Pilot Tribes Approved</a:t>
            </a:r>
          </a:p>
          <a:p>
            <a:pPr marL="457200" indent="-457200" algn="l">
              <a:buFont typeface="Arial"/>
              <a:buChar char="•"/>
            </a:pPr>
            <a:r>
              <a:rPr lang="en-US" dirty="0" smtClean="0">
                <a:solidFill>
                  <a:srgbClr val="000000"/>
                </a:solidFill>
              </a:rPr>
              <a:t>Cherokee </a:t>
            </a:r>
            <a:r>
              <a:rPr lang="en-US" dirty="0">
                <a:solidFill>
                  <a:srgbClr val="000000"/>
                </a:solidFill>
              </a:rPr>
              <a:t>Nation of Oklahoma, </a:t>
            </a:r>
            <a:endParaRPr lang="en-US" dirty="0" smtClean="0">
              <a:solidFill>
                <a:srgbClr val="000000"/>
              </a:solidFill>
            </a:endParaRPr>
          </a:p>
          <a:p>
            <a:pPr marL="457200" indent="-457200" algn="l">
              <a:buFont typeface="Arial"/>
              <a:buChar char="•"/>
            </a:pPr>
            <a:r>
              <a:rPr lang="en-US" dirty="0" smtClean="0">
                <a:solidFill>
                  <a:srgbClr val="000000"/>
                </a:solidFill>
              </a:rPr>
              <a:t>Eastern </a:t>
            </a:r>
            <a:r>
              <a:rPr lang="en-US" dirty="0">
                <a:solidFill>
                  <a:srgbClr val="000000"/>
                </a:solidFill>
              </a:rPr>
              <a:t>Band of Cherokee Indians of North Carolina, </a:t>
            </a:r>
            <a:endParaRPr lang="en-US" dirty="0" smtClean="0">
              <a:solidFill>
                <a:srgbClr val="000000"/>
              </a:solidFill>
            </a:endParaRPr>
          </a:p>
          <a:p>
            <a:pPr marL="457200" indent="-457200" algn="l">
              <a:buFont typeface="Arial"/>
              <a:buChar char="•"/>
            </a:pPr>
            <a:r>
              <a:rPr lang="en-US" dirty="0" smtClean="0">
                <a:solidFill>
                  <a:srgbClr val="000000"/>
                </a:solidFill>
              </a:rPr>
              <a:t>Keweenaw </a:t>
            </a:r>
            <a:r>
              <a:rPr lang="en-US" dirty="0">
                <a:solidFill>
                  <a:srgbClr val="000000"/>
                </a:solidFill>
              </a:rPr>
              <a:t>Bay Indian Community of Michigan, </a:t>
            </a:r>
            <a:endParaRPr lang="en-US" dirty="0" smtClean="0">
              <a:solidFill>
                <a:srgbClr val="000000"/>
              </a:solidFill>
            </a:endParaRPr>
          </a:p>
          <a:p>
            <a:pPr marL="457200" indent="-457200" algn="l">
              <a:buFont typeface="Arial"/>
              <a:buChar char="•"/>
            </a:pPr>
            <a:r>
              <a:rPr lang="en-US" dirty="0" smtClean="0">
                <a:solidFill>
                  <a:srgbClr val="000000"/>
                </a:solidFill>
              </a:rPr>
              <a:t>Oneida </a:t>
            </a:r>
            <a:r>
              <a:rPr lang="en-US" dirty="0">
                <a:solidFill>
                  <a:srgbClr val="000000"/>
                </a:solidFill>
              </a:rPr>
              <a:t>Indian Nation of New York, </a:t>
            </a:r>
            <a:endParaRPr lang="en-US" dirty="0" smtClean="0">
              <a:solidFill>
                <a:srgbClr val="000000"/>
              </a:solidFill>
            </a:endParaRPr>
          </a:p>
          <a:p>
            <a:pPr marL="457200" indent="-457200" algn="l">
              <a:buFont typeface="Arial"/>
              <a:buChar char="•"/>
            </a:pPr>
            <a:r>
              <a:rPr lang="en-US" dirty="0" smtClean="0">
                <a:solidFill>
                  <a:srgbClr val="000000"/>
                </a:solidFill>
              </a:rPr>
              <a:t>Pascua </a:t>
            </a:r>
            <a:r>
              <a:rPr lang="en-US" dirty="0">
                <a:solidFill>
                  <a:srgbClr val="000000"/>
                </a:solidFill>
              </a:rPr>
              <a:t>Yaqui Tribe of </a:t>
            </a:r>
            <a:r>
              <a:rPr lang="en-US" dirty="0" smtClean="0">
                <a:solidFill>
                  <a:srgbClr val="000000"/>
                </a:solidFill>
              </a:rPr>
              <a:t>Arizona</a:t>
            </a:r>
          </a:p>
          <a:p>
            <a:pPr marL="457200" indent="-457200" algn="l">
              <a:buFont typeface="Arial"/>
              <a:buChar char="•"/>
            </a:pPr>
            <a:r>
              <a:rPr lang="en-US" dirty="0" smtClean="0">
                <a:solidFill>
                  <a:srgbClr val="000000"/>
                </a:solidFill>
              </a:rPr>
              <a:t>Suquamish </a:t>
            </a:r>
            <a:r>
              <a:rPr lang="en-US" dirty="0">
                <a:solidFill>
                  <a:srgbClr val="000000"/>
                </a:solidFill>
              </a:rPr>
              <a:t>Indian Tribe of the Port Madison Reservation of Washington, </a:t>
            </a:r>
            <a:endParaRPr lang="en-US" dirty="0" smtClean="0">
              <a:solidFill>
                <a:srgbClr val="000000"/>
              </a:solidFill>
            </a:endParaRPr>
          </a:p>
          <a:p>
            <a:pPr marL="457200" indent="-457200" algn="l">
              <a:buFont typeface="Arial"/>
              <a:buChar char="•"/>
            </a:pPr>
            <a:r>
              <a:rPr lang="en-US" dirty="0" smtClean="0">
                <a:solidFill>
                  <a:srgbClr val="000000"/>
                </a:solidFill>
              </a:rPr>
              <a:t>Shoshone</a:t>
            </a:r>
            <a:r>
              <a:rPr lang="en-US" dirty="0">
                <a:solidFill>
                  <a:srgbClr val="000000"/>
                </a:solidFill>
              </a:rPr>
              <a:t>-Bannock Tribes of the Fort Hall Reservation of Idaho, </a:t>
            </a:r>
            <a:endParaRPr lang="en-US" dirty="0" smtClean="0">
              <a:solidFill>
                <a:srgbClr val="000000"/>
              </a:solidFill>
            </a:endParaRPr>
          </a:p>
          <a:p>
            <a:pPr marL="457200" indent="-457200" algn="l">
              <a:buFont typeface="Arial"/>
              <a:buChar char="•"/>
            </a:pPr>
            <a:r>
              <a:rPr lang="en-US" dirty="0" smtClean="0">
                <a:solidFill>
                  <a:srgbClr val="000000"/>
                </a:solidFill>
              </a:rPr>
              <a:t>Tulalip </a:t>
            </a:r>
            <a:r>
              <a:rPr lang="en-US" dirty="0">
                <a:solidFill>
                  <a:srgbClr val="000000"/>
                </a:solidFill>
              </a:rPr>
              <a:t>Tribes of Washington, </a:t>
            </a:r>
            <a:endParaRPr lang="en-US" dirty="0" smtClean="0">
              <a:solidFill>
                <a:srgbClr val="000000"/>
              </a:solidFill>
            </a:endParaRPr>
          </a:p>
          <a:p>
            <a:pPr marL="457200" indent="-457200" algn="l">
              <a:buFont typeface="Arial"/>
              <a:buChar char="•"/>
            </a:pPr>
            <a:r>
              <a:rPr lang="en-US" dirty="0" smtClean="0">
                <a:solidFill>
                  <a:srgbClr val="000000"/>
                </a:solidFill>
              </a:rPr>
              <a:t>Confederated </a:t>
            </a:r>
            <a:r>
              <a:rPr lang="en-US" dirty="0">
                <a:solidFill>
                  <a:srgbClr val="000000"/>
                </a:solidFill>
              </a:rPr>
              <a:t>Tribes of the Umatilla of Oregon and </a:t>
            </a:r>
            <a:endParaRPr lang="en-US" dirty="0" smtClean="0">
              <a:solidFill>
                <a:srgbClr val="000000"/>
              </a:solidFill>
            </a:endParaRPr>
          </a:p>
          <a:p>
            <a:pPr marL="457200" indent="-457200" algn="l">
              <a:buFont typeface="Arial"/>
              <a:buChar char="•"/>
            </a:pPr>
            <a:r>
              <a:rPr lang="en-US" dirty="0" smtClean="0">
                <a:solidFill>
                  <a:srgbClr val="000000"/>
                </a:solidFill>
              </a:rPr>
              <a:t>White </a:t>
            </a:r>
            <a:r>
              <a:rPr lang="en-US" dirty="0">
                <a:solidFill>
                  <a:srgbClr val="000000"/>
                </a:solidFill>
              </a:rPr>
              <a:t>Mountain Apache Tribe of the Fort Apache Reservation of Arizona.</a:t>
            </a:r>
          </a:p>
          <a:p>
            <a:pPr marL="457200" indent="-457200" algn="l">
              <a:buFont typeface="Arial"/>
              <a:buChar char="•"/>
            </a:pPr>
            <a:endParaRPr lang="en-US" dirty="0" smtClean="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14000"/>
                    </a14:imgEffect>
                  </a14:imgLayer>
                </a14:imgProps>
              </a:ext>
              <a:ext uri="{28A0092B-C50C-407E-A947-70E740481C1C}">
                <a14:useLocalDpi xmlns:a14="http://schemas.microsoft.com/office/drawing/2010/main" val="0"/>
              </a:ext>
            </a:extLst>
          </a:blip>
          <a:stretch>
            <a:fillRect/>
          </a:stretch>
        </p:blipFill>
        <p:spPr>
          <a:xfrm>
            <a:off x="773387" y="405443"/>
            <a:ext cx="1196426" cy="1794639"/>
          </a:xfrm>
          <a:prstGeom prst="rect">
            <a:avLst/>
          </a:prstGeom>
        </p:spPr>
      </p:pic>
      <p:pic>
        <p:nvPicPr>
          <p:cNvPr id="5" name="Picture 4" descr="http://intranet/PYT%20Logos/pyt_logo-200x200.jpg"/>
          <p:cNvPicPr/>
          <p:nvPr/>
        </p:nvPicPr>
        <p:blipFill>
          <a:blip r:embed="rId4" cstate="print"/>
          <a:srcRect/>
          <a:stretch>
            <a:fillRect/>
          </a:stretch>
        </p:blipFill>
        <p:spPr bwMode="auto">
          <a:xfrm>
            <a:off x="3737444" y="405443"/>
            <a:ext cx="1447800" cy="1447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image00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1716" y="539666"/>
            <a:ext cx="1986385" cy="1313577"/>
          </a:xfrm>
          <a:prstGeom prst="rect">
            <a:avLst/>
          </a:prstGeom>
        </p:spPr>
      </p:pic>
    </p:spTree>
    <p:extLst>
      <p:ext uri="{BB962C8B-B14F-4D97-AF65-F5344CB8AC3E}">
        <p14:creationId xmlns:p14="http://schemas.microsoft.com/office/powerpoint/2010/main" val="21123103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5443"/>
            <a:ext cx="7772400" cy="1470025"/>
          </a:xfrm>
        </p:spPr>
        <p:txBody>
          <a:bodyPr/>
          <a:lstStyle/>
          <a:p>
            <a:endParaRPr lang="en-US" dirty="0"/>
          </a:p>
        </p:txBody>
      </p:sp>
      <p:sp>
        <p:nvSpPr>
          <p:cNvPr id="3" name="Subtitle 2"/>
          <p:cNvSpPr>
            <a:spLocks noGrp="1"/>
          </p:cNvSpPr>
          <p:nvPr>
            <p:ph type="subTitle" idx="1"/>
          </p:nvPr>
        </p:nvSpPr>
        <p:spPr>
          <a:xfrm>
            <a:off x="270453" y="2363605"/>
            <a:ext cx="8572225" cy="4156444"/>
          </a:xfrm>
        </p:spPr>
        <p:txBody>
          <a:bodyPr>
            <a:normAutofit lnSpcReduction="10000"/>
          </a:bodyPr>
          <a:lstStyle/>
          <a:p>
            <a:r>
              <a:rPr lang="en-US" dirty="0" smtClean="0">
                <a:solidFill>
                  <a:srgbClr val="000000"/>
                </a:solidFill>
              </a:rPr>
              <a:t>NCAI &amp; The Inter-Tribal Working Group</a:t>
            </a:r>
          </a:p>
          <a:p>
            <a:pPr marL="457200" indent="-457200" algn="l">
              <a:buFont typeface="Arial"/>
              <a:buChar char="•"/>
            </a:pPr>
            <a:r>
              <a:rPr lang="en-US" dirty="0" smtClean="0">
                <a:solidFill>
                  <a:srgbClr val="000000"/>
                </a:solidFill>
              </a:rPr>
              <a:t>Monthly Calls</a:t>
            </a:r>
          </a:p>
          <a:p>
            <a:pPr marL="457200" indent="-457200" algn="l">
              <a:buFont typeface="Arial"/>
              <a:buChar char="•"/>
            </a:pPr>
            <a:r>
              <a:rPr lang="en-US" dirty="0" smtClean="0">
                <a:solidFill>
                  <a:srgbClr val="000000"/>
                </a:solidFill>
              </a:rPr>
              <a:t>Updates</a:t>
            </a:r>
          </a:p>
          <a:p>
            <a:pPr marL="457200" indent="-457200" algn="l">
              <a:buFont typeface="Arial"/>
              <a:buChar char="•"/>
            </a:pPr>
            <a:r>
              <a:rPr lang="en-US" dirty="0" smtClean="0">
                <a:solidFill>
                  <a:srgbClr val="000000"/>
                </a:solidFill>
              </a:rPr>
              <a:t>Technical Assistance</a:t>
            </a:r>
          </a:p>
          <a:p>
            <a:pPr marL="457200" indent="-457200" algn="l">
              <a:buFont typeface="Arial"/>
              <a:buChar char="•"/>
            </a:pPr>
            <a:r>
              <a:rPr lang="en-US" dirty="0" smtClean="0">
                <a:solidFill>
                  <a:srgbClr val="000000"/>
                </a:solidFill>
              </a:rPr>
              <a:t>ITWG Meetings</a:t>
            </a:r>
          </a:p>
          <a:p>
            <a:pPr marL="457200" indent="-457200" algn="l">
              <a:buFont typeface="Arial"/>
              <a:buChar char="•"/>
            </a:pPr>
            <a:r>
              <a:rPr lang="en-US" dirty="0" err="1" smtClean="0">
                <a:solidFill>
                  <a:srgbClr val="000000"/>
                </a:solidFill>
              </a:rPr>
              <a:t>Castleman</a:t>
            </a:r>
            <a:r>
              <a:rPr lang="en-US" dirty="0" smtClean="0">
                <a:solidFill>
                  <a:srgbClr val="000000"/>
                </a:solidFill>
              </a:rPr>
              <a:t> Issue from </a:t>
            </a:r>
            <a:r>
              <a:rPr lang="en-US" i="1" dirty="0" smtClean="0">
                <a:solidFill>
                  <a:srgbClr val="000000"/>
                </a:solidFill>
              </a:rPr>
              <a:t>U.S. v. </a:t>
            </a:r>
            <a:r>
              <a:rPr lang="en-US" i="1" dirty="0" err="1" smtClean="0">
                <a:solidFill>
                  <a:srgbClr val="000000"/>
                </a:solidFill>
              </a:rPr>
              <a:t>Castleman</a:t>
            </a:r>
            <a:r>
              <a:rPr lang="en-US" i="1" dirty="0" smtClean="0">
                <a:solidFill>
                  <a:srgbClr val="000000"/>
                </a:solidFill>
              </a:rPr>
              <a:t> </a:t>
            </a:r>
            <a:r>
              <a:rPr lang="en-US" dirty="0" smtClean="0">
                <a:solidFill>
                  <a:srgbClr val="000000"/>
                </a:solidFill>
              </a:rPr>
              <a:t>134 S. Ct. 1405, from footnote 4 of the majority and footnote 7 from the concurrence.</a:t>
            </a:r>
          </a:p>
          <a:p>
            <a:pPr marL="457200" indent="-457200" algn="l">
              <a:buFont typeface="Arial"/>
              <a:buChar char="•"/>
            </a:pPr>
            <a:endParaRPr lang="en-US" dirty="0" smtClean="0"/>
          </a:p>
          <a:p>
            <a:pPr marL="457200" indent="-457200" algn="l">
              <a:buFont typeface="Arial"/>
              <a:buChar char="•"/>
            </a:pPr>
            <a:endParaRPr lang="en-US" dirty="0" smtClean="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14000"/>
                    </a14:imgEffect>
                  </a14:imgLayer>
                </a14:imgProps>
              </a:ext>
              <a:ext uri="{28A0092B-C50C-407E-A947-70E740481C1C}">
                <a14:useLocalDpi xmlns:a14="http://schemas.microsoft.com/office/drawing/2010/main" val="0"/>
              </a:ext>
            </a:extLst>
          </a:blip>
          <a:stretch>
            <a:fillRect/>
          </a:stretch>
        </p:blipFill>
        <p:spPr>
          <a:xfrm>
            <a:off x="773387" y="405443"/>
            <a:ext cx="1196426" cy="1794639"/>
          </a:xfrm>
          <a:prstGeom prst="rect">
            <a:avLst/>
          </a:prstGeom>
        </p:spPr>
      </p:pic>
      <p:pic>
        <p:nvPicPr>
          <p:cNvPr id="5" name="Picture 4" descr="http://intranet/PYT%20Logos/pyt_logo-200x200.jpg"/>
          <p:cNvPicPr/>
          <p:nvPr/>
        </p:nvPicPr>
        <p:blipFill>
          <a:blip r:embed="rId4" cstate="print"/>
          <a:srcRect/>
          <a:stretch>
            <a:fillRect/>
          </a:stretch>
        </p:blipFill>
        <p:spPr bwMode="auto">
          <a:xfrm>
            <a:off x="3737444" y="405443"/>
            <a:ext cx="1447800" cy="1447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image00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1716" y="539666"/>
            <a:ext cx="1986385" cy="1313577"/>
          </a:xfrm>
          <a:prstGeom prst="rect">
            <a:avLst/>
          </a:prstGeom>
        </p:spPr>
      </p:pic>
    </p:spTree>
    <p:extLst>
      <p:ext uri="{BB962C8B-B14F-4D97-AF65-F5344CB8AC3E}">
        <p14:creationId xmlns:p14="http://schemas.microsoft.com/office/powerpoint/2010/main" val="2072483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5443"/>
            <a:ext cx="7772400" cy="1470025"/>
          </a:xfrm>
        </p:spPr>
        <p:txBody>
          <a:bodyPr/>
          <a:lstStyle/>
          <a:p>
            <a:endParaRPr lang="en-US" dirty="0"/>
          </a:p>
        </p:txBody>
      </p:sp>
      <p:sp>
        <p:nvSpPr>
          <p:cNvPr id="3" name="Subtitle 2"/>
          <p:cNvSpPr>
            <a:spLocks noGrp="1"/>
          </p:cNvSpPr>
          <p:nvPr>
            <p:ph type="subTitle" idx="1"/>
          </p:nvPr>
        </p:nvSpPr>
        <p:spPr>
          <a:xfrm>
            <a:off x="270453" y="2363605"/>
            <a:ext cx="8572225" cy="4156444"/>
          </a:xfrm>
        </p:spPr>
        <p:txBody>
          <a:bodyPr>
            <a:normAutofit fontScale="55000" lnSpcReduction="20000"/>
          </a:bodyPr>
          <a:lstStyle/>
          <a:p>
            <a:r>
              <a:rPr lang="en-US" b="1" dirty="0" smtClean="0">
                <a:solidFill>
                  <a:srgbClr val="000000"/>
                </a:solidFill>
              </a:rPr>
              <a:t>Purpose Code X</a:t>
            </a:r>
          </a:p>
          <a:p>
            <a:pPr marL="457200" indent="-457200" algn="l">
              <a:spcAft>
                <a:spcPts val="1200"/>
              </a:spcAft>
              <a:buFont typeface="Arial"/>
              <a:buChar char="•"/>
            </a:pPr>
            <a:r>
              <a:rPr lang="en-US" dirty="0">
                <a:solidFill>
                  <a:srgbClr val="000000"/>
                </a:solidFill>
              </a:rPr>
              <a:t>Bureau of Indian Affairs (BIA) Purpose Code X Program ensures children requiring emergency placements are placed in safe homes: </a:t>
            </a:r>
            <a:endParaRPr lang="en-US" dirty="0" smtClean="0">
              <a:solidFill>
                <a:srgbClr val="000000"/>
              </a:solidFill>
            </a:endParaRPr>
          </a:p>
          <a:p>
            <a:pPr marL="457200" indent="-457200" algn="l">
              <a:spcAft>
                <a:spcPts val="1200"/>
              </a:spcAft>
              <a:buFont typeface="Arial"/>
              <a:buChar char="•"/>
            </a:pPr>
            <a:r>
              <a:rPr lang="en-US" dirty="0" smtClean="0">
                <a:solidFill>
                  <a:srgbClr val="000000"/>
                </a:solidFill>
              </a:rPr>
              <a:t>Interested </a:t>
            </a:r>
            <a:r>
              <a:rPr lang="en-US" dirty="0">
                <a:solidFill>
                  <a:srgbClr val="000000"/>
                </a:solidFill>
              </a:rPr>
              <a:t>tribes submit application/paperwork to BIA. </a:t>
            </a:r>
            <a:endParaRPr lang="en-US" dirty="0" smtClean="0">
              <a:solidFill>
                <a:srgbClr val="000000"/>
              </a:solidFill>
            </a:endParaRPr>
          </a:p>
          <a:p>
            <a:pPr marL="457200" indent="-457200" algn="l">
              <a:spcAft>
                <a:spcPts val="1200"/>
              </a:spcAft>
              <a:buFont typeface="Arial"/>
              <a:buChar char="•"/>
            </a:pPr>
            <a:r>
              <a:rPr lang="en-US" dirty="0" smtClean="0">
                <a:solidFill>
                  <a:srgbClr val="000000"/>
                </a:solidFill>
              </a:rPr>
              <a:t>BIA </a:t>
            </a:r>
            <a:r>
              <a:rPr lang="en-US" dirty="0">
                <a:solidFill>
                  <a:srgbClr val="000000"/>
                </a:solidFill>
              </a:rPr>
              <a:t>dispatch centers will conduct name-based criminal history background checks at any time for emergency child placement for tribal social service </a:t>
            </a:r>
            <a:r>
              <a:rPr lang="en-US" dirty="0" smtClean="0">
                <a:solidFill>
                  <a:srgbClr val="000000"/>
                </a:solidFill>
              </a:rPr>
              <a:t>agencies.</a:t>
            </a:r>
          </a:p>
          <a:p>
            <a:pPr marL="457200" indent="-457200" algn="l">
              <a:spcAft>
                <a:spcPts val="1200"/>
              </a:spcAft>
              <a:buFont typeface="Arial"/>
              <a:buChar char="•"/>
            </a:pPr>
            <a:r>
              <a:rPr lang="en-US" dirty="0" smtClean="0">
                <a:solidFill>
                  <a:srgbClr val="000000"/>
                </a:solidFill>
              </a:rPr>
              <a:t>Follow</a:t>
            </a:r>
            <a:r>
              <a:rPr lang="en-US" dirty="0">
                <a:solidFill>
                  <a:srgbClr val="000000"/>
                </a:solidFill>
              </a:rPr>
              <a:t>-up fingerprint submission must be provided to the FBI within 15 calendar days from the date the emergency name-based checks are conducted, if children are still in placement. </a:t>
            </a:r>
            <a:endParaRPr lang="en-US" dirty="0" smtClean="0">
              <a:solidFill>
                <a:srgbClr val="000000"/>
              </a:solidFill>
            </a:endParaRPr>
          </a:p>
          <a:p>
            <a:pPr marL="457200" indent="-457200" algn="l">
              <a:spcAft>
                <a:spcPts val="1200"/>
              </a:spcAft>
              <a:buFont typeface="Arial"/>
              <a:buChar char="•"/>
            </a:pPr>
            <a:r>
              <a:rPr lang="en-US" dirty="0" smtClean="0">
                <a:solidFill>
                  <a:srgbClr val="000000"/>
                </a:solidFill>
              </a:rPr>
              <a:t>Fingerprint </a:t>
            </a:r>
            <a:r>
              <a:rPr lang="en-US" dirty="0">
                <a:solidFill>
                  <a:srgbClr val="000000"/>
                </a:solidFill>
              </a:rPr>
              <a:t>submission may be completed utilizing TAP workstation.</a:t>
            </a:r>
          </a:p>
          <a:p>
            <a:pPr marL="230188" lvl="1">
              <a:spcBef>
                <a:spcPts val="108"/>
              </a:spcBef>
            </a:pPr>
            <a:r>
              <a:rPr lang="en-US" sz="2900" dirty="0">
                <a:solidFill>
                  <a:srgbClr val="000000"/>
                </a:solidFill>
              </a:rPr>
              <a:t>Web site: </a:t>
            </a:r>
            <a:r>
              <a:rPr lang="en-US" sz="2900" dirty="0">
                <a:solidFill>
                  <a:srgbClr val="000000"/>
                </a:solidFill>
                <a:hlinkClick r:id="rId2"/>
              </a:rPr>
              <a:t>http://www.bia.gov/WhoWeAre/BIA/OJS/</a:t>
            </a:r>
            <a:endParaRPr lang="en-US" sz="2900" dirty="0">
              <a:solidFill>
                <a:srgbClr val="000000"/>
              </a:solidFill>
            </a:endParaRPr>
          </a:p>
          <a:p>
            <a:pPr marL="230188" lvl="1">
              <a:spcBef>
                <a:spcPts val="108"/>
              </a:spcBef>
            </a:pPr>
            <a:r>
              <a:rPr lang="en-US" sz="2900" b="1" dirty="0">
                <a:solidFill>
                  <a:srgbClr val="000000"/>
                </a:solidFill>
              </a:rPr>
              <a:t>NOTE:  This is the only authorized use of BIA-OJS Purpose Code X Program.</a:t>
            </a:r>
          </a:p>
          <a:p>
            <a:pPr algn="l"/>
            <a:endParaRPr lang="en-US" dirty="0" smtClean="0"/>
          </a:p>
        </p:txBody>
      </p:sp>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sharpenSoften amount="14000"/>
                    </a14:imgEffect>
                  </a14:imgLayer>
                </a14:imgProps>
              </a:ext>
              <a:ext uri="{28A0092B-C50C-407E-A947-70E740481C1C}">
                <a14:useLocalDpi xmlns:a14="http://schemas.microsoft.com/office/drawing/2010/main" val="0"/>
              </a:ext>
            </a:extLst>
          </a:blip>
          <a:stretch>
            <a:fillRect/>
          </a:stretch>
        </p:blipFill>
        <p:spPr>
          <a:xfrm>
            <a:off x="773387" y="405443"/>
            <a:ext cx="1196426" cy="1794639"/>
          </a:xfrm>
          <a:prstGeom prst="rect">
            <a:avLst/>
          </a:prstGeom>
        </p:spPr>
      </p:pic>
      <p:pic>
        <p:nvPicPr>
          <p:cNvPr id="5" name="Picture 4" descr="http://intranet/PYT%20Logos/pyt_logo-200x200.jpg"/>
          <p:cNvPicPr/>
          <p:nvPr/>
        </p:nvPicPr>
        <p:blipFill>
          <a:blip r:embed="rId5" cstate="print"/>
          <a:srcRect/>
          <a:stretch>
            <a:fillRect/>
          </a:stretch>
        </p:blipFill>
        <p:spPr bwMode="auto">
          <a:xfrm>
            <a:off x="3737444" y="405443"/>
            <a:ext cx="1447800" cy="1447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image001.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71716" y="539666"/>
            <a:ext cx="1986385" cy="1313577"/>
          </a:xfrm>
          <a:prstGeom prst="rect">
            <a:avLst/>
          </a:prstGeom>
        </p:spPr>
      </p:pic>
    </p:spTree>
    <p:extLst>
      <p:ext uri="{BB962C8B-B14F-4D97-AF65-F5344CB8AC3E}">
        <p14:creationId xmlns:p14="http://schemas.microsoft.com/office/powerpoint/2010/main" val="10761668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5443"/>
            <a:ext cx="7772400" cy="1470025"/>
          </a:xfrm>
        </p:spPr>
        <p:txBody>
          <a:bodyPr/>
          <a:lstStyle/>
          <a:p>
            <a:endParaRPr lang="en-US" dirty="0"/>
          </a:p>
        </p:txBody>
      </p:sp>
      <p:sp>
        <p:nvSpPr>
          <p:cNvPr id="3" name="Subtitle 2"/>
          <p:cNvSpPr>
            <a:spLocks noGrp="1"/>
          </p:cNvSpPr>
          <p:nvPr>
            <p:ph type="subTitle" idx="1"/>
          </p:nvPr>
        </p:nvSpPr>
        <p:spPr>
          <a:xfrm>
            <a:off x="270453" y="2363605"/>
            <a:ext cx="8572225" cy="4156444"/>
          </a:xfrm>
        </p:spPr>
        <p:txBody>
          <a:bodyPr>
            <a:normAutofit fontScale="70000" lnSpcReduction="20000"/>
          </a:bodyPr>
          <a:lstStyle/>
          <a:p>
            <a:r>
              <a:rPr lang="en-US" dirty="0" smtClean="0">
                <a:solidFill>
                  <a:srgbClr val="000000"/>
                </a:solidFill>
              </a:rPr>
              <a:t>The </a:t>
            </a:r>
            <a:r>
              <a:rPr lang="en-US" dirty="0" err="1" smtClean="0">
                <a:solidFill>
                  <a:srgbClr val="000000"/>
                </a:solidFill>
              </a:rPr>
              <a:t>Castleman</a:t>
            </a:r>
            <a:r>
              <a:rPr lang="en-US" dirty="0" smtClean="0">
                <a:solidFill>
                  <a:srgbClr val="000000"/>
                </a:solidFill>
              </a:rPr>
              <a:t> Issue – 25 U.S.C. 1304(a)</a:t>
            </a:r>
          </a:p>
          <a:p>
            <a:pPr marL="457200" indent="-457200" algn="l">
              <a:lnSpc>
                <a:spcPct val="90000"/>
              </a:lnSpc>
              <a:buFont typeface="Arial"/>
              <a:buChar char="•"/>
            </a:pPr>
            <a:r>
              <a:rPr lang="en-US" dirty="0" smtClean="0">
                <a:solidFill>
                  <a:srgbClr val="000000"/>
                </a:solidFill>
                <a:latin typeface="Gill Sans MT" charset="0"/>
                <a:cs typeface="Times New Roman" charset="0"/>
              </a:rPr>
              <a:t> (1) Dating violence - The term "dating violence " means </a:t>
            </a:r>
            <a:r>
              <a:rPr lang="en-US" b="1" dirty="0" smtClean="0">
                <a:solidFill>
                  <a:srgbClr val="000000"/>
                </a:solidFill>
                <a:latin typeface="Gill Sans MT" charset="0"/>
                <a:cs typeface="Times New Roman" charset="0"/>
              </a:rPr>
              <a:t>violence </a:t>
            </a:r>
            <a:r>
              <a:rPr lang="en-US" dirty="0" smtClean="0">
                <a:solidFill>
                  <a:srgbClr val="000000"/>
                </a:solidFill>
                <a:latin typeface="Gill Sans MT" charset="0"/>
                <a:cs typeface="Times New Roman" charset="0"/>
              </a:rPr>
              <a:t>committed</a:t>
            </a:r>
            <a:r>
              <a:rPr lang="en-US" b="1" dirty="0" smtClean="0">
                <a:solidFill>
                  <a:srgbClr val="000000"/>
                </a:solidFill>
                <a:latin typeface="Gill Sans MT" charset="0"/>
                <a:cs typeface="Times New Roman" charset="0"/>
              </a:rPr>
              <a:t> </a:t>
            </a:r>
            <a:r>
              <a:rPr lang="en-US" dirty="0" smtClean="0">
                <a:solidFill>
                  <a:srgbClr val="000000"/>
                </a:solidFill>
                <a:latin typeface="Gill Sans MT" charset="0"/>
                <a:cs typeface="Times New Roman" charset="0"/>
              </a:rPr>
              <a:t>by a person who is or has been in a social relationship of a romantic or intimate nature with the victim, as determined by the length of the relationship, the type of relationship, and the frequency of interaction between the persons involved in the relationship.</a:t>
            </a:r>
          </a:p>
          <a:p>
            <a:pPr marL="457200" indent="-457200" algn="l">
              <a:lnSpc>
                <a:spcPct val="90000"/>
              </a:lnSpc>
              <a:buFont typeface="Arial"/>
              <a:buChar char="•"/>
            </a:pPr>
            <a:r>
              <a:rPr lang="en-US" dirty="0" smtClean="0">
                <a:solidFill>
                  <a:srgbClr val="000000"/>
                </a:solidFill>
                <a:latin typeface="Gill Sans MT" charset="0"/>
                <a:cs typeface="Times New Roman" charset="0"/>
              </a:rPr>
              <a:t>(2) Domestic violence - The term "domestic violence" means </a:t>
            </a:r>
            <a:r>
              <a:rPr lang="en-US" b="1" dirty="0" smtClean="0">
                <a:solidFill>
                  <a:srgbClr val="000000"/>
                </a:solidFill>
                <a:latin typeface="Gill Sans MT" charset="0"/>
                <a:cs typeface="Times New Roman" charset="0"/>
              </a:rPr>
              <a:t>violence </a:t>
            </a:r>
            <a:r>
              <a:rPr lang="en-US" dirty="0" smtClean="0">
                <a:solidFill>
                  <a:srgbClr val="000000"/>
                </a:solidFill>
                <a:latin typeface="Gill Sans MT" charset="0"/>
                <a:cs typeface="Times New Roman" charset="0"/>
              </a:rPr>
              <a:t>committed</a:t>
            </a:r>
            <a:r>
              <a:rPr lang="en-US" b="1" dirty="0" smtClean="0">
                <a:solidFill>
                  <a:srgbClr val="000000"/>
                </a:solidFill>
                <a:latin typeface="Gill Sans MT" charset="0"/>
                <a:cs typeface="Times New Roman" charset="0"/>
              </a:rPr>
              <a:t> </a:t>
            </a:r>
            <a:r>
              <a:rPr lang="en-US" dirty="0" smtClean="0">
                <a:solidFill>
                  <a:srgbClr val="000000"/>
                </a:solidFill>
                <a:latin typeface="Gill Sans MT" charset="0"/>
                <a:cs typeface="Times New Roman" charset="0"/>
              </a:rPr>
              <a:t>by a current or former spouse or intimate partner of the victim, by a person with whom the victim shares a child in common, by a person who is cohabitating with or has cohabitated with the victim as a spouse or intimate partner, or by a person similarly situated to a spouse of the victim under the domestic- or family- violence laws of an Indian tribe that has jurisdiction over the Indian country where the violence occurs.</a:t>
            </a:r>
          </a:p>
          <a:p>
            <a:endParaRPr lang="en-US" dirty="0" smtClean="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14000"/>
                    </a14:imgEffect>
                  </a14:imgLayer>
                </a14:imgProps>
              </a:ext>
              <a:ext uri="{28A0092B-C50C-407E-A947-70E740481C1C}">
                <a14:useLocalDpi xmlns:a14="http://schemas.microsoft.com/office/drawing/2010/main" val="0"/>
              </a:ext>
            </a:extLst>
          </a:blip>
          <a:stretch>
            <a:fillRect/>
          </a:stretch>
        </p:blipFill>
        <p:spPr>
          <a:xfrm>
            <a:off x="773387" y="405443"/>
            <a:ext cx="1196426" cy="1794639"/>
          </a:xfrm>
          <a:prstGeom prst="rect">
            <a:avLst/>
          </a:prstGeom>
        </p:spPr>
      </p:pic>
      <p:pic>
        <p:nvPicPr>
          <p:cNvPr id="5" name="Picture 4" descr="http://intranet/PYT%20Logos/pyt_logo-200x200.jpg"/>
          <p:cNvPicPr/>
          <p:nvPr/>
        </p:nvPicPr>
        <p:blipFill>
          <a:blip r:embed="rId4" cstate="print"/>
          <a:srcRect/>
          <a:stretch>
            <a:fillRect/>
          </a:stretch>
        </p:blipFill>
        <p:spPr bwMode="auto">
          <a:xfrm>
            <a:off x="3737444" y="405443"/>
            <a:ext cx="1447800" cy="1447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image00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1716" y="539666"/>
            <a:ext cx="1986385" cy="1313577"/>
          </a:xfrm>
          <a:prstGeom prst="rect">
            <a:avLst/>
          </a:prstGeom>
        </p:spPr>
      </p:pic>
    </p:spTree>
    <p:extLst>
      <p:ext uri="{BB962C8B-B14F-4D97-AF65-F5344CB8AC3E}">
        <p14:creationId xmlns:p14="http://schemas.microsoft.com/office/powerpoint/2010/main" val="34571111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5443"/>
            <a:ext cx="7772400" cy="1470025"/>
          </a:xfrm>
        </p:spPr>
        <p:txBody>
          <a:bodyPr/>
          <a:lstStyle/>
          <a:p>
            <a:endParaRPr lang="en-US" dirty="0"/>
          </a:p>
        </p:txBody>
      </p:sp>
      <p:sp>
        <p:nvSpPr>
          <p:cNvPr id="3" name="Subtitle 2"/>
          <p:cNvSpPr>
            <a:spLocks noGrp="1"/>
          </p:cNvSpPr>
          <p:nvPr>
            <p:ph type="subTitle" idx="1"/>
          </p:nvPr>
        </p:nvSpPr>
        <p:spPr>
          <a:xfrm>
            <a:off x="270453" y="2363605"/>
            <a:ext cx="8572225" cy="4156444"/>
          </a:xfrm>
        </p:spPr>
        <p:txBody>
          <a:bodyPr>
            <a:normAutofit fontScale="92500" lnSpcReduction="10000"/>
          </a:bodyPr>
          <a:lstStyle/>
          <a:p>
            <a:r>
              <a:rPr lang="en-US" dirty="0" err="1" smtClean="0">
                <a:solidFill>
                  <a:srgbClr val="000000"/>
                </a:solidFill>
              </a:rPr>
              <a:t>Castleman</a:t>
            </a:r>
            <a:r>
              <a:rPr lang="en-US" dirty="0" smtClean="0">
                <a:solidFill>
                  <a:srgbClr val="000000"/>
                </a:solidFill>
              </a:rPr>
              <a:t> Contd.</a:t>
            </a:r>
          </a:p>
          <a:p>
            <a:r>
              <a:rPr lang="en-US" dirty="0" smtClean="0">
                <a:solidFill>
                  <a:srgbClr val="000000"/>
                </a:solidFill>
                <a:latin typeface="Gill Sans MT" charset="0"/>
                <a:cs typeface="Times New Roman" charset="0"/>
              </a:rPr>
              <a:t>18 U.S.C. §16: The term </a:t>
            </a:r>
            <a:r>
              <a:rPr lang="ja-JP" altLang="en-US" dirty="0" smtClean="0">
                <a:solidFill>
                  <a:srgbClr val="000000"/>
                </a:solidFill>
                <a:latin typeface="Gill Sans MT" charset="0"/>
                <a:cs typeface="Times New Roman" charset="0"/>
              </a:rPr>
              <a:t>“</a:t>
            </a:r>
            <a:r>
              <a:rPr lang="en-US" dirty="0" smtClean="0">
                <a:solidFill>
                  <a:srgbClr val="000000"/>
                </a:solidFill>
                <a:latin typeface="Gill Sans MT" charset="0"/>
                <a:cs typeface="Times New Roman" charset="0"/>
              </a:rPr>
              <a:t>crime of violence</a:t>
            </a:r>
            <a:r>
              <a:rPr lang="ja-JP" altLang="en-US" dirty="0" smtClean="0">
                <a:solidFill>
                  <a:srgbClr val="000000"/>
                </a:solidFill>
                <a:latin typeface="Gill Sans MT" charset="0"/>
                <a:cs typeface="Times New Roman" charset="0"/>
              </a:rPr>
              <a:t>”</a:t>
            </a:r>
            <a:r>
              <a:rPr lang="en-US" altLang="ja-JP" dirty="0">
                <a:solidFill>
                  <a:srgbClr val="000000"/>
                </a:solidFill>
                <a:latin typeface="Gill Sans MT" charset="0"/>
                <a:cs typeface="Times New Roman" charset="0"/>
              </a:rPr>
              <a:t> </a:t>
            </a:r>
            <a:r>
              <a:rPr lang="en-US" dirty="0" smtClean="0">
                <a:solidFill>
                  <a:srgbClr val="000000"/>
                </a:solidFill>
                <a:latin typeface="Gill Sans MT" charset="0"/>
                <a:cs typeface="Times New Roman" charset="0"/>
              </a:rPr>
              <a:t>means— </a:t>
            </a:r>
          </a:p>
          <a:p>
            <a:pPr algn="l"/>
            <a:r>
              <a:rPr lang="en-US" b="1" dirty="0" smtClean="0">
                <a:solidFill>
                  <a:srgbClr val="000000"/>
                </a:solidFill>
                <a:latin typeface="Gill Sans MT" charset="0"/>
                <a:cs typeface="Times New Roman" charset="0"/>
              </a:rPr>
              <a:t>(a)</a:t>
            </a:r>
            <a:r>
              <a:rPr lang="en-US" dirty="0" smtClean="0">
                <a:solidFill>
                  <a:srgbClr val="000000"/>
                </a:solidFill>
                <a:latin typeface="Gill Sans MT" charset="0"/>
                <a:cs typeface="Times New Roman" charset="0"/>
              </a:rPr>
              <a:t> an offense that has as an element the use, attempted use, or threatened use of physical force against the person or property of another, or </a:t>
            </a:r>
            <a:endParaRPr lang="en-US" b="1" dirty="0" smtClean="0">
              <a:solidFill>
                <a:srgbClr val="000000"/>
              </a:solidFill>
              <a:latin typeface="Gill Sans MT" charset="0"/>
              <a:cs typeface="Times New Roman" charset="0"/>
            </a:endParaRPr>
          </a:p>
          <a:p>
            <a:pPr algn="l"/>
            <a:r>
              <a:rPr lang="en-US" b="1" dirty="0" smtClean="0">
                <a:solidFill>
                  <a:srgbClr val="000000"/>
                </a:solidFill>
                <a:latin typeface="Gill Sans MT" charset="0"/>
                <a:cs typeface="Times New Roman" charset="0"/>
              </a:rPr>
              <a:t>(b)</a:t>
            </a:r>
            <a:r>
              <a:rPr lang="en-US" dirty="0" smtClean="0">
                <a:solidFill>
                  <a:srgbClr val="000000"/>
                </a:solidFill>
                <a:latin typeface="Gill Sans MT" charset="0"/>
                <a:cs typeface="Times New Roman" charset="0"/>
              </a:rPr>
              <a:t> any other offense that is a felony and that, by its nature, involves a substantial risk that physical force against the person or property of another may be used in the course of committing the offense.</a:t>
            </a:r>
          </a:p>
          <a:p>
            <a:pPr algn="l"/>
            <a:endParaRPr lang="en-US" dirty="0" smtClean="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14000"/>
                    </a14:imgEffect>
                  </a14:imgLayer>
                </a14:imgProps>
              </a:ext>
              <a:ext uri="{28A0092B-C50C-407E-A947-70E740481C1C}">
                <a14:useLocalDpi xmlns:a14="http://schemas.microsoft.com/office/drawing/2010/main" val="0"/>
              </a:ext>
            </a:extLst>
          </a:blip>
          <a:stretch>
            <a:fillRect/>
          </a:stretch>
        </p:blipFill>
        <p:spPr>
          <a:xfrm>
            <a:off x="773387" y="405443"/>
            <a:ext cx="1196426" cy="1794639"/>
          </a:xfrm>
          <a:prstGeom prst="rect">
            <a:avLst/>
          </a:prstGeom>
        </p:spPr>
      </p:pic>
      <p:pic>
        <p:nvPicPr>
          <p:cNvPr id="5" name="Picture 4" descr="http://intranet/PYT%20Logos/pyt_logo-200x200.jpg"/>
          <p:cNvPicPr/>
          <p:nvPr/>
        </p:nvPicPr>
        <p:blipFill>
          <a:blip r:embed="rId4" cstate="print"/>
          <a:srcRect/>
          <a:stretch>
            <a:fillRect/>
          </a:stretch>
        </p:blipFill>
        <p:spPr bwMode="auto">
          <a:xfrm>
            <a:off x="3737444" y="405443"/>
            <a:ext cx="1447800" cy="1447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image00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1716" y="539666"/>
            <a:ext cx="1986385" cy="1313577"/>
          </a:xfrm>
          <a:prstGeom prst="rect">
            <a:avLst/>
          </a:prstGeom>
        </p:spPr>
      </p:pic>
    </p:spTree>
    <p:extLst>
      <p:ext uri="{BB962C8B-B14F-4D97-AF65-F5344CB8AC3E}">
        <p14:creationId xmlns:p14="http://schemas.microsoft.com/office/powerpoint/2010/main" val="34571111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5443"/>
            <a:ext cx="7772400" cy="1470025"/>
          </a:xfrm>
        </p:spPr>
        <p:txBody>
          <a:bodyPr/>
          <a:lstStyle/>
          <a:p>
            <a:endParaRPr lang="en-US" dirty="0"/>
          </a:p>
        </p:txBody>
      </p:sp>
      <p:sp>
        <p:nvSpPr>
          <p:cNvPr id="3" name="Subtitle 2"/>
          <p:cNvSpPr>
            <a:spLocks noGrp="1"/>
          </p:cNvSpPr>
          <p:nvPr>
            <p:ph type="subTitle" idx="1"/>
          </p:nvPr>
        </p:nvSpPr>
        <p:spPr>
          <a:xfrm>
            <a:off x="270453" y="2363605"/>
            <a:ext cx="8572225" cy="4156444"/>
          </a:xfrm>
        </p:spPr>
        <p:txBody>
          <a:bodyPr>
            <a:normAutofit fontScale="92500" lnSpcReduction="20000"/>
          </a:bodyPr>
          <a:lstStyle/>
          <a:p>
            <a:pPr algn="l"/>
            <a:r>
              <a:rPr lang="en-US" dirty="0" smtClean="0">
                <a:solidFill>
                  <a:srgbClr val="000000"/>
                </a:solidFill>
                <a:latin typeface="Gill Sans MT" charset="0"/>
                <a:cs typeface="Times New Roman" charset="0"/>
              </a:rPr>
              <a:t>Did the defendant</a:t>
            </a:r>
            <a:r>
              <a:rPr lang="ja-JP" altLang="en-US" dirty="0" smtClean="0">
                <a:solidFill>
                  <a:srgbClr val="000000"/>
                </a:solidFill>
                <a:latin typeface="Gill Sans MT" charset="0"/>
                <a:cs typeface="Times New Roman" charset="0"/>
              </a:rPr>
              <a:t>’</a:t>
            </a:r>
            <a:r>
              <a:rPr lang="en-US" dirty="0" smtClean="0">
                <a:solidFill>
                  <a:srgbClr val="000000"/>
                </a:solidFill>
                <a:latin typeface="Gill Sans MT" charset="0"/>
                <a:cs typeface="Times New Roman" charset="0"/>
              </a:rPr>
              <a:t>s conduct involve the reckless or intentional use, threatened use, or attempted use of force capable of doing injury to the victim or the victim</a:t>
            </a:r>
            <a:r>
              <a:rPr lang="ja-JP" altLang="en-US" dirty="0" smtClean="0">
                <a:solidFill>
                  <a:srgbClr val="000000"/>
                </a:solidFill>
                <a:latin typeface="Gill Sans MT" charset="0"/>
                <a:cs typeface="Times New Roman" charset="0"/>
              </a:rPr>
              <a:t>’</a:t>
            </a:r>
            <a:r>
              <a:rPr lang="en-US" dirty="0" smtClean="0">
                <a:solidFill>
                  <a:srgbClr val="000000"/>
                </a:solidFill>
                <a:latin typeface="Gill Sans MT" charset="0"/>
                <a:cs typeface="Times New Roman" charset="0"/>
              </a:rPr>
              <a:t>s property?  </a:t>
            </a:r>
          </a:p>
          <a:p>
            <a:endParaRPr lang="en-US" dirty="0" smtClean="0">
              <a:solidFill>
                <a:srgbClr val="000000"/>
              </a:solidFill>
              <a:latin typeface="Gill Sans MT" charset="0"/>
              <a:cs typeface="Times New Roman" charset="0"/>
            </a:endParaRPr>
          </a:p>
          <a:p>
            <a:pPr algn="l"/>
            <a:r>
              <a:rPr lang="en-US" dirty="0" smtClean="0">
                <a:solidFill>
                  <a:srgbClr val="000000"/>
                </a:solidFill>
                <a:latin typeface="Gill Sans MT" charset="0"/>
                <a:cs typeface="Times New Roman" charset="0"/>
              </a:rPr>
              <a:t>If yes, that conduct must be alleged and proved, and the tribe can charge the defendant using any tribal statute it deems appropriate regardless of whether the statute has, as an element, the use, threatened use, or attempted use of physical force.</a:t>
            </a:r>
          </a:p>
          <a:p>
            <a:endParaRPr lang="en-US" dirty="0" smtClean="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14000"/>
                    </a14:imgEffect>
                  </a14:imgLayer>
                </a14:imgProps>
              </a:ext>
              <a:ext uri="{28A0092B-C50C-407E-A947-70E740481C1C}">
                <a14:useLocalDpi xmlns:a14="http://schemas.microsoft.com/office/drawing/2010/main" val="0"/>
              </a:ext>
            </a:extLst>
          </a:blip>
          <a:stretch>
            <a:fillRect/>
          </a:stretch>
        </p:blipFill>
        <p:spPr>
          <a:xfrm>
            <a:off x="773387" y="405443"/>
            <a:ext cx="1196426" cy="1794639"/>
          </a:xfrm>
          <a:prstGeom prst="rect">
            <a:avLst/>
          </a:prstGeom>
        </p:spPr>
      </p:pic>
      <p:pic>
        <p:nvPicPr>
          <p:cNvPr id="5" name="Picture 4" descr="http://intranet/PYT%20Logos/pyt_logo-200x200.jpg"/>
          <p:cNvPicPr/>
          <p:nvPr/>
        </p:nvPicPr>
        <p:blipFill>
          <a:blip r:embed="rId4" cstate="print"/>
          <a:srcRect/>
          <a:stretch>
            <a:fillRect/>
          </a:stretch>
        </p:blipFill>
        <p:spPr bwMode="auto">
          <a:xfrm>
            <a:off x="3737444" y="405443"/>
            <a:ext cx="1447800" cy="1447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image00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1716" y="539666"/>
            <a:ext cx="1986385" cy="1313577"/>
          </a:xfrm>
          <a:prstGeom prst="rect">
            <a:avLst/>
          </a:prstGeom>
        </p:spPr>
      </p:pic>
    </p:spTree>
    <p:extLst>
      <p:ext uri="{BB962C8B-B14F-4D97-AF65-F5344CB8AC3E}">
        <p14:creationId xmlns:p14="http://schemas.microsoft.com/office/powerpoint/2010/main" val="34571111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5443"/>
            <a:ext cx="7772400" cy="1470025"/>
          </a:xfrm>
        </p:spPr>
        <p:txBody>
          <a:bodyPr/>
          <a:lstStyle/>
          <a:p>
            <a:endParaRPr lang="en-US" dirty="0"/>
          </a:p>
        </p:txBody>
      </p:sp>
      <p:sp>
        <p:nvSpPr>
          <p:cNvPr id="3" name="Subtitle 2"/>
          <p:cNvSpPr>
            <a:spLocks noGrp="1"/>
          </p:cNvSpPr>
          <p:nvPr>
            <p:ph type="subTitle" idx="1"/>
          </p:nvPr>
        </p:nvSpPr>
        <p:spPr>
          <a:xfrm>
            <a:off x="270453" y="2363605"/>
            <a:ext cx="8572225" cy="4156444"/>
          </a:xfrm>
        </p:spPr>
        <p:txBody>
          <a:bodyPr>
            <a:normAutofit/>
          </a:bodyPr>
          <a:lstStyle/>
          <a:p>
            <a:pPr marL="457200" indent="-457200" algn="l">
              <a:buFont typeface="Arial"/>
              <a:buChar char="•"/>
            </a:pPr>
            <a:r>
              <a:rPr lang="en-US" dirty="0" smtClean="0">
                <a:solidFill>
                  <a:srgbClr val="000000"/>
                </a:solidFill>
              </a:rPr>
              <a:t>Michelle </a:t>
            </a:r>
            <a:r>
              <a:rPr lang="en-US" dirty="0" err="1" smtClean="0">
                <a:solidFill>
                  <a:srgbClr val="000000"/>
                </a:solidFill>
              </a:rPr>
              <a:t>Demmert</a:t>
            </a:r>
            <a:r>
              <a:rPr lang="en-US" dirty="0" smtClean="0">
                <a:solidFill>
                  <a:srgbClr val="000000"/>
                </a:solidFill>
              </a:rPr>
              <a:t>, Attorney for Tulalip </a:t>
            </a:r>
            <a:r>
              <a:rPr lang="en-US" dirty="0" smtClean="0">
                <a:solidFill>
                  <a:srgbClr val="000000"/>
                </a:solidFill>
                <a:hlinkClick r:id="rId2"/>
              </a:rPr>
              <a:t>mdemmert</a:t>
            </a:r>
            <a:r>
              <a:rPr lang="en-US" dirty="0">
                <a:solidFill>
                  <a:srgbClr val="000000"/>
                </a:solidFill>
                <a:hlinkClick r:id="rId2"/>
              </a:rPr>
              <a:t>@tulaliptribes-</a:t>
            </a:r>
            <a:r>
              <a:rPr lang="en-US" dirty="0" smtClean="0">
                <a:solidFill>
                  <a:srgbClr val="000000"/>
                </a:solidFill>
                <a:hlinkClick r:id="rId2"/>
              </a:rPr>
              <a:t>nsn.gov</a:t>
            </a:r>
            <a:endParaRPr lang="en-US" dirty="0" smtClean="0">
              <a:solidFill>
                <a:srgbClr val="000000"/>
              </a:solidFill>
            </a:endParaRPr>
          </a:p>
          <a:p>
            <a:pPr marL="457200" indent="-457200" algn="l">
              <a:buFont typeface="Arial"/>
              <a:buChar char="•"/>
            </a:pPr>
            <a:r>
              <a:rPr lang="en-US" dirty="0" smtClean="0">
                <a:solidFill>
                  <a:srgbClr val="000000"/>
                </a:solidFill>
              </a:rPr>
              <a:t>Alfred </a:t>
            </a:r>
            <a:r>
              <a:rPr lang="en-US" dirty="0" err="1" smtClean="0">
                <a:solidFill>
                  <a:srgbClr val="000000"/>
                </a:solidFill>
              </a:rPr>
              <a:t>Urbina</a:t>
            </a:r>
            <a:r>
              <a:rPr lang="en-US" dirty="0" smtClean="0">
                <a:solidFill>
                  <a:srgbClr val="000000"/>
                </a:solidFill>
              </a:rPr>
              <a:t>, Attorney General for </a:t>
            </a:r>
            <a:r>
              <a:rPr lang="en-US" dirty="0">
                <a:solidFill>
                  <a:srgbClr val="000000"/>
                </a:solidFill>
              </a:rPr>
              <a:t>Pascua Yaqui </a:t>
            </a:r>
          </a:p>
          <a:p>
            <a:pPr algn="l"/>
            <a:r>
              <a:rPr lang="en-US" dirty="0" smtClean="0">
                <a:solidFill>
                  <a:srgbClr val="000000"/>
                </a:solidFill>
              </a:rPr>
              <a:t>     </a:t>
            </a:r>
            <a:r>
              <a:rPr lang="en-US" dirty="0" err="1" smtClean="0">
                <a:solidFill>
                  <a:srgbClr val="000000"/>
                </a:solidFill>
              </a:rPr>
              <a:t>Alfred.Urbina</a:t>
            </a:r>
            <a:r>
              <a:rPr lang="en-US" dirty="0" err="1">
                <a:solidFill>
                  <a:srgbClr val="000000"/>
                </a:solidFill>
              </a:rPr>
              <a:t>@pascuayaqui-nsn.gov</a:t>
            </a:r>
            <a:endParaRPr lang="en-US" dirty="0" smtClean="0">
              <a:solidFill>
                <a:srgbClr val="000000"/>
              </a:solidFill>
            </a:endParaRPr>
          </a:p>
          <a:p>
            <a:pPr marL="457200" indent="-457200" algn="l">
              <a:buFont typeface="Arial"/>
              <a:buChar char="•"/>
            </a:pPr>
            <a:r>
              <a:rPr lang="en-US" dirty="0" smtClean="0">
                <a:solidFill>
                  <a:srgbClr val="000000"/>
                </a:solidFill>
              </a:rPr>
              <a:t>Tamera Begay, Legal Fellow for NCAI</a:t>
            </a:r>
          </a:p>
          <a:p>
            <a:pPr algn="l"/>
            <a:r>
              <a:rPr lang="en-US" dirty="0">
                <a:solidFill>
                  <a:srgbClr val="000000"/>
                </a:solidFill>
              </a:rPr>
              <a:t>	</a:t>
            </a:r>
            <a:r>
              <a:rPr lang="en-US" dirty="0" err="1" smtClean="0">
                <a:solidFill>
                  <a:srgbClr val="000000"/>
                </a:solidFill>
              </a:rPr>
              <a:t>tbegay@ncai.org</a:t>
            </a:r>
            <a:endParaRPr lang="en-US" dirty="0" smtClean="0">
              <a:solidFill>
                <a:srgbClr val="000000"/>
              </a:solidFill>
            </a:endParaRPr>
          </a:p>
        </p:txBody>
      </p:sp>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sharpenSoften amount="14000"/>
                    </a14:imgEffect>
                  </a14:imgLayer>
                </a14:imgProps>
              </a:ext>
              <a:ext uri="{28A0092B-C50C-407E-A947-70E740481C1C}">
                <a14:useLocalDpi xmlns:a14="http://schemas.microsoft.com/office/drawing/2010/main" val="0"/>
              </a:ext>
            </a:extLst>
          </a:blip>
          <a:stretch>
            <a:fillRect/>
          </a:stretch>
        </p:blipFill>
        <p:spPr>
          <a:xfrm>
            <a:off x="773387" y="405443"/>
            <a:ext cx="1196426" cy="1794639"/>
          </a:xfrm>
          <a:prstGeom prst="rect">
            <a:avLst/>
          </a:prstGeom>
        </p:spPr>
      </p:pic>
      <p:pic>
        <p:nvPicPr>
          <p:cNvPr id="5" name="Picture 4" descr="http://intranet/PYT%20Logos/pyt_logo-200x200.jpg"/>
          <p:cNvPicPr/>
          <p:nvPr/>
        </p:nvPicPr>
        <p:blipFill>
          <a:blip r:embed="rId5" cstate="print"/>
          <a:srcRect/>
          <a:stretch>
            <a:fillRect/>
          </a:stretch>
        </p:blipFill>
        <p:spPr bwMode="auto">
          <a:xfrm>
            <a:off x="3737444" y="405443"/>
            <a:ext cx="1447800" cy="1447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image001.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71716" y="539666"/>
            <a:ext cx="1986385" cy="1313577"/>
          </a:xfrm>
          <a:prstGeom prst="rect">
            <a:avLst/>
          </a:prstGeom>
        </p:spPr>
      </p:pic>
    </p:spTree>
    <p:extLst>
      <p:ext uri="{BB962C8B-B14F-4D97-AF65-F5344CB8AC3E}">
        <p14:creationId xmlns:p14="http://schemas.microsoft.com/office/powerpoint/2010/main" val="40075854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181</TotalTime>
  <Words>1782</Words>
  <Application>Microsoft Macintosh PowerPoint</Application>
  <PresentationFormat>On-screen Show (4:3)</PresentationFormat>
  <Paragraphs>160</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     </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Nina Begay</dc:creator>
  <cp:lastModifiedBy>Nina Begay</cp:lastModifiedBy>
  <cp:revision>24</cp:revision>
  <dcterms:created xsi:type="dcterms:W3CDTF">2015-11-05T21:53:24Z</dcterms:created>
  <dcterms:modified xsi:type="dcterms:W3CDTF">2015-11-06T15:25:55Z</dcterms:modified>
</cp:coreProperties>
</file>