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 id="2147483800" r:id="rId2"/>
  </p:sldMasterIdLst>
  <p:notesMasterIdLst>
    <p:notesMasterId r:id="rId43"/>
  </p:notesMasterIdLst>
  <p:handoutMasterIdLst>
    <p:handoutMasterId r:id="rId44"/>
  </p:handoutMasterIdLst>
  <p:sldIdLst>
    <p:sldId id="470" r:id="rId3"/>
    <p:sldId id="478" r:id="rId4"/>
    <p:sldId id="500" r:id="rId5"/>
    <p:sldId id="477" r:id="rId6"/>
    <p:sldId id="476" r:id="rId7"/>
    <p:sldId id="484" r:id="rId8"/>
    <p:sldId id="488" r:id="rId9"/>
    <p:sldId id="496" r:id="rId10"/>
    <p:sldId id="485" r:id="rId11"/>
    <p:sldId id="479" r:id="rId12"/>
    <p:sldId id="480" r:id="rId13"/>
    <p:sldId id="492" r:id="rId14"/>
    <p:sldId id="493" r:id="rId15"/>
    <p:sldId id="494" r:id="rId16"/>
    <p:sldId id="495" r:id="rId17"/>
    <p:sldId id="497" r:id="rId18"/>
    <p:sldId id="482" r:id="rId19"/>
    <p:sldId id="473" r:id="rId20"/>
    <p:sldId id="481" r:id="rId21"/>
    <p:sldId id="483" r:id="rId22"/>
    <p:sldId id="501" r:id="rId23"/>
    <p:sldId id="502" r:id="rId24"/>
    <p:sldId id="498" r:id="rId25"/>
    <p:sldId id="417" r:id="rId26"/>
    <p:sldId id="418" r:id="rId27"/>
    <p:sldId id="419" r:id="rId28"/>
    <p:sldId id="420" r:id="rId29"/>
    <p:sldId id="421" r:id="rId30"/>
    <p:sldId id="503" r:id="rId31"/>
    <p:sldId id="504" r:id="rId32"/>
    <p:sldId id="461" r:id="rId33"/>
    <p:sldId id="490" r:id="rId34"/>
    <p:sldId id="383" r:id="rId35"/>
    <p:sldId id="442" r:id="rId36"/>
    <p:sldId id="404" r:id="rId37"/>
    <p:sldId id="405" r:id="rId38"/>
    <p:sldId id="487" r:id="rId39"/>
    <p:sldId id="406" r:id="rId40"/>
    <p:sldId id="407" r:id="rId41"/>
    <p:sldId id="346" r:id="rId42"/>
  </p:sldIdLst>
  <p:sldSz cx="9144000" cy="6858000" type="screen4x3"/>
  <p:notesSz cx="6797675" cy="9926638"/>
  <p:embeddedFontLst>
    <p:embeddedFont>
      <p:font typeface="Garamond" panose="02020404030301010803" pitchFamily="18" charset="0"/>
      <p:regular r:id="rId45"/>
      <p:bold r:id="rId46"/>
      <p:italic r:id="rId47"/>
    </p:embeddedFont>
    <p:embeddedFont>
      <p:font typeface="MS PGothic" panose="020B0600070205080204" pitchFamily="34" charset="-128"/>
      <p:regular r:id="rId48"/>
    </p:embeddedFont>
    <p:embeddedFont>
      <p:font typeface="Calibri" panose="020F0502020204030204" pitchFamily="34" charset="0"/>
      <p:regular r:id="rId49"/>
      <p:bold r:id="rId50"/>
      <p:italic r:id="rId51"/>
      <p:boldItalic r:id="rId52"/>
    </p:embeddedFont>
    <p:embeddedFont>
      <p:font typeface="Tahoma" panose="020B0604030504040204" pitchFamily="34" charset="0"/>
      <p:regular r:id="rId53"/>
      <p:bold r:id="rId54"/>
    </p:embeddedFont>
    <p:embeddedFont>
      <p:font typeface="Georgia" panose="02040502050405020303" pitchFamily="18" charset="0"/>
      <p:regular r:id="rId55"/>
      <p:bold r:id="rId56"/>
      <p:italic r:id="rId57"/>
      <p:boldItalic r:id="rId58"/>
    </p:embeddedFont>
  </p:embeddedFontLst>
  <p:custDataLst>
    <p:tags r:id="rId5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1F69"/>
    <a:srgbClr val="CC00CC"/>
    <a:srgbClr val="000000"/>
    <a:srgbClr val="565A5C"/>
    <a:srgbClr val="427730"/>
    <a:srgbClr val="EBECED"/>
    <a:srgbClr val="D5D5D5"/>
    <a:srgbClr val="D5D5D2"/>
    <a:srgbClr val="E00371"/>
    <a:srgbClr val="005E82"/>
  </p:clrMru>
  <p:extLst>
    <p:ext uri="{E76CE94A-603C-4142-B9EB-6D1370010A27}">
      <p14:discardImageEditData xmlns:p14="http://schemas.microsoft.com/office/powerpoint/2010/main" val="0"/>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56" autoAdjust="0"/>
    <p:restoredTop sz="94605" autoAdjust="0"/>
  </p:normalViewPr>
  <p:slideViewPr>
    <p:cSldViewPr snapToGrid="0">
      <p:cViewPr varScale="1">
        <p:scale>
          <a:sx n="110" d="100"/>
          <a:sy n="110" d="100"/>
        </p:scale>
        <p:origin x="-1722" y="-78"/>
      </p:cViewPr>
      <p:guideLst>
        <p:guide orient="horz" pos="2169"/>
        <p:guide pos="2883"/>
      </p:guideLst>
    </p:cSldViewPr>
  </p:slideViewPr>
  <p:outlineViewPr>
    <p:cViewPr>
      <p:scale>
        <a:sx n="33" d="100"/>
        <a:sy n="33" d="100"/>
      </p:scale>
      <p:origin x="0" y="805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62" d="100"/>
          <a:sy n="62" d="100"/>
        </p:scale>
        <p:origin x="-3414" y="-72"/>
      </p:cViewPr>
      <p:guideLst>
        <p:guide orient="horz" pos="3126"/>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10.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font" Target="fonts/font1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5.fntdata"/><Relationship Id="rId57" Type="http://schemas.openxmlformats.org/officeDocument/2006/relationships/font" Target="fonts/font13.fntdata"/><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52" Type="http://schemas.openxmlformats.org/officeDocument/2006/relationships/font" Target="fonts/font8.fntdata"/><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font" Target="fonts/font4.fntdata"/><Relationship Id="rId56" Type="http://schemas.openxmlformats.org/officeDocument/2006/relationships/font" Target="fonts/font12.fntdata"/><Relationship Id="rId8" Type="http://schemas.openxmlformats.org/officeDocument/2006/relationships/slide" Target="slides/slide6.xml"/><Relationship Id="rId51" Type="http://schemas.openxmlformats.org/officeDocument/2006/relationships/font" Target="fonts/font7.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2.fntdata"/><Relationship Id="rId59" Type="http://schemas.openxmlformats.org/officeDocument/2006/relationships/tags" Target="tags/tag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emf"/><Relationship Id="rId1" Type="http://schemas.openxmlformats.org/officeDocument/2006/relationships/image" Target="../media/image52.emf"/><Relationship Id="rId5" Type="http://schemas.openxmlformats.org/officeDocument/2006/relationships/image" Target="../media/image56.emf"/><Relationship Id="rId4" Type="http://schemas.openxmlformats.org/officeDocument/2006/relationships/image" Target="../media/image5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689B54F0-1D7F-4045-8213-B7D9C7FFB374}" type="datetimeFigureOut">
              <a:rPr lang="en-GB" smtClean="0"/>
              <a:t>01/11/2016</a:t>
            </a:fld>
            <a:endParaRPr lang="en-GB"/>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D34632E1-11D0-46CC-8676-7C313BB9F556}" type="slidenum">
              <a:rPr lang="en-GB" smtClean="0"/>
              <a:t>‹#›</a:t>
            </a:fld>
            <a:endParaRPr lang="en-GB"/>
          </a:p>
        </p:txBody>
      </p:sp>
    </p:spTree>
    <p:extLst>
      <p:ext uri="{BB962C8B-B14F-4D97-AF65-F5344CB8AC3E}">
        <p14:creationId xmlns:p14="http://schemas.microsoft.com/office/powerpoint/2010/main" val="7263273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5560" tIns="47780" rIns="95560" bIns="47780" rtlCol="0"/>
          <a:lstStyle>
            <a:lvl1pPr algn="l">
              <a:defRPr sz="13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5560" tIns="47780" rIns="95560" bIns="47780" rtlCol="0"/>
          <a:lstStyle>
            <a:lvl1pPr algn="r">
              <a:defRPr sz="1300"/>
            </a:lvl1pPr>
          </a:lstStyle>
          <a:p>
            <a:fld id="{D77633BE-0766-4701-97A4-87960AEAA15B}" type="datetimeFigureOut">
              <a:rPr lang="en-US" smtClean="0"/>
              <a:pPr/>
              <a:t>11/1/2016</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5560" tIns="47780" rIns="95560" bIns="47780" rtlCol="0" anchor="ctr"/>
          <a:lstStyle/>
          <a:p>
            <a:endParaRPr lang="en-US"/>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5560" tIns="47780" rIns="95560" bIns="4778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4"/>
            <a:ext cx="2945659" cy="496332"/>
          </a:xfrm>
          <a:prstGeom prst="rect">
            <a:avLst/>
          </a:prstGeom>
        </p:spPr>
        <p:txBody>
          <a:bodyPr vert="horz" lIns="95560" tIns="47780" rIns="95560" bIns="47780" rtlCol="0" anchor="b"/>
          <a:lstStyle>
            <a:lvl1pPr algn="l">
              <a:defRPr sz="1300"/>
            </a:lvl1pPr>
          </a:lstStyle>
          <a:p>
            <a:endParaRPr lang="en-US"/>
          </a:p>
        </p:txBody>
      </p:sp>
      <p:sp>
        <p:nvSpPr>
          <p:cNvPr id="7" name="Slide Number Placeholder 6"/>
          <p:cNvSpPr>
            <a:spLocks noGrp="1"/>
          </p:cNvSpPr>
          <p:nvPr>
            <p:ph type="sldNum" sz="quarter" idx="5"/>
          </p:nvPr>
        </p:nvSpPr>
        <p:spPr>
          <a:xfrm>
            <a:off x="3850443" y="9428584"/>
            <a:ext cx="2945659" cy="496332"/>
          </a:xfrm>
          <a:prstGeom prst="rect">
            <a:avLst/>
          </a:prstGeom>
        </p:spPr>
        <p:txBody>
          <a:bodyPr vert="horz" lIns="95560" tIns="47780" rIns="95560" bIns="47780" rtlCol="0" anchor="b"/>
          <a:lstStyle>
            <a:lvl1pPr algn="r">
              <a:defRPr sz="1300"/>
            </a:lvl1pPr>
          </a:lstStyle>
          <a:p>
            <a:fld id="{A2B71D9D-C59C-46A3-89DC-993D8C59CBB9}" type="slidenum">
              <a:rPr lang="en-US" smtClean="0"/>
              <a:pPr/>
              <a:t>‹#›</a:t>
            </a:fld>
            <a:endParaRPr lang="en-US"/>
          </a:p>
        </p:txBody>
      </p:sp>
    </p:spTree>
    <p:extLst>
      <p:ext uri="{BB962C8B-B14F-4D97-AF65-F5344CB8AC3E}">
        <p14:creationId xmlns:p14="http://schemas.microsoft.com/office/powerpoint/2010/main" val="973442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rgbClr val="5B1F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err="1" smtClean="0">
              <a:solidFill>
                <a:schemeClr val="bg2"/>
              </a:solidFill>
            </a:endParaRPr>
          </a:p>
        </p:txBody>
      </p:sp>
      <p:sp>
        <p:nvSpPr>
          <p:cNvPr id="2" name="Title 1"/>
          <p:cNvSpPr>
            <a:spLocks noGrp="1"/>
          </p:cNvSpPr>
          <p:nvPr>
            <p:ph type="ctrTitle" hasCustomPrompt="1"/>
          </p:nvPr>
        </p:nvSpPr>
        <p:spPr bwMode="gray">
          <a:xfrm>
            <a:off x="409575" y="463817"/>
            <a:ext cx="8324850" cy="523220"/>
          </a:xfrm>
        </p:spPr>
        <p:txBody>
          <a:bodyPr wrap="square" lIns="0" tIns="0" rIns="0" bIns="0" anchor="b" anchorCtr="0">
            <a:spAutoFit/>
          </a:bodyPr>
          <a:lstStyle>
            <a:lvl1pPr algn="l">
              <a:lnSpc>
                <a:spcPct val="100000"/>
              </a:lnSpc>
              <a:defRPr sz="3400" b="1" cap="small" baseline="0">
                <a:solidFill>
                  <a:schemeClr val="bg2"/>
                </a:solidFill>
                <a:effectLst>
                  <a:outerShdw blurRad="38100" dist="38100" dir="2700000" algn="tl">
                    <a:srgbClr val="000000">
                      <a:alpha val="43137"/>
                    </a:srgbClr>
                  </a:outerShdw>
                </a:effectLst>
                <a:latin typeface="Garamond" panose="02020404030301010803" pitchFamily="18" charset="0"/>
                <a:cs typeface="Arial" pitchFamily="34" charset="0"/>
              </a:defRPr>
            </a:lvl1pPr>
          </a:lstStyle>
          <a:p>
            <a:r>
              <a:rPr lang="en-US" dirty="0" smtClean="0"/>
              <a:t>Dentons Native American Law &amp; Policy</a:t>
            </a:r>
            <a:endParaRPr lang="en-US" dirty="0"/>
          </a:p>
        </p:txBody>
      </p:sp>
      <p:pic>
        <p:nvPicPr>
          <p:cNvPr id="1027" name="Picture 3" descr="E:\Dropbox\__CURRENT WORK\Brand-208 NALP-artwork\PPT-template\links\PPT-template_cover.jp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457200" y="1390650"/>
            <a:ext cx="8229600" cy="5029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solidFill>
            <a:srgbClr val="5B1F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err="1" smtClean="0">
              <a:solidFill>
                <a:schemeClr val="bg2"/>
              </a:solidFill>
            </a:endParaRPr>
          </a:p>
        </p:txBody>
      </p:sp>
      <p:sp>
        <p:nvSpPr>
          <p:cNvPr id="2" name="Title 1"/>
          <p:cNvSpPr>
            <a:spLocks noGrp="1"/>
          </p:cNvSpPr>
          <p:nvPr>
            <p:ph type="ctrTitle" hasCustomPrompt="1"/>
          </p:nvPr>
        </p:nvSpPr>
        <p:spPr bwMode="gray">
          <a:xfrm>
            <a:off x="409575" y="473997"/>
            <a:ext cx="8324850" cy="1046440"/>
          </a:xfrm>
        </p:spPr>
        <p:txBody>
          <a:bodyPr wrap="square" lIns="0" tIns="0" rIns="0" bIns="0" anchor="b" anchorCtr="0">
            <a:spAutoFit/>
          </a:bodyPr>
          <a:lstStyle>
            <a:lvl1pPr algn="l">
              <a:lnSpc>
                <a:spcPct val="100000"/>
              </a:lnSpc>
              <a:defRPr sz="3400" b="1" cap="small" baseline="0">
                <a:solidFill>
                  <a:schemeClr val="bg2"/>
                </a:solidFill>
                <a:effectLst>
                  <a:outerShdw blurRad="38100" dist="38100" dir="2700000" algn="tl">
                    <a:srgbClr val="000000">
                      <a:alpha val="43137"/>
                    </a:srgbClr>
                  </a:outerShdw>
                </a:effectLst>
                <a:latin typeface="Garamond" panose="02020404030301010803" pitchFamily="18" charset="0"/>
                <a:cs typeface="Arial" pitchFamily="34" charset="0"/>
              </a:defRPr>
            </a:lvl1pPr>
          </a:lstStyle>
          <a:p>
            <a:r>
              <a:rPr lang="en-US" dirty="0" smtClean="0"/>
              <a:t>Dentons Native American</a:t>
            </a:r>
            <a:br>
              <a:rPr lang="en-US" dirty="0" smtClean="0"/>
            </a:br>
            <a:r>
              <a:rPr lang="en-US" dirty="0" smtClean="0"/>
              <a:t>Law &amp; Policy</a:t>
            </a:r>
            <a:endParaRPr lang="en-US" dirty="0"/>
          </a:p>
        </p:txBody>
      </p:sp>
      <p:pic>
        <p:nvPicPr>
          <p:cNvPr id="7" name="Picture 2" descr="E:\Dropbox\__CURRENT WORK\Brand-208 NALP-artwork\PPT-template\links\cover2.jp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457200" y="2127250"/>
            <a:ext cx="8229600" cy="431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388058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5237" y="770719"/>
            <a:ext cx="8412480" cy="400110"/>
          </a:xfrm>
        </p:spPr>
        <p:txBody>
          <a:bodyPr anchor="t" anchorCtr="0"/>
          <a:lstStyle>
            <a:lvl1pPr>
              <a:defRPr/>
            </a:lvl1pPr>
          </a:lstStyle>
          <a:p>
            <a:r>
              <a:rPr lang="en-US" dirty="0" smtClean="0"/>
              <a:t>Click to edit Master title style</a:t>
            </a:r>
            <a:endParaRPr lang="en-US" dirty="0"/>
          </a:p>
        </p:txBody>
      </p:sp>
      <p:sp>
        <p:nvSpPr>
          <p:cNvPr id="8" name="Content Placeholder 7"/>
          <p:cNvSpPr>
            <a:spLocks noGrp="1"/>
          </p:cNvSpPr>
          <p:nvPr>
            <p:ph sz="quarter" idx="13"/>
          </p:nvPr>
        </p:nvSpPr>
        <p:spPr>
          <a:xfrm>
            <a:off x="361323" y="1495695"/>
            <a:ext cx="8412480" cy="4800601"/>
          </a:xfrm>
        </p:spPr>
        <p:txBody>
          <a:bodyPr/>
          <a:lstStyle>
            <a:lvl1pPr marL="234950" indent="-234950">
              <a:buClr>
                <a:srgbClr val="7030A0"/>
              </a:buClr>
              <a:buFont typeface="Garamond" panose="02020404030301010803" pitchFamily="18" charset="0"/>
              <a:buChar char="■"/>
              <a:defRPr sz="2400">
                <a:solidFill>
                  <a:schemeClr val="tx1"/>
                </a:solidFill>
              </a:defRPr>
            </a:lvl1pPr>
            <a:lvl2pPr marL="457200" indent="-222250">
              <a:buClr>
                <a:srgbClr val="7030A0"/>
              </a:buClr>
              <a:buFont typeface="Garamond" panose="02020404030301010803" pitchFamily="18" charset="0"/>
              <a:buChar char="□"/>
              <a:defRPr sz="2000">
                <a:solidFill>
                  <a:schemeClr val="tx1"/>
                </a:solidFill>
              </a:defRPr>
            </a:lvl2pPr>
            <a:lvl3pPr marL="692150" indent="-234950">
              <a:buClr>
                <a:srgbClr val="7030A0"/>
              </a:buClr>
              <a:buFont typeface="Garamond" panose="02020404030301010803" pitchFamily="18" charset="0"/>
              <a:buChar char="–"/>
              <a:defRPr sz="1600">
                <a:solidFill>
                  <a:schemeClr val="tx1"/>
                </a:solidFill>
              </a:defRPr>
            </a:lvl3pPr>
            <a:lvl4pPr marL="914400" indent="-222250">
              <a:buClr>
                <a:srgbClr val="7030A0"/>
              </a:buClr>
              <a:defRPr sz="1400">
                <a:solidFill>
                  <a:schemeClr val="tx1"/>
                </a:solidFill>
              </a:defRPr>
            </a:lvl4pPr>
            <a:lvl5pPr marL="1084263" indent="-169863">
              <a:buClr>
                <a:srgbClr val="7030A0"/>
              </a:buClr>
              <a:defRPr sz="1400">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Date Placeholder 11"/>
          <p:cNvSpPr>
            <a:spLocks noGrp="1"/>
          </p:cNvSpPr>
          <p:nvPr>
            <p:ph type="dt" sz="half" idx="14"/>
          </p:nvPr>
        </p:nvSpPr>
        <p:spPr/>
        <p:txBody>
          <a:bodyPr/>
          <a:lstStyle>
            <a:lvl1pPr>
              <a:defRPr/>
            </a:lvl1pPr>
          </a:lstStyle>
          <a:p>
            <a:fld id="{04B9229F-3764-4977-9B4A-DEF8CF21DE96}" type="datetime4">
              <a:rPr lang="en-US" smtClean="0"/>
              <a:pPr/>
              <a:t>November 1, 2016</a:t>
            </a:fld>
            <a:endParaRPr lang="en-US" dirty="0"/>
          </a:p>
        </p:txBody>
      </p:sp>
      <p:sp>
        <p:nvSpPr>
          <p:cNvPr id="14" name="Slide Number Placeholder 13"/>
          <p:cNvSpPr>
            <a:spLocks noGrp="1"/>
          </p:cNvSpPr>
          <p:nvPr>
            <p:ph type="sldNum" sz="quarter" idx="16"/>
          </p:nvPr>
        </p:nvSpPr>
        <p:spPr/>
        <p:txBody>
          <a:bodyPr/>
          <a:lstStyle>
            <a:lvl1pPr>
              <a:defRPr/>
            </a:lvl1pPr>
          </a:lstStyle>
          <a:p>
            <a:fld id="{D34DACC3-9742-4940-92E6-4CAB853A3218}" type="slidenum">
              <a:rPr lang="en-US" smtClean="0"/>
              <a:pPr/>
              <a:t>‹#›</a:t>
            </a:fld>
            <a:endParaRPr lang="en-US" dirty="0"/>
          </a:p>
        </p:txBody>
      </p:sp>
      <p:pic>
        <p:nvPicPr>
          <p:cNvPr id="2050" name="Picture 2" descr="E:\Dropbox\__CURRENT WORK\Brand-208 NALP-artwork\PPT-template\links\ppt-template_slide-banner1.jp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730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Subhea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vl1pPr>
          </a:lstStyle>
          <a:p>
            <a:fld id="{DB8CFBB5-7CBC-4CD8-A70E-1AD9E7DAC5CC}" type="datetime4">
              <a:rPr lang="en-US" smtClean="0"/>
              <a:pPr/>
              <a:t>November 1, 2016</a:t>
            </a:fld>
            <a:endParaRPr lang="en-US" dirty="0"/>
          </a:p>
        </p:txBody>
      </p:sp>
      <p:sp>
        <p:nvSpPr>
          <p:cNvPr id="6" name="Slide Number Placeholder 5"/>
          <p:cNvSpPr>
            <a:spLocks noGrp="1"/>
          </p:cNvSpPr>
          <p:nvPr>
            <p:ph type="sldNum" sz="quarter" idx="12"/>
          </p:nvPr>
        </p:nvSpPr>
        <p:spPr/>
        <p:txBody>
          <a:bodyPr/>
          <a:lstStyle>
            <a:lvl1pPr>
              <a:defRPr/>
            </a:lvl1pPr>
          </a:lstStyle>
          <a:p>
            <a:fld id="{D34DACC3-9742-4940-92E6-4CAB853A3218}" type="slidenum">
              <a:rPr lang="en-US" smtClean="0"/>
              <a:pPr/>
              <a:t>‹#›</a:t>
            </a:fld>
            <a:endParaRPr lang="en-US" dirty="0"/>
          </a:p>
        </p:txBody>
      </p:sp>
      <p:sp>
        <p:nvSpPr>
          <p:cNvPr id="10" name="Content Placeholder 9"/>
          <p:cNvSpPr>
            <a:spLocks noGrp="1"/>
          </p:cNvSpPr>
          <p:nvPr>
            <p:ph sz="quarter" idx="14"/>
          </p:nvPr>
        </p:nvSpPr>
        <p:spPr>
          <a:xfrm>
            <a:off x="368300" y="1600200"/>
            <a:ext cx="8412480" cy="4572000"/>
          </a:xfrm>
        </p:spPr>
        <p:txBody>
          <a:bodyPr/>
          <a:lstStyle>
            <a:lvl1pPr>
              <a:defRPr>
                <a:solidFill>
                  <a:srgbClr val="000000"/>
                </a:solidFill>
              </a:defRPr>
            </a:lvl1pPr>
            <a:lvl2pPr>
              <a:buClr>
                <a:srgbClr val="565A5C"/>
              </a:buCl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Title 1"/>
          <p:cNvSpPr>
            <a:spLocks noGrp="1"/>
          </p:cNvSpPr>
          <p:nvPr>
            <p:ph type="title"/>
          </p:nvPr>
        </p:nvSpPr>
        <p:spPr>
          <a:xfrm>
            <a:off x="355237" y="770719"/>
            <a:ext cx="8412480" cy="400110"/>
          </a:xfrm>
        </p:spPr>
        <p:txBody>
          <a:bodyPr anchor="t" anchorCtr="0"/>
          <a:lstStyle>
            <a:lvl1pPr>
              <a:defRPr/>
            </a:lvl1pPr>
          </a:lstStyle>
          <a:p>
            <a:r>
              <a:rPr lang="en-US" dirty="0" smtClean="0"/>
              <a:t>Click to edit Master title style</a:t>
            </a:r>
            <a:endParaRPr lang="en-US" dirty="0"/>
          </a:p>
        </p:txBody>
      </p:sp>
      <p:pic>
        <p:nvPicPr>
          <p:cNvPr id="12" name="Picture 2" descr="E:\Dropbox\__CURRENT WORK\Brand-208 NALP-artwork\PPT-template\links\ppt-template_slide-banner1.jp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730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ubhead">
    <p:spTree>
      <p:nvGrpSpPr>
        <p:cNvPr id="1" name=""/>
        <p:cNvGrpSpPr/>
        <p:nvPr/>
      </p:nvGrpSpPr>
      <p:grpSpPr>
        <a:xfrm>
          <a:off x="0" y="0"/>
          <a:ext cx="0" cy="0"/>
          <a:chOff x="0" y="0"/>
          <a:chExt cx="0" cy="0"/>
        </a:xfrm>
      </p:grpSpPr>
      <p:pic>
        <p:nvPicPr>
          <p:cNvPr id="3075" name="Picture 3" descr="E:\Dropbox\__CURRENT WORK\Brand-208 NALP-artwork\PPT-template\links\ppt-template_slide-banner2.jp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1828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29111" y="476250"/>
            <a:ext cx="3919039" cy="543864"/>
          </a:xfrm>
        </p:spPr>
        <p:txBody>
          <a:bodyPr anchor="t" anchorCtr="0"/>
          <a:lstStyle>
            <a:lvl1pPr>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lvl1pPr>
              <a:defRPr/>
            </a:lvl1pPr>
          </a:lstStyle>
          <a:p>
            <a:fld id="{AE791DB8-3E47-4E91-87A7-1A197579E689}" type="datetime4">
              <a:rPr lang="en-US" smtClean="0"/>
              <a:pPr/>
              <a:t>November 1, 2016</a:t>
            </a:fld>
            <a:endParaRPr lang="en-US" dirty="0"/>
          </a:p>
        </p:txBody>
      </p:sp>
      <p:sp>
        <p:nvSpPr>
          <p:cNvPr id="6" name="Slide Number Placeholder 5"/>
          <p:cNvSpPr>
            <a:spLocks noGrp="1"/>
          </p:cNvSpPr>
          <p:nvPr>
            <p:ph type="sldNum" sz="quarter" idx="12"/>
          </p:nvPr>
        </p:nvSpPr>
        <p:spPr/>
        <p:txBody>
          <a:bodyPr/>
          <a:lstStyle>
            <a:lvl1pPr>
              <a:defRPr/>
            </a:lvl1pPr>
          </a:lstStyle>
          <a:p>
            <a:fld id="{D34DACC3-9742-4940-92E6-4CAB853A3218}"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am Bio">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vl1pPr>
          </a:lstStyle>
          <a:p>
            <a:fld id="{5BC9BD00-1922-4476-88CE-699C675A0F0B}" type="datetime4">
              <a:rPr lang="en-US" smtClean="0"/>
              <a:pPr/>
              <a:t>November 1, 2016</a:t>
            </a:fld>
            <a:endParaRPr lang="en-US" dirty="0"/>
          </a:p>
        </p:txBody>
      </p:sp>
      <p:sp>
        <p:nvSpPr>
          <p:cNvPr id="6" name="Slide Number Placeholder 5"/>
          <p:cNvSpPr>
            <a:spLocks noGrp="1"/>
          </p:cNvSpPr>
          <p:nvPr>
            <p:ph type="sldNum" sz="quarter" idx="12"/>
          </p:nvPr>
        </p:nvSpPr>
        <p:spPr/>
        <p:txBody>
          <a:bodyPr/>
          <a:lstStyle>
            <a:lvl1pPr>
              <a:defRPr/>
            </a:lvl1pPr>
          </a:lstStyle>
          <a:p>
            <a:fld id="{D34DACC3-9742-4940-92E6-4CAB853A3218}" type="slidenum">
              <a:rPr lang="en-US" smtClean="0"/>
              <a:pPr/>
              <a:t>‹#›</a:t>
            </a:fld>
            <a:endParaRPr lang="en-US" dirty="0"/>
          </a:p>
        </p:txBody>
      </p:sp>
      <p:sp>
        <p:nvSpPr>
          <p:cNvPr id="14" name="Text Placeholder 13"/>
          <p:cNvSpPr>
            <a:spLocks noGrp="1"/>
          </p:cNvSpPr>
          <p:nvPr>
            <p:ph type="body" sz="quarter" idx="14"/>
          </p:nvPr>
        </p:nvSpPr>
        <p:spPr>
          <a:xfrm>
            <a:off x="1490889" y="1601788"/>
            <a:ext cx="2651760" cy="960120"/>
          </a:xfrm>
        </p:spPr>
        <p:txBody>
          <a:bodyPr>
            <a:noAutofit/>
          </a:bodyPr>
          <a:lstStyle>
            <a:lvl1pPr marL="0" indent="0">
              <a:buNone/>
              <a:defRPr sz="1050" b="1">
                <a:solidFill>
                  <a:srgbClr val="000000"/>
                </a:solidFill>
              </a:defRPr>
            </a:lvl1pPr>
            <a:lvl2pPr marL="0" indent="0">
              <a:spcBef>
                <a:spcPts val="0"/>
              </a:spcBef>
              <a:buNone/>
              <a:defRPr sz="1050">
                <a:solidFill>
                  <a:srgbClr val="000000"/>
                </a:solidFill>
              </a:defRPr>
            </a:lvl2pPr>
            <a:lvl3pPr marL="0" indent="0">
              <a:spcBef>
                <a:spcPts val="600"/>
              </a:spcBef>
              <a:buNone/>
              <a:defRPr sz="1050">
                <a:solidFill>
                  <a:srgbClr val="000000"/>
                </a:solidFill>
              </a:defRPr>
            </a:lvl3pPr>
            <a:lvl4pPr marL="0" indent="0">
              <a:spcBef>
                <a:spcPts val="1200"/>
              </a:spcBef>
              <a:buNone/>
              <a:defRPr sz="1000"/>
            </a:lvl4pPr>
            <a:lvl5pPr marL="0" indent="0">
              <a:buNone/>
              <a:defRPr sz="9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6" name="Text Placeholder 15"/>
          <p:cNvSpPr>
            <a:spLocks noGrp="1"/>
          </p:cNvSpPr>
          <p:nvPr>
            <p:ph type="body" sz="quarter" idx="15"/>
          </p:nvPr>
        </p:nvSpPr>
        <p:spPr>
          <a:xfrm>
            <a:off x="1490889" y="2866769"/>
            <a:ext cx="2651760" cy="960120"/>
          </a:xfrm>
        </p:spPr>
        <p:txBody>
          <a:bodyPr>
            <a:noAutofit/>
          </a:bodyPr>
          <a:lstStyle>
            <a:lvl1pPr marL="0" indent="0">
              <a:buNone/>
              <a:defRPr sz="1050" b="1">
                <a:solidFill>
                  <a:srgbClr val="000000"/>
                </a:solidFill>
              </a:defRPr>
            </a:lvl1pPr>
            <a:lvl2pPr marL="0" indent="0">
              <a:spcBef>
                <a:spcPts val="0"/>
              </a:spcBef>
              <a:buNone/>
              <a:defRPr sz="1050">
                <a:solidFill>
                  <a:srgbClr val="000000"/>
                </a:solidFill>
              </a:defRPr>
            </a:lvl2pPr>
            <a:lvl3pPr marL="0" indent="0">
              <a:spcBef>
                <a:spcPts val="600"/>
              </a:spcBef>
              <a:buNone/>
              <a:defRPr sz="1050">
                <a:solidFill>
                  <a:srgbClr val="000000"/>
                </a:solidFill>
              </a:defRPr>
            </a:lvl3pPr>
            <a:lvl4pPr>
              <a:buNone/>
              <a:defRPr sz="1100"/>
            </a:lvl4pPr>
            <a:lvl5pPr>
              <a:buNone/>
              <a:defRPr sz="11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6"/>
          </p:nvPr>
        </p:nvSpPr>
        <p:spPr>
          <a:xfrm>
            <a:off x="5785739" y="4139444"/>
            <a:ext cx="2651760" cy="960120"/>
          </a:xfrm>
        </p:spPr>
        <p:txBody>
          <a:bodyPr>
            <a:noAutofit/>
          </a:bodyPr>
          <a:lstStyle>
            <a:lvl1pPr marL="0" indent="0">
              <a:buNone/>
              <a:defRPr sz="1050" b="1">
                <a:solidFill>
                  <a:srgbClr val="000000"/>
                </a:solidFill>
              </a:defRPr>
            </a:lvl1pPr>
            <a:lvl2pPr marL="0" indent="0">
              <a:spcBef>
                <a:spcPts val="0"/>
              </a:spcBef>
              <a:buNone/>
              <a:defRPr sz="1050">
                <a:solidFill>
                  <a:srgbClr val="000000"/>
                </a:solidFill>
              </a:defRPr>
            </a:lvl2pPr>
            <a:lvl3pPr marL="0" indent="0">
              <a:spcBef>
                <a:spcPts val="600"/>
              </a:spcBef>
              <a:buNone/>
              <a:defRPr sz="1050">
                <a:solidFill>
                  <a:srgbClr val="000000"/>
                </a:solidFill>
              </a:defRPr>
            </a:lvl3pPr>
            <a:lvl4pPr>
              <a:buNone/>
              <a:defRPr sz="1100"/>
            </a:lvl4pPr>
            <a:lvl5pPr>
              <a:buNone/>
              <a:defRPr sz="11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20" name="Text Placeholder 19"/>
          <p:cNvSpPr>
            <a:spLocks noGrp="1"/>
          </p:cNvSpPr>
          <p:nvPr>
            <p:ph type="body" sz="quarter" idx="17"/>
          </p:nvPr>
        </p:nvSpPr>
        <p:spPr>
          <a:xfrm>
            <a:off x="5785739" y="1601788"/>
            <a:ext cx="2651760" cy="960120"/>
          </a:xfrm>
        </p:spPr>
        <p:txBody>
          <a:bodyPr>
            <a:noAutofit/>
          </a:bodyPr>
          <a:lstStyle>
            <a:lvl1pPr marL="0" indent="0">
              <a:buNone/>
              <a:defRPr sz="1050" b="1">
                <a:solidFill>
                  <a:srgbClr val="000000"/>
                </a:solidFill>
              </a:defRPr>
            </a:lvl1pPr>
            <a:lvl2pPr marL="0" indent="0">
              <a:spcBef>
                <a:spcPts val="0"/>
              </a:spcBef>
              <a:buNone/>
              <a:defRPr sz="1050">
                <a:solidFill>
                  <a:srgbClr val="000000"/>
                </a:solidFill>
              </a:defRPr>
            </a:lvl2pPr>
            <a:lvl3pPr marL="0" indent="0">
              <a:spcBef>
                <a:spcPts val="600"/>
              </a:spcBef>
              <a:buNone/>
              <a:defRPr sz="1050">
                <a:solidFill>
                  <a:srgbClr val="000000"/>
                </a:solidFill>
              </a:defRPr>
            </a:lvl3pPr>
            <a:lvl4pPr>
              <a:buNone/>
              <a:defRPr sz="1100"/>
            </a:lvl4pPr>
            <a:lvl5pPr>
              <a:buNone/>
              <a:defRPr sz="11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22" name="Text Placeholder 21"/>
          <p:cNvSpPr>
            <a:spLocks noGrp="1"/>
          </p:cNvSpPr>
          <p:nvPr>
            <p:ph type="body" sz="quarter" idx="18"/>
          </p:nvPr>
        </p:nvSpPr>
        <p:spPr>
          <a:xfrm>
            <a:off x="5785739" y="2866769"/>
            <a:ext cx="2651760" cy="960120"/>
          </a:xfrm>
        </p:spPr>
        <p:txBody>
          <a:bodyPr>
            <a:noAutofit/>
          </a:bodyPr>
          <a:lstStyle>
            <a:lvl1pPr marL="0" indent="0">
              <a:buNone/>
              <a:defRPr sz="1050" b="1">
                <a:solidFill>
                  <a:srgbClr val="000000"/>
                </a:solidFill>
              </a:defRPr>
            </a:lvl1pPr>
            <a:lvl2pPr marL="0" indent="0">
              <a:spcBef>
                <a:spcPts val="0"/>
              </a:spcBef>
              <a:buNone/>
              <a:defRPr sz="1050">
                <a:solidFill>
                  <a:srgbClr val="000000"/>
                </a:solidFill>
              </a:defRPr>
            </a:lvl2pPr>
            <a:lvl3pPr marL="0" indent="0">
              <a:spcBef>
                <a:spcPts val="600"/>
              </a:spcBef>
              <a:buNone/>
              <a:defRPr sz="1050">
                <a:solidFill>
                  <a:srgbClr val="000000"/>
                </a:solidFill>
              </a:defRPr>
            </a:lvl3pPr>
            <a:lvl4pPr marL="0" indent="0">
              <a:buNone/>
              <a:defRPr sz="1100"/>
            </a:lvl4pPr>
            <a:lvl5pPr>
              <a:buNone/>
              <a:defRPr sz="11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26" name="Picture Placeholder 25"/>
          <p:cNvSpPr>
            <a:spLocks noGrp="1"/>
          </p:cNvSpPr>
          <p:nvPr>
            <p:ph type="pic" sz="quarter" idx="20"/>
          </p:nvPr>
        </p:nvSpPr>
        <p:spPr>
          <a:xfrm>
            <a:off x="368300" y="1601788"/>
            <a:ext cx="960120" cy="957262"/>
          </a:xfrm>
          <a:solidFill>
            <a:srgbClr val="A2A4A3"/>
          </a:solidFill>
        </p:spPr>
        <p:txBody>
          <a:bodyPr anchor="ctr" anchorCtr="1"/>
          <a:lstStyle>
            <a:lvl1pPr marL="0" indent="0" algn="ctr">
              <a:buNone/>
              <a:defRPr sz="1100">
                <a:solidFill>
                  <a:srgbClr val="000000"/>
                </a:solidFill>
              </a:defRPr>
            </a:lvl1pPr>
          </a:lstStyle>
          <a:p>
            <a:r>
              <a:rPr lang="en-US" dirty="0" smtClean="0"/>
              <a:t>Click icon to add picture</a:t>
            </a:r>
            <a:endParaRPr lang="en-US" dirty="0"/>
          </a:p>
        </p:txBody>
      </p:sp>
      <p:sp>
        <p:nvSpPr>
          <p:cNvPr id="28" name="Picture Placeholder 27"/>
          <p:cNvSpPr>
            <a:spLocks noGrp="1"/>
          </p:cNvSpPr>
          <p:nvPr>
            <p:ph type="pic" sz="quarter" idx="21"/>
          </p:nvPr>
        </p:nvSpPr>
        <p:spPr>
          <a:xfrm>
            <a:off x="368300" y="2869187"/>
            <a:ext cx="960120" cy="960120"/>
          </a:xfrm>
          <a:solidFill>
            <a:srgbClr val="A2A4A3"/>
          </a:solidFill>
        </p:spPr>
        <p:txBody>
          <a:bodyPr anchor="ctr" anchorCtr="1"/>
          <a:lstStyle>
            <a:lvl1pPr marL="0" indent="0">
              <a:buNone/>
              <a:defRPr sz="1100">
                <a:solidFill>
                  <a:srgbClr val="000000"/>
                </a:solidFill>
              </a:defRPr>
            </a:lvl1pPr>
          </a:lstStyle>
          <a:p>
            <a:r>
              <a:rPr lang="en-US" dirty="0" smtClean="0"/>
              <a:t>Click icon to add picture</a:t>
            </a:r>
            <a:endParaRPr lang="en-US" dirty="0"/>
          </a:p>
        </p:txBody>
      </p:sp>
      <p:sp>
        <p:nvSpPr>
          <p:cNvPr id="30" name="Picture Placeholder 29"/>
          <p:cNvSpPr>
            <a:spLocks noGrp="1"/>
          </p:cNvSpPr>
          <p:nvPr>
            <p:ph type="pic" sz="quarter" idx="22"/>
          </p:nvPr>
        </p:nvSpPr>
        <p:spPr>
          <a:xfrm>
            <a:off x="368300" y="4139444"/>
            <a:ext cx="960120" cy="960120"/>
          </a:xfrm>
          <a:solidFill>
            <a:srgbClr val="A2A4A3"/>
          </a:solidFill>
        </p:spPr>
        <p:txBody>
          <a:bodyPr anchor="ctr" anchorCtr="1"/>
          <a:lstStyle>
            <a:lvl1pPr marL="0" indent="0">
              <a:buNone/>
              <a:defRPr sz="1100">
                <a:solidFill>
                  <a:srgbClr val="000000"/>
                </a:solidFill>
              </a:defRPr>
            </a:lvl1pPr>
          </a:lstStyle>
          <a:p>
            <a:r>
              <a:rPr lang="en-US" dirty="0" smtClean="0"/>
              <a:t>Click icon to add picture</a:t>
            </a:r>
            <a:endParaRPr lang="en-US" dirty="0"/>
          </a:p>
        </p:txBody>
      </p:sp>
      <p:sp>
        <p:nvSpPr>
          <p:cNvPr id="32" name="Picture Placeholder 31"/>
          <p:cNvSpPr>
            <a:spLocks noGrp="1"/>
          </p:cNvSpPr>
          <p:nvPr>
            <p:ph type="pic" sz="quarter" idx="23"/>
          </p:nvPr>
        </p:nvSpPr>
        <p:spPr>
          <a:xfrm>
            <a:off x="4680184" y="1601787"/>
            <a:ext cx="960120" cy="960120"/>
          </a:xfrm>
          <a:solidFill>
            <a:srgbClr val="A2A4A3"/>
          </a:solidFill>
        </p:spPr>
        <p:txBody>
          <a:bodyPr anchor="ctr" anchorCtr="1"/>
          <a:lstStyle>
            <a:lvl1pPr marL="0" indent="0">
              <a:buNone/>
              <a:defRPr sz="1100">
                <a:solidFill>
                  <a:srgbClr val="000000"/>
                </a:solidFill>
              </a:defRPr>
            </a:lvl1pPr>
          </a:lstStyle>
          <a:p>
            <a:r>
              <a:rPr lang="en-US" dirty="0" smtClean="0"/>
              <a:t>Click icon to add picture</a:t>
            </a:r>
            <a:endParaRPr lang="en-US" dirty="0"/>
          </a:p>
        </p:txBody>
      </p:sp>
      <p:sp>
        <p:nvSpPr>
          <p:cNvPr id="34" name="Picture Placeholder 33"/>
          <p:cNvSpPr>
            <a:spLocks noGrp="1"/>
          </p:cNvSpPr>
          <p:nvPr>
            <p:ph type="pic" sz="quarter" idx="24"/>
          </p:nvPr>
        </p:nvSpPr>
        <p:spPr>
          <a:xfrm>
            <a:off x="4680184" y="2870616"/>
            <a:ext cx="960120" cy="960120"/>
          </a:xfrm>
          <a:solidFill>
            <a:srgbClr val="A2A4A3"/>
          </a:solidFill>
        </p:spPr>
        <p:txBody>
          <a:bodyPr anchor="ctr" anchorCtr="1"/>
          <a:lstStyle>
            <a:lvl1pPr marL="0" indent="0">
              <a:buNone/>
              <a:defRPr sz="1100">
                <a:solidFill>
                  <a:srgbClr val="000000"/>
                </a:solidFill>
              </a:defRPr>
            </a:lvl1pPr>
          </a:lstStyle>
          <a:p>
            <a:r>
              <a:rPr lang="en-US" dirty="0" smtClean="0"/>
              <a:t>Click icon to add picture</a:t>
            </a:r>
            <a:endParaRPr lang="en-US" dirty="0"/>
          </a:p>
        </p:txBody>
      </p:sp>
      <p:sp>
        <p:nvSpPr>
          <p:cNvPr id="36" name="Picture Placeholder 35"/>
          <p:cNvSpPr>
            <a:spLocks noGrp="1"/>
          </p:cNvSpPr>
          <p:nvPr>
            <p:ph type="pic" sz="quarter" idx="25"/>
          </p:nvPr>
        </p:nvSpPr>
        <p:spPr>
          <a:xfrm>
            <a:off x="4680184" y="4139444"/>
            <a:ext cx="960120" cy="960120"/>
          </a:xfrm>
          <a:solidFill>
            <a:srgbClr val="A2A4A3"/>
          </a:solidFill>
        </p:spPr>
        <p:txBody>
          <a:bodyPr anchor="ctr" anchorCtr="1"/>
          <a:lstStyle>
            <a:lvl1pPr marL="0" indent="0">
              <a:buNone/>
              <a:defRPr sz="1100">
                <a:solidFill>
                  <a:srgbClr val="000000"/>
                </a:solidFill>
              </a:defRPr>
            </a:lvl1pPr>
          </a:lstStyle>
          <a:p>
            <a:r>
              <a:rPr lang="en-US" dirty="0" smtClean="0"/>
              <a:t>Click icon to add picture</a:t>
            </a:r>
            <a:endParaRPr lang="en-US" dirty="0"/>
          </a:p>
        </p:txBody>
      </p:sp>
      <p:sp>
        <p:nvSpPr>
          <p:cNvPr id="38" name="Text Placeholder 37"/>
          <p:cNvSpPr>
            <a:spLocks noGrp="1"/>
          </p:cNvSpPr>
          <p:nvPr>
            <p:ph type="body" sz="quarter" idx="26"/>
          </p:nvPr>
        </p:nvSpPr>
        <p:spPr>
          <a:xfrm>
            <a:off x="1490889" y="4139444"/>
            <a:ext cx="2651760" cy="960120"/>
          </a:xfrm>
        </p:spPr>
        <p:txBody>
          <a:bodyPr>
            <a:noAutofit/>
          </a:bodyPr>
          <a:lstStyle>
            <a:lvl1pPr marL="0" indent="0">
              <a:buNone/>
              <a:defRPr sz="1050" b="1">
                <a:solidFill>
                  <a:srgbClr val="000000"/>
                </a:solidFill>
              </a:defRPr>
            </a:lvl1pPr>
            <a:lvl2pPr marL="0" indent="0">
              <a:spcBef>
                <a:spcPts val="0"/>
              </a:spcBef>
              <a:buNone/>
              <a:defRPr sz="1050">
                <a:solidFill>
                  <a:srgbClr val="000000"/>
                </a:solidFill>
              </a:defRPr>
            </a:lvl2pPr>
            <a:lvl3pPr marL="0" indent="0">
              <a:spcBef>
                <a:spcPts val="600"/>
              </a:spcBef>
              <a:buNone/>
              <a:defRPr sz="1050">
                <a:solidFill>
                  <a:srgbClr val="000000"/>
                </a:solidFill>
              </a:defRPr>
            </a:lvl3pPr>
            <a:lvl4pPr>
              <a:buNone/>
              <a:defRPr sz="1200"/>
            </a:lvl4pPr>
            <a:lvl5pPr>
              <a:buNone/>
              <a:defRPr sz="12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itle 1"/>
          <p:cNvSpPr>
            <a:spLocks noGrp="1"/>
          </p:cNvSpPr>
          <p:nvPr>
            <p:ph type="title"/>
          </p:nvPr>
        </p:nvSpPr>
        <p:spPr>
          <a:xfrm>
            <a:off x="355237" y="770719"/>
            <a:ext cx="8412480" cy="400110"/>
          </a:xfrm>
        </p:spPr>
        <p:txBody>
          <a:bodyPr anchor="t" anchorCtr="0"/>
          <a:lstStyle>
            <a:lvl1pPr>
              <a:defRPr/>
            </a:lvl1pPr>
          </a:lstStyle>
          <a:p>
            <a:r>
              <a:rPr lang="en-US" dirty="0" smtClean="0"/>
              <a:t>Click to edit Master title style</a:t>
            </a:r>
            <a:endParaRPr lang="en-US" dirty="0"/>
          </a:p>
        </p:txBody>
      </p:sp>
      <p:pic>
        <p:nvPicPr>
          <p:cNvPr id="23" name="Picture 2" descr="E:\Dropbox\__CURRENT WORK\Brand-208 NALP-artwork\PPT-template\links\ppt-template_slide-banner1.jp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730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dividual Bio">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vl1pPr>
          </a:lstStyle>
          <a:p>
            <a:fld id="{57C23336-BBE3-45B5-BA2E-C4C98752989C}" type="datetime4">
              <a:rPr lang="en-US" smtClean="0"/>
              <a:pPr/>
              <a:t>November 1, 2016</a:t>
            </a:fld>
            <a:endParaRPr lang="en-US" dirty="0"/>
          </a:p>
        </p:txBody>
      </p:sp>
      <p:sp>
        <p:nvSpPr>
          <p:cNvPr id="6" name="Slide Number Placeholder 5"/>
          <p:cNvSpPr>
            <a:spLocks noGrp="1"/>
          </p:cNvSpPr>
          <p:nvPr>
            <p:ph type="sldNum" sz="quarter" idx="12"/>
          </p:nvPr>
        </p:nvSpPr>
        <p:spPr/>
        <p:txBody>
          <a:bodyPr/>
          <a:lstStyle>
            <a:lvl1pPr>
              <a:defRPr/>
            </a:lvl1pPr>
          </a:lstStyle>
          <a:p>
            <a:fld id="{D34DACC3-9742-4940-92E6-4CAB853A3218}" type="slidenum">
              <a:rPr lang="en-US" smtClean="0"/>
              <a:pPr/>
              <a:t>‹#›</a:t>
            </a:fld>
            <a:endParaRPr lang="en-US" dirty="0"/>
          </a:p>
        </p:txBody>
      </p:sp>
      <p:sp>
        <p:nvSpPr>
          <p:cNvPr id="14" name="Text Placeholder 13"/>
          <p:cNvSpPr>
            <a:spLocks noGrp="1"/>
          </p:cNvSpPr>
          <p:nvPr>
            <p:ph type="body" sz="quarter" idx="14"/>
          </p:nvPr>
        </p:nvSpPr>
        <p:spPr>
          <a:xfrm>
            <a:off x="1490889" y="1601788"/>
            <a:ext cx="2880360" cy="960120"/>
          </a:xfrm>
        </p:spPr>
        <p:txBody>
          <a:bodyPr>
            <a:noAutofit/>
          </a:bodyPr>
          <a:lstStyle>
            <a:lvl1pPr marL="0" indent="0">
              <a:buNone/>
              <a:defRPr sz="1050" b="1">
                <a:solidFill>
                  <a:srgbClr val="7030A0"/>
                </a:solidFill>
              </a:defRPr>
            </a:lvl1pPr>
            <a:lvl2pPr marL="0" indent="0">
              <a:spcBef>
                <a:spcPts val="0"/>
              </a:spcBef>
              <a:buNone/>
              <a:defRPr sz="1050">
                <a:solidFill>
                  <a:srgbClr val="565A5C"/>
                </a:solidFill>
              </a:defRPr>
            </a:lvl2pPr>
            <a:lvl3pPr marL="0" indent="0">
              <a:spcBef>
                <a:spcPts val="600"/>
              </a:spcBef>
              <a:buNone/>
              <a:defRPr sz="1050">
                <a:solidFill>
                  <a:srgbClr val="565A5C"/>
                </a:solidFill>
              </a:defRPr>
            </a:lvl3pPr>
            <a:lvl4pPr marL="0" indent="0">
              <a:spcBef>
                <a:spcPts val="1200"/>
              </a:spcBef>
              <a:buNone/>
              <a:defRPr sz="1000"/>
            </a:lvl4pPr>
            <a:lvl5pPr marL="0" indent="0">
              <a:buNone/>
              <a:defRPr sz="9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26" name="Picture Placeholder 25"/>
          <p:cNvSpPr>
            <a:spLocks noGrp="1"/>
          </p:cNvSpPr>
          <p:nvPr>
            <p:ph type="pic" sz="quarter" idx="20"/>
          </p:nvPr>
        </p:nvSpPr>
        <p:spPr>
          <a:xfrm>
            <a:off x="368300" y="1601788"/>
            <a:ext cx="960120" cy="957262"/>
          </a:xfrm>
          <a:solidFill>
            <a:srgbClr val="A2A4A3"/>
          </a:solidFill>
        </p:spPr>
        <p:txBody>
          <a:bodyPr anchor="ctr" anchorCtr="1"/>
          <a:lstStyle>
            <a:lvl1pPr marL="0" indent="0" algn="ctr">
              <a:buNone/>
              <a:defRPr sz="1100">
                <a:solidFill>
                  <a:schemeClr val="bg2"/>
                </a:solidFill>
              </a:defRPr>
            </a:lvl1pPr>
          </a:lstStyle>
          <a:p>
            <a:r>
              <a:rPr lang="en-US" dirty="0" smtClean="0"/>
              <a:t>Click icon to add picture</a:t>
            </a:r>
            <a:endParaRPr lang="en-US" dirty="0"/>
          </a:p>
        </p:txBody>
      </p:sp>
      <p:sp>
        <p:nvSpPr>
          <p:cNvPr id="21" name="Text Placeholder 20"/>
          <p:cNvSpPr>
            <a:spLocks noGrp="1"/>
          </p:cNvSpPr>
          <p:nvPr>
            <p:ph type="body" sz="quarter" idx="21"/>
          </p:nvPr>
        </p:nvSpPr>
        <p:spPr>
          <a:xfrm>
            <a:off x="368301" y="2817813"/>
            <a:ext cx="4016500" cy="3359787"/>
          </a:xfrm>
        </p:spPr>
        <p:txBody>
          <a:bodyPr/>
          <a:lstStyle>
            <a:lvl1pPr marL="0" indent="0">
              <a:spcBef>
                <a:spcPts val="1200"/>
              </a:spcBef>
              <a:buNone/>
              <a:defRPr sz="1050" b="0">
                <a:solidFill>
                  <a:schemeClr val="tx1"/>
                </a:solidFill>
              </a:defRPr>
            </a:lvl1pPr>
          </a:lstStyle>
          <a:p>
            <a:pPr lvl="0"/>
            <a:r>
              <a:rPr lang="en-US" dirty="0" smtClean="0"/>
              <a:t>Click to edit Master text styles</a:t>
            </a:r>
          </a:p>
        </p:txBody>
      </p:sp>
      <p:sp>
        <p:nvSpPr>
          <p:cNvPr id="24" name="Text Placeholder 23"/>
          <p:cNvSpPr>
            <a:spLocks noGrp="1"/>
          </p:cNvSpPr>
          <p:nvPr>
            <p:ph type="body" sz="quarter" idx="22"/>
          </p:nvPr>
        </p:nvSpPr>
        <p:spPr>
          <a:xfrm>
            <a:off x="4750372" y="2817813"/>
            <a:ext cx="4014216" cy="3315050"/>
          </a:xfrm>
        </p:spPr>
        <p:txBody>
          <a:bodyPr/>
          <a:lstStyle>
            <a:lvl1pPr marL="115888" indent="-115888">
              <a:spcBef>
                <a:spcPts val="600"/>
              </a:spcBef>
              <a:buClr>
                <a:schemeClr val="tx1"/>
              </a:buClr>
              <a:defRPr sz="1050" b="0">
                <a:solidFill>
                  <a:schemeClr val="tx1"/>
                </a:solidFill>
              </a:defRPr>
            </a:lvl1pPr>
          </a:lstStyle>
          <a:p>
            <a:pPr lvl="0"/>
            <a:r>
              <a:rPr lang="en-US" dirty="0" smtClean="0"/>
              <a:t>Click to edit Master text styles</a:t>
            </a:r>
          </a:p>
        </p:txBody>
      </p:sp>
      <p:sp>
        <p:nvSpPr>
          <p:cNvPr id="11" name="Title 1"/>
          <p:cNvSpPr>
            <a:spLocks noGrp="1"/>
          </p:cNvSpPr>
          <p:nvPr>
            <p:ph type="title"/>
          </p:nvPr>
        </p:nvSpPr>
        <p:spPr>
          <a:xfrm>
            <a:off x="355237" y="770719"/>
            <a:ext cx="8412480" cy="400110"/>
          </a:xfrm>
        </p:spPr>
        <p:txBody>
          <a:bodyPr anchor="t" anchorCtr="0"/>
          <a:lstStyle>
            <a:lvl1pPr>
              <a:defRPr/>
            </a:lvl1pPr>
          </a:lstStyle>
          <a:p>
            <a:r>
              <a:rPr lang="en-US" dirty="0" smtClean="0"/>
              <a:t>Click to edit Master title style</a:t>
            </a:r>
            <a:endParaRPr lang="en-US" dirty="0"/>
          </a:p>
        </p:txBody>
      </p:sp>
      <p:pic>
        <p:nvPicPr>
          <p:cNvPr id="12" name="Picture 2" descr="E:\Dropbox\__CURRENT WORK\Brand-208 NALP-artwork\PPT-template\links\ppt-template_slide-banner1.jp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730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rgbClr val="5B1F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err="1" smtClean="0">
              <a:solidFill>
                <a:schemeClr val="bg2"/>
              </a:solidFill>
            </a:endParaRPr>
          </a:p>
        </p:txBody>
      </p:sp>
      <p:pic>
        <p:nvPicPr>
          <p:cNvPr id="13" name="Picture 3" descr="E:\Dropbox\__CURRENT WORK\Brand-208 NALP-artwork\PPT-template\links\PPT-template_cover.jp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457200" y="1390650"/>
            <a:ext cx="8229600" cy="5029200"/>
          </a:xfrm>
          <a:prstGeom prst="rect">
            <a:avLst/>
          </a:prstGeom>
          <a:noFill/>
          <a:extLst>
            <a:ext uri="{909E8E84-426E-40DD-AFC4-6F175D3DCCD1}">
              <a14:hiddenFill xmlns:a14="http://schemas.microsoft.com/office/drawing/2010/main">
                <a:solidFill>
                  <a:srgbClr val="FFFFFF"/>
                </a:solidFill>
              </a14:hiddenFill>
            </a:ext>
          </a:extLst>
        </p:spPr>
      </p:pic>
      <p:sp>
        <p:nvSpPr>
          <p:cNvPr id="18" name="Title 17"/>
          <p:cNvSpPr>
            <a:spLocks noGrp="1"/>
          </p:cNvSpPr>
          <p:nvPr>
            <p:ph type="title"/>
          </p:nvPr>
        </p:nvSpPr>
        <p:spPr>
          <a:xfrm>
            <a:off x="422910" y="262890"/>
            <a:ext cx="8263890" cy="994410"/>
          </a:xfrm>
        </p:spPr>
        <p:txBody>
          <a:bodyPr lIns="0" tIns="0" rIns="0" bIns="0" anchor="t" anchorCtr="0">
            <a:noAutofit/>
          </a:bodyPr>
          <a:lstStyle>
            <a:lvl1pPr algn="l">
              <a:lnSpc>
                <a:spcPct val="90000"/>
              </a:lnSpc>
              <a:defRPr sz="3600" b="1">
                <a:solidFill>
                  <a:schemeClr val="bg1"/>
                </a:solidFill>
                <a:latin typeface="Garamond" panose="02020404030301010803" pitchFamily="18" charset="0"/>
                <a:cs typeface="Arial" pitchFamily="34" charset="0"/>
              </a:defRPr>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5760" y="1600200"/>
            <a:ext cx="4038600" cy="4525963"/>
          </a:xfrm>
        </p:spPr>
        <p:txBody>
          <a:bodyPr/>
          <a:lstStyle>
            <a:lvl1pPr marL="457200" indent="-404813">
              <a:buFont typeface="Wingdings" panose="05000000000000000000" pitchFamily="2" charset="2"/>
              <a:buChar char="Ø"/>
              <a:defRPr sz="2000">
                <a:solidFill>
                  <a:schemeClr val="tx1"/>
                </a:solidFill>
              </a:defRPr>
            </a:lvl1pPr>
            <a:lvl2pPr marL="744538" indent="-234950">
              <a:buClr>
                <a:srgbClr val="7030A0"/>
              </a:buClr>
              <a:buFont typeface="Symbol" panose="05050102010706020507" pitchFamily="18" charset="2"/>
              <a:buChar char="·"/>
              <a:defRPr sz="1800">
                <a:solidFill>
                  <a:schemeClr val="tx1"/>
                </a:solidFill>
              </a:defRPr>
            </a:lvl2pPr>
            <a:lvl3pPr>
              <a:defRPr sz="1400">
                <a:solidFill>
                  <a:schemeClr val="tx1"/>
                </a:solidFill>
              </a:defRPr>
            </a:lvl3pPr>
            <a:lvl4pPr marL="1149350" indent="-182563">
              <a:buFont typeface="Arial" panose="020B0604020202020204" pitchFamily="34" charset="0"/>
              <a:buChar char="•"/>
              <a:defRPr sz="1200">
                <a:solidFill>
                  <a:schemeClr val="tx1"/>
                </a:solidFill>
              </a:defRPr>
            </a:lvl4pPr>
            <a:lvl5pPr marL="1371600" indent="-222250">
              <a:buFont typeface="Garamond" panose="02020404030301010803" pitchFamily="18" charset="0"/>
              <a:buChar char="–"/>
              <a:defRPr sz="1100">
                <a:solidFill>
                  <a:schemeClr val="tx1"/>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742180" y="1600200"/>
            <a:ext cx="4038600" cy="4525963"/>
          </a:xfrm>
        </p:spPr>
        <p:txBody>
          <a:bodyPr/>
          <a:lstStyle>
            <a:lvl1pPr marL="457200" indent="-404813">
              <a:buFont typeface="Wingdings" panose="05000000000000000000" pitchFamily="2" charset="2"/>
              <a:buChar char="Ø"/>
              <a:defRPr sz="2000">
                <a:solidFill>
                  <a:schemeClr val="tx1"/>
                </a:solidFill>
              </a:defRPr>
            </a:lvl1pPr>
            <a:lvl2pPr marL="744538" indent="-234950">
              <a:buClr>
                <a:srgbClr val="7030A0"/>
              </a:buClr>
              <a:buFont typeface="Symbol" panose="05050102010706020507" pitchFamily="18" charset="2"/>
              <a:buChar char="·"/>
              <a:defRPr sz="1800">
                <a:solidFill>
                  <a:schemeClr val="tx1"/>
                </a:solidFill>
              </a:defRPr>
            </a:lvl2pPr>
            <a:lvl3pPr>
              <a:defRPr sz="1400">
                <a:solidFill>
                  <a:schemeClr val="tx1"/>
                </a:solidFill>
              </a:defRPr>
            </a:lvl3pPr>
            <a:lvl4pPr marL="1149350" indent="-182563">
              <a:buFont typeface="Arial" panose="020B0604020202020204" pitchFamily="34" charset="0"/>
              <a:buChar char="•"/>
              <a:defRPr sz="1200">
                <a:solidFill>
                  <a:schemeClr val="tx1"/>
                </a:solidFill>
              </a:defRPr>
            </a:lvl4pPr>
            <a:lvl5pPr marL="1371600" indent="-222250">
              <a:buFont typeface="Garamond" panose="02020404030301010803" pitchFamily="18" charset="0"/>
              <a:buChar char="–"/>
              <a:defRPr sz="1100">
                <a:solidFill>
                  <a:schemeClr val="tx1"/>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lvl1pPr>
              <a:defRPr/>
            </a:lvl1pPr>
          </a:lstStyle>
          <a:p>
            <a:fld id="{80C6BEA5-4246-45F6-A29C-006751907D59}" type="datetime4">
              <a:rPr lang="en-US" smtClean="0"/>
              <a:pPr/>
              <a:t>November 1, 2016</a:t>
            </a:fld>
            <a:endParaRPr lang="en-US" dirty="0"/>
          </a:p>
        </p:txBody>
      </p:sp>
      <p:sp>
        <p:nvSpPr>
          <p:cNvPr id="7" name="Slide Number Placeholder 6"/>
          <p:cNvSpPr>
            <a:spLocks noGrp="1"/>
          </p:cNvSpPr>
          <p:nvPr>
            <p:ph type="sldNum" sz="quarter" idx="12"/>
          </p:nvPr>
        </p:nvSpPr>
        <p:spPr/>
        <p:txBody>
          <a:bodyPr/>
          <a:lstStyle>
            <a:lvl1pPr>
              <a:defRPr/>
            </a:lvl1pPr>
          </a:lstStyle>
          <a:p>
            <a:fld id="{D34DACC3-9742-4940-92E6-4CAB853A3218}" type="slidenum">
              <a:rPr lang="en-US" smtClean="0"/>
              <a:pPr/>
              <a:t>‹#›</a:t>
            </a:fld>
            <a:endParaRPr lang="en-US" dirty="0"/>
          </a:p>
        </p:txBody>
      </p:sp>
      <p:sp>
        <p:nvSpPr>
          <p:cNvPr id="9" name="Title 1"/>
          <p:cNvSpPr>
            <a:spLocks noGrp="1"/>
          </p:cNvSpPr>
          <p:nvPr>
            <p:ph type="title"/>
          </p:nvPr>
        </p:nvSpPr>
        <p:spPr>
          <a:xfrm>
            <a:off x="355237" y="770719"/>
            <a:ext cx="8412480" cy="400110"/>
          </a:xfrm>
        </p:spPr>
        <p:txBody>
          <a:bodyPr anchor="t" anchorCtr="0"/>
          <a:lstStyle>
            <a:lvl1pPr>
              <a:defRPr/>
            </a:lvl1pPr>
          </a:lstStyle>
          <a:p>
            <a:r>
              <a:rPr lang="en-US" dirty="0" smtClean="0"/>
              <a:t>Click to edit Master title style</a:t>
            </a:r>
            <a:endParaRPr lang="en-US" dirty="0"/>
          </a:p>
        </p:txBody>
      </p:sp>
      <p:pic>
        <p:nvPicPr>
          <p:cNvPr id="10" name="Picture 2" descr="E:\Dropbox\__CURRENT WORK\Brand-208 NALP-artwork\PPT-template\links\ppt-template_slide-banner1.jp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5730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400050"/>
          </a:xfrm>
        </p:spPr>
        <p:txBody>
          <a:bodyPr/>
          <a:lstStyle/>
          <a:p>
            <a:r>
              <a:rPr lang="en-US" smtClean="0"/>
              <a:t>Click to edit Master title style</a:t>
            </a:r>
            <a:endParaRPr lang="en-US"/>
          </a:p>
        </p:txBody>
      </p:sp>
      <p:sp>
        <p:nvSpPr>
          <p:cNvPr id="3" name="Content Placeholder 2"/>
          <p:cNvSpPr>
            <a:spLocks noGrp="1"/>
          </p:cNvSpPr>
          <p:nvPr>
            <p:ph idx="1"/>
          </p:nvPr>
        </p:nvSpPr>
        <p:spPr>
          <a:xfrm>
            <a:off x="365125" y="1123950"/>
            <a:ext cx="8413750" cy="4570413"/>
          </a:xfrm>
        </p:spPr>
        <p:txBody>
          <a:bodyPr/>
          <a:lstStyle>
            <a:lvl1pPr marL="457200" indent="-404813">
              <a:buFont typeface="Wingdings" panose="05000000000000000000" pitchFamily="2" charset="2"/>
              <a:buChar char="Ø"/>
              <a:defRPr/>
            </a:lvl1pPr>
            <a:lvl2pPr marL="744538" indent="-234950">
              <a:buFont typeface="Symbol" panose="05050102010706020507" pitchFamily="18" charset="2"/>
              <a:buChar char="·"/>
              <a:defRPr/>
            </a:lvl2pPr>
            <a:lvl4pPr marL="1149350" indent="-182563">
              <a:buFont typeface="Arial" panose="020B0604020202020204" pitchFamily="34" charset="0"/>
              <a:buChar char="•"/>
              <a:defRPr/>
            </a:lvl4pPr>
            <a:lvl5pPr marL="1371600" indent="-222250">
              <a:buFont typeface="Garamond" panose="02020404030301010803" pitchFamily="18"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0FE56E05-2E5D-4634-82E9-FC9155FB34AF}" type="slidenum">
              <a:rPr lang="en-US" altLang="en-US"/>
              <a:pPr>
                <a:defRPr/>
              </a:pPr>
              <a:t>‹#›</a:t>
            </a:fld>
            <a:endParaRPr lang="en-US" altLang="en-US"/>
          </a:p>
        </p:txBody>
      </p:sp>
      <p:sp>
        <p:nvSpPr>
          <p:cNvPr id="8" name="Date Placeholder 2"/>
          <p:cNvSpPr>
            <a:spLocks noGrp="1"/>
          </p:cNvSpPr>
          <p:nvPr>
            <p:ph type="dt" sz="half" idx="10"/>
          </p:nvPr>
        </p:nvSpPr>
        <p:spPr>
          <a:xfrm>
            <a:off x="365759" y="6543925"/>
            <a:ext cx="1620000" cy="138499"/>
          </a:xfrm>
        </p:spPr>
        <p:txBody>
          <a:bodyPr/>
          <a:lstStyle>
            <a:lvl1pPr>
              <a:defRPr/>
            </a:lvl1pPr>
          </a:lstStyle>
          <a:p>
            <a:fld id="{DAB5E16C-CB43-45BD-9AE3-E7CB99C99644}" type="datetime4">
              <a:rPr lang="en-US" smtClean="0"/>
              <a:pPr/>
              <a:t>November 1, 2016</a:t>
            </a:fld>
            <a:endParaRPr lang="en-US" dirty="0"/>
          </a:p>
        </p:txBody>
      </p:sp>
      <p:pic>
        <p:nvPicPr>
          <p:cNvPr id="4098" name="Picture 2" descr="E:\Dropbox\__CURRENT WORK\Brand-208 NALP-artwork\PPT-template\links\ppt-template_slide-banner3.jp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6284119"/>
            <a:ext cx="9144000" cy="57308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Dentons_Logo_Purple_RGB_300.png"/>
          <p:cNvPicPr>
            <a:picLocks noChangeAspect="1"/>
          </p:cNvPicPr>
          <p:nvPr userDrawn="1"/>
        </p:nvPicPr>
        <p:blipFill>
          <a:blip r:embed="rId3"/>
          <a:stretch>
            <a:fillRect/>
          </a:stretch>
        </p:blipFill>
        <p:spPr>
          <a:xfrm>
            <a:off x="7902727" y="6431440"/>
            <a:ext cx="1003098" cy="363468"/>
          </a:xfrm>
          <a:prstGeom prst="rect">
            <a:avLst/>
          </a:prstGeom>
        </p:spPr>
      </p:pic>
    </p:spTree>
    <p:extLst>
      <p:ext uri="{BB962C8B-B14F-4D97-AF65-F5344CB8AC3E}">
        <p14:creationId xmlns:p14="http://schemas.microsoft.com/office/powerpoint/2010/main" val="3300466567"/>
      </p:ext>
    </p:extLst>
  </p:cSld>
  <p:clrMapOvr>
    <a:masterClrMapping/>
  </p:clrMapOvr>
  <p:transition spd="slow">
    <p:cut/>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rgbClr val="5B1F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err="1" smtClean="0">
              <a:solidFill>
                <a:srgbClr val="F8F8F8"/>
              </a:solidFill>
            </a:endParaRPr>
          </a:p>
        </p:txBody>
      </p:sp>
      <p:sp>
        <p:nvSpPr>
          <p:cNvPr id="2" name="Title 1"/>
          <p:cNvSpPr>
            <a:spLocks noGrp="1"/>
          </p:cNvSpPr>
          <p:nvPr>
            <p:ph type="ctrTitle" hasCustomPrompt="1"/>
          </p:nvPr>
        </p:nvSpPr>
        <p:spPr bwMode="gray">
          <a:xfrm>
            <a:off x="409575" y="463817"/>
            <a:ext cx="8324850" cy="523220"/>
          </a:xfrm>
        </p:spPr>
        <p:txBody>
          <a:bodyPr wrap="square" lIns="0" tIns="0" rIns="0" bIns="0" anchor="b" anchorCtr="0">
            <a:spAutoFit/>
          </a:bodyPr>
          <a:lstStyle>
            <a:lvl1pPr algn="l">
              <a:lnSpc>
                <a:spcPct val="100000"/>
              </a:lnSpc>
              <a:defRPr sz="3400" b="1" cap="small" baseline="0">
                <a:solidFill>
                  <a:schemeClr val="bg2"/>
                </a:solidFill>
                <a:effectLst>
                  <a:outerShdw blurRad="38100" dist="38100" dir="2700000" algn="tl">
                    <a:srgbClr val="000000">
                      <a:alpha val="43137"/>
                    </a:srgbClr>
                  </a:outerShdw>
                </a:effectLst>
                <a:latin typeface="Garamond" panose="02020404030301010803" pitchFamily="18" charset="0"/>
                <a:cs typeface="Arial" pitchFamily="34" charset="0"/>
              </a:defRPr>
            </a:lvl1pPr>
          </a:lstStyle>
          <a:p>
            <a:r>
              <a:rPr lang="en-US" dirty="0" smtClean="0"/>
              <a:t>Dentons Native American Law &amp; Policy</a:t>
            </a:r>
            <a:endParaRPr lang="en-US" dirty="0"/>
          </a:p>
        </p:txBody>
      </p:sp>
      <p:pic>
        <p:nvPicPr>
          <p:cNvPr id="6" name="Picture 2" descr="E:\Dropbox\__CURRENT WORK\Brand-208 NALP-artwork\PPT-template\links\optimized-graphics\cover.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7200" y="1390650"/>
            <a:ext cx="8229600"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85272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solidFill>
            <a:srgbClr val="5B1F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err="1" smtClean="0">
              <a:solidFill>
                <a:srgbClr val="F8F8F8"/>
              </a:solidFill>
            </a:endParaRPr>
          </a:p>
        </p:txBody>
      </p:sp>
      <p:sp>
        <p:nvSpPr>
          <p:cNvPr id="2" name="Title 1"/>
          <p:cNvSpPr>
            <a:spLocks noGrp="1"/>
          </p:cNvSpPr>
          <p:nvPr>
            <p:ph type="ctrTitle" hasCustomPrompt="1"/>
          </p:nvPr>
        </p:nvSpPr>
        <p:spPr bwMode="gray">
          <a:xfrm>
            <a:off x="409575" y="473997"/>
            <a:ext cx="8324850" cy="1046440"/>
          </a:xfrm>
        </p:spPr>
        <p:txBody>
          <a:bodyPr wrap="square" lIns="0" tIns="0" rIns="0" bIns="0" anchor="b" anchorCtr="0">
            <a:spAutoFit/>
          </a:bodyPr>
          <a:lstStyle>
            <a:lvl1pPr algn="l">
              <a:lnSpc>
                <a:spcPct val="100000"/>
              </a:lnSpc>
              <a:defRPr sz="3400" b="1" cap="small" baseline="0">
                <a:solidFill>
                  <a:schemeClr val="bg2"/>
                </a:solidFill>
                <a:effectLst>
                  <a:outerShdw blurRad="38100" dist="38100" dir="2700000" algn="tl">
                    <a:srgbClr val="000000">
                      <a:alpha val="43137"/>
                    </a:srgbClr>
                  </a:outerShdw>
                </a:effectLst>
                <a:latin typeface="Garamond" panose="02020404030301010803" pitchFamily="18" charset="0"/>
                <a:cs typeface="Arial" pitchFamily="34" charset="0"/>
              </a:defRPr>
            </a:lvl1pPr>
          </a:lstStyle>
          <a:p>
            <a:r>
              <a:rPr lang="en-US" dirty="0" smtClean="0"/>
              <a:t>Dentons Native American</a:t>
            </a:r>
            <a:br>
              <a:rPr lang="en-US" dirty="0" smtClean="0"/>
            </a:br>
            <a:r>
              <a:rPr lang="en-US" dirty="0" smtClean="0"/>
              <a:t>Law &amp; Policy</a:t>
            </a:r>
            <a:endParaRPr lang="en-US" dirty="0"/>
          </a:p>
        </p:txBody>
      </p:sp>
      <p:pic>
        <p:nvPicPr>
          <p:cNvPr id="8" name="Picture 2" descr="E:\Dropbox\__CURRENT WORK\Brand-208 NALP-artwork\PPT-template\links\optimized-graphics\cover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7199" y="2127249"/>
            <a:ext cx="8226575" cy="431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29358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5237" y="770719"/>
            <a:ext cx="8412480" cy="400110"/>
          </a:xfrm>
        </p:spPr>
        <p:txBody>
          <a:bodyPr anchor="t" anchorCtr="0"/>
          <a:lstStyle>
            <a:lvl1pPr>
              <a:defRPr/>
            </a:lvl1pPr>
          </a:lstStyle>
          <a:p>
            <a:r>
              <a:rPr lang="en-US" dirty="0" smtClean="0"/>
              <a:t>Click to edit Master title style</a:t>
            </a:r>
            <a:endParaRPr lang="en-US" dirty="0"/>
          </a:p>
        </p:txBody>
      </p:sp>
      <p:sp>
        <p:nvSpPr>
          <p:cNvPr id="8" name="Content Placeholder 7"/>
          <p:cNvSpPr>
            <a:spLocks noGrp="1"/>
          </p:cNvSpPr>
          <p:nvPr>
            <p:ph sz="quarter" idx="13"/>
          </p:nvPr>
        </p:nvSpPr>
        <p:spPr>
          <a:xfrm>
            <a:off x="361323" y="1495695"/>
            <a:ext cx="8412480" cy="4800601"/>
          </a:xfrm>
        </p:spPr>
        <p:txBody>
          <a:bodyPr/>
          <a:lstStyle>
            <a:lvl1pPr marL="234950" indent="-234950">
              <a:buClr>
                <a:srgbClr val="7030A0"/>
              </a:buClr>
              <a:buFont typeface="Garamond" panose="02020404030301010803" pitchFamily="18" charset="0"/>
              <a:buChar char="■"/>
              <a:defRPr sz="2400">
                <a:solidFill>
                  <a:schemeClr val="tx1"/>
                </a:solidFill>
              </a:defRPr>
            </a:lvl1pPr>
            <a:lvl2pPr marL="457200" indent="-222250">
              <a:buClr>
                <a:srgbClr val="7030A0"/>
              </a:buClr>
              <a:buFont typeface="Garamond" panose="02020404030301010803" pitchFamily="18" charset="0"/>
              <a:buChar char="□"/>
              <a:defRPr sz="2000">
                <a:solidFill>
                  <a:schemeClr val="tx1"/>
                </a:solidFill>
              </a:defRPr>
            </a:lvl2pPr>
            <a:lvl3pPr marL="692150" indent="-234950">
              <a:buClr>
                <a:srgbClr val="7030A0"/>
              </a:buClr>
              <a:buFont typeface="Garamond" panose="02020404030301010803" pitchFamily="18" charset="0"/>
              <a:buChar char="–"/>
              <a:defRPr sz="1600">
                <a:solidFill>
                  <a:schemeClr val="tx1"/>
                </a:solidFill>
              </a:defRPr>
            </a:lvl3pPr>
            <a:lvl4pPr marL="914400" indent="-222250">
              <a:buClr>
                <a:srgbClr val="7030A0"/>
              </a:buClr>
              <a:defRPr sz="1400">
                <a:solidFill>
                  <a:schemeClr val="tx1"/>
                </a:solidFill>
              </a:defRPr>
            </a:lvl4pPr>
            <a:lvl5pPr marL="1084263" indent="-169863">
              <a:buClr>
                <a:srgbClr val="7030A0"/>
              </a:buClr>
              <a:defRPr sz="1400">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Date Placeholder 11"/>
          <p:cNvSpPr>
            <a:spLocks noGrp="1"/>
          </p:cNvSpPr>
          <p:nvPr>
            <p:ph type="dt" sz="half" idx="14"/>
          </p:nvPr>
        </p:nvSpPr>
        <p:spPr/>
        <p:txBody>
          <a:bodyPr/>
          <a:lstStyle>
            <a:lvl1pPr>
              <a:defRPr/>
            </a:lvl1pPr>
          </a:lstStyle>
          <a:p>
            <a:fld id="{04B9229F-3764-4977-9B4A-DEF8CF21DE96}" type="datetime4">
              <a:rPr lang="en-US" smtClean="0">
                <a:solidFill>
                  <a:prstClr val="black"/>
                </a:solidFill>
              </a:rPr>
              <a:pPr/>
              <a:t>November 1, 2016</a:t>
            </a:fld>
            <a:endParaRPr lang="en-US" dirty="0">
              <a:solidFill>
                <a:prstClr val="black"/>
              </a:solidFill>
            </a:endParaRPr>
          </a:p>
        </p:txBody>
      </p:sp>
      <p:sp>
        <p:nvSpPr>
          <p:cNvPr id="14" name="Slide Number Placeholder 13"/>
          <p:cNvSpPr>
            <a:spLocks noGrp="1"/>
          </p:cNvSpPr>
          <p:nvPr>
            <p:ph type="sldNum" sz="quarter" idx="16"/>
          </p:nvPr>
        </p:nvSpPr>
        <p:spPr/>
        <p:txBody>
          <a:bodyPr/>
          <a:lstStyle>
            <a:lvl1pPr>
              <a:defRPr/>
            </a:lvl1pPr>
          </a:lstStyle>
          <a:p>
            <a:fld id="{D34DACC3-9742-4940-92E6-4CAB853A3218}" type="slidenum">
              <a:rPr lang="en-US" smtClean="0">
                <a:solidFill>
                  <a:prstClr val="black"/>
                </a:solidFill>
              </a:rPr>
              <a:pPr/>
              <a:t>‹#›</a:t>
            </a:fld>
            <a:endParaRPr lang="en-US" dirty="0">
              <a:solidFill>
                <a:prstClr val="black"/>
              </a:solidFill>
            </a:endParaRPr>
          </a:p>
        </p:txBody>
      </p:sp>
      <p:pic>
        <p:nvPicPr>
          <p:cNvPr id="9" name="Picture 2" descr="E:\Dropbox\__CURRENT WORK\Brand-208 NALP-artwork\PPT-template\links\optimized-graphics\banner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032241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 Subhea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vl1pPr>
          </a:lstStyle>
          <a:p>
            <a:fld id="{DB8CFBB5-7CBC-4CD8-A70E-1AD9E7DAC5CC}" type="datetime4">
              <a:rPr lang="en-US" smtClean="0">
                <a:solidFill>
                  <a:prstClr val="black"/>
                </a:solidFill>
              </a:rPr>
              <a:pPr/>
              <a:t>November 1, 2016</a:t>
            </a:fld>
            <a:endParaRPr lang="en-US" dirty="0">
              <a:solidFill>
                <a:prstClr val="black"/>
              </a:solidFill>
            </a:endParaRPr>
          </a:p>
        </p:txBody>
      </p:sp>
      <p:sp>
        <p:nvSpPr>
          <p:cNvPr id="6" name="Slide Number Placeholder 5"/>
          <p:cNvSpPr>
            <a:spLocks noGrp="1"/>
          </p:cNvSpPr>
          <p:nvPr>
            <p:ph type="sldNum" sz="quarter" idx="12"/>
          </p:nvPr>
        </p:nvSpPr>
        <p:spPr/>
        <p:txBody>
          <a:bodyPr/>
          <a:lstStyle>
            <a:lvl1pPr>
              <a:defRPr/>
            </a:lvl1pPr>
          </a:lstStyle>
          <a:p>
            <a:fld id="{D34DACC3-9742-4940-92E6-4CAB853A3218}" type="slidenum">
              <a:rPr lang="en-US" smtClean="0">
                <a:solidFill>
                  <a:prstClr val="black"/>
                </a:solidFill>
              </a:rPr>
              <a:pPr/>
              <a:t>‹#›</a:t>
            </a:fld>
            <a:endParaRPr lang="en-US" dirty="0">
              <a:solidFill>
                <a:prstClr val="black"/>
              </a:solidFill>
            </a:endParaRPr>
          </a:p>
        </p:txBody>
      </p:sp>
      <p:sp>
        <p:nvSpPr>
          <p:cNvPr id="10" name="Content Placeholder 9"/>
          <p:cNvSpPr>
            <a:spLocks noGrp="1"/>
          </p:cNvSpPr>
          <p:nvPr>
            <p:ph sz="quarter" idx="14"/>
          </p:nvPr>
        </p:nvSpPr>
        <p:spPr>
          <a:xfrm>
            <a:off x="368300" y="1600200"/>
            <a:ext cx="8412480" cy="4572000"/>
          </a:xfrm>
        </p:spPr>
        <p:txBody>
          <a:bodyPr/>
          <a:lstStyle>
            <a:lvl1pPr>
              <a:defRPr>
                <a:solidFill>
                  <a:srgbClr val="000000"/>
                </a:solidFill>
              </a:defRPr>
            </a:lvl1pPr>
            <a:lvl2pPr>
              <a:buClr>
                <a:srgbClr val="565A5C"/>
              </a:buCl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Title 1"/>
          <p:cNvSpPr>
            <a:spLocks noGrp="1"/>
          </p:cNvSpPr>
          <p:nvPr>
            <p:ph type="title"/>
          </p:nvPr>
        </p:nvSpPr>
        <p:spPr>
          <a:xfrm>
            <a:off x="355237" y="770719"/>
            <a:ext cx="8412480" cy="400110"/>
          </a:xfrm>
        </p:spPr>
        <p:txBody>
          <a:bodyPr anchor="t" anchorCtr="0"/>
          <a:lstStyle>
            <a:lvl1pPr>
              <a:defRPr/>
            </a:lvl1pPr>
          </a:lstStyle>
          <a:p>
            <a:r>
              <a:rPr lang="en-US" dirty="0" smtClean="0"/>
              <a:t>Click to edit Master title style</a:t>
            </a:r>
            <a:endParaRPr lang="en-US" dirty="0"/>
          </a:p>
        </p:txBody>
      </p:sp>
      <p:pic>
        <p:nvPicPr>
          <p:cNvPr id="7" name="Picture 2" descr="E:\Dropbox\__CURRENT WORK\Brand-208 NALP-artwork\PPT-template\links\optimized-graphics\banner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77145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 Subhead">
    <p:spTree>
      <p:nvGrpSpPr>
        <p:cNvPr id="1" name=""/>
        <p:cNvGrpSpPr/>
        <p:nvPr/>
      </p:nvGrpSpPr>
      <p:grpSpPr>
        <a:xfrm>
          <a:off x="0" y="0"/>
          <a:ext cx="0" cy="0"/>
          <a:chOff x="0" y="0"/>
          <a:chExt cx="0" cy="0"/>
        </a:xfrm>
      </p:grpSpPr>
      <p:pic>
        <p:nvPicPr>
          <p:cNvPr id="4098" name="Picture 2" descr="E:\Dropbox\__CURRENT WORK\Brand-208 NALP-artwork\PPT-template\links\optimized-graphics\banner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828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774987" y="370536"/>
            <a:ext cx="3919039" cy="543864"/>
          </a:xfrm>
        </p:spPr>
        <p:txBody>
          <a:bodyPr anchor="t" anchorCtr="0"/>
          <a:lstStyle>
            <a:lvl1pPr>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lvl1pPr>
              <a:defRPr/>
            </a:lvl1pPr>
          </a:lstStyle>
          <a:p>
            <a:fld id="{AE791DB8-3E47-4E91-87A7-1A197579E689}" type="datetime4">
              <a:rPr lang="en-US" smtClean="0">
                <a:solidFill>
                  <a:prstClr val="black"/>
                </a:solidFill>
              </a:rPr>
              <a:pPr/>
              <a:t>November 1, 2016</a:t>
            </a:fld>
            <a:endParaRPr lang="en-US" dirty="0">
              <a:solidFill>
                <a:prstClr val="black"/>
              </a:solidFill>
            </a:endParaRPr>
          </a:p>
        </p:txBody>
      </p:sp>
      <p:sp>
        <p:nvSpPr>
          <p:cNvPr id="6" name="Slide Number Placeholder 5"/>
          <p:cNvSpPr>
            <a:spLocks noGrp="1"/>
          </p:cNvSpPr>
          <p:nvPr>
            <p:ph type="sldNum" sz="quarter" idx="12"/>
          </p:nvPr>
        </p:nvSpPr>
        <p:spPr/>
        <p:txBody>
          <a:bodyPr/>
          <a:lstStyle>
            <a:lvl1pPr>
              <a:defRPr/>
            </a:lvl1pPr>
          </a:lstStyle>
          <a:p>
            <a:fld id="{D34DACC3-9742-4940-92E6-4CAB853A3218}"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4429915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am Bio">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vl1pPr>
          </a:lstStyle>
          <a:p>
            <a:fld id="{5BC9BD00-1922-4476-88CE-699C675A0F0B}" type="datetime4">
              <a:rPr lang="en-US" smtClean="0">
                <a:solidFill>
                  <a:prstClr val="black"/>
                </a:solidFill>
              </a:rPr>
              <a:pPr/>
              <a:t>November 1, 2016</a:t>
            </a:fld>
            <a:endParaRPr lang="en-US" dirty="0">
              <a:solidFill>
                <a:prstClr val="black"/>
              </a:solidFill>
            </a:endParaRPr>
          </a:p>
        </p:txBody>
      </p:sp>
      <p:sp>
        <p:nvSpPr>
          <p:cNvPr id="6" name="Slide Number Placeholder 5"/>
          <p:cNvSpPr>
            <a:spLocks noGrp="1"/>
          </p:cNvSpPr>
          <p:nvPr>
            <p:ph type="sldNum" sz="quarter" idx="12"/>
          </p:nvPr>
        </p:nvSpPr>
        <p:spPr/>
        <p:txBody>
          <a:bodyPr/>
          <a:lstStyle>
            <a:lvl1pPr>
              <a:defRPr/>
            </a:lvl1pPr>
          </a:lstStyle>
          <a:p>
            <a:fld id="{D34DACC3-9742-4940-92E6-4CAB853A3218}" type="slidenum">
              <a:rPr lang="en-US" smtClean="0">
                <a:solidFill>
                  <a:prstClr val="black"/>
                </a:solidFill>
              </a:rPr>
              <a:pPr/>
              <a:t>‹#›</a:t>
            </a:fld>
            <a:endParaRPr lang="en-US" dirty="0">
              <a:solidFill>
                <a:prstClr val="black"/>
              </a:solidFill>
            </a:endParaRPr>
          </a:p>
        </p:txBody>
      </p:sp>
      <p:sp>
        <p:nvSpPr>
          <p:cNvPr id="14" name="Text Placeholder 13"/>
          <p:cNvSpPr>
            <a:spLocks noGrp="1"/>
          </p:cNvSpPr>
          <p:nvPr>
            <p:ph type="body" sz="quarter" idx="14"/>
          </p:nvPr>
        </p:nvSpPr>
        <p:spPr>
          <a:xfrm>
            <a:off x="1490889" y="1601788"/>
            <a:ext cx="2651760" cy="960120"/>
          </a:xfrm>
        </p:spPr>
        <p:txBody>
          <a:bodyPr>
            <a:noAutofit/>
          </a:bodyPr>
          <a:lstStyle>
            <a:lvl1pPr marL="0" indent="0">
              <a:buNone/>
              <a:defRPr sz="1050" b="1">
                <a:solidFill>
                  <a:srgbClr val="000000"/>
                </a:solidFill>
              </a:defRPr>
            </a:lvl1pPr>
            <a:lvl2pPr marL="0" indent="0">
              <a:spcBef>
                <a:spcPts val="0"/>
              </a:spcBef>
              <a:buNone/>
              <a:defRPr sz="1050">
                <a:solidFill>
                  <a:srgbClr val="000000"/>
                </a:solidFill>
              </a:defRPr>
            </a:lvl2pPr>
            <a:lvl3pPr marL="0" indent="0">
              <a:spcBef>
                <a:spcPts val="600"/>
              </a:spcBef>
              <a:buNone/>
              <a:defRPr sz="1050">
                <a:solidFill>
                  <a:srgbClr val="000000"/>
                </a:solidFill>
              </a:defRPr>
            </a:lvl3pPr>
            <a:lvl4pPr marL="0" indent="0">
              <a:spcBef>
                <a:spcPts val="1200"/>
              </a:spcBef>
              <a:buNone/>
              <a:defRPr sz="1000"/>
            </a:lvl4pPr>
            <a:lvl5pPr marL="0" indent="0">
              <a:buNone/>
              <a:defRPr sz="9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6" name="Text Placeholder 15"/>
          <p:cNvSpPr>
            <a:spLocks noGrp="1"/>
          </p:cNvSpPr>
          <p:nvPr>
            <p:ph type="body" sz="quarter" idx="15"/>
          </p:nvPr>
        </p:nvSpPr>
        <p:spPr>
          <a:xfrm>
            <a:off x="1490889" y="2866769"/>
            <a:ext cx="2651760" cy="960120"/>
          </a:xfrm>
        </p:spPr>
        <p:txBody>
          <a:bodyPr>
            <a:noAutofit/>
          </a:bodyPr>
          <a:lstStyle>
            <a:lvl1pPr marL="0" indent="0">
              <a:buNone/>
              <a:defRPr sz="1050" b="1">
                <a:solidFill>
                  <a:srgbClr val="000000"/>
                </a:solidFill>
              </a:defRPr>
            </a:lvl1pPr>
            <a:lvl2pPr marL="0" indent="0">
              <a:spcBef>
                <a:spcPts val="0"/>
              </a:spcBef>
              <a:buNone/>
              <a:defRPr sz="1050">
                <a:solidFill>
                  <a:srgbClr val="000000"/>
                </a:solidFill>
              </a:defRPr>
            </a:lvl2pPr>
            <a:lvl3pPr marL="0" indent="0">
              <a:spcBef>
                <a:spcPts val="600"/>
              </a:spcBef>
              <a:buNone/>
              <a:defRPr sz="1050">
                <a:solidFill>
                  <a:srgbClr val="000000"/>
                </a:solidFill>
              </a:defRPr>
            </a:lvl3pPr>
            <a:lvl4pPr>
              <a:buNone/>
              <a:defRPr sz="1100"/>
            </a:lvl4pPr>
            <a:lvl5pPr>
              <a:buNone/>
              <a:defRPr sz="11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6"/>
          </p:nvPr>
        </p:nvSpPr>
        <p:spPr>
          <a:xfrm>
            <a:off x="5785739" y="4139444"/>
            <a:ext cx="2651760" cy="960120"/>
          </a:xfrm>
        </p:spPr>
        <p:txBody>
          <a:bodyPr>
            <a:noAutofit/>
          </a:bodyPr>
          <a:lstStyle>
            <a:lvl1pPr marL="0" indent="0">
              <a:buNone/>
              <a:defRPr sz="1050" b="1">
                <a:solidFill>
                  <a:srgbClr val="000000"/>
                </a:solidFill>
              </a:defRPr>
            </a:lvl1pPr>
            <a:lvl2pPr marL="0" indent="0">
              <a:spcBef>
                <a:spcPts val="0"/>
              </a:spcBef>
              <a:buNone/>
              <a:defRPr sz="1050">
                <a:solidFill>
                  <a:srgbClr val="000000"/>
                </a:solidFill>
              </a:defRPr>
            </a:lvl2pPr>
            <a:lvl3pPr marL="0" indent="0">
              <a:spcBef>
                <a:spcPts val="600"/>
              </a:spcBef>
              <a:buNone/>
              <a:defRPr sz="1050">
                <a:solidFill>
                  <a:srgbClr val="000000"/>
                </a:solidFill>
              </a:defRPr>
            </a:lvl3pPr>
            <a:lvl4pPr>
              <a:buNone/>
              <a:defRPr sz="1100"/>
            </a:lvl4pPr>
            <a:lvl5pPr>
              <a:buNone/>
              <a:defRPr sz="11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20" name="Text Placeholder 19"/>
          <p:cNvSpPr>
            <a:spLocks noGrp="1"/>
          </p:cNvSpPr>
          <p:nvPr>
            <p:ph type="body" sz="quarter" idx="17"/>
          </p:nvPr>
        </p:nvSpPr>
        <p:spPr>
          <a:xfrm>
            <a:off x="5785739" y="1601788"/>
            <a:ext cx="2651760" cy="960120"/>
          </a:xfrm>
        </p:spPr>
        <p:txBody>
          <a:bodyPr>
            <a:noAutofit/>
          </a:bodyPr>
          <a:lstStyle>
            <a:lvl1pPr marL="0" indent="0">
              <a:buNone/>
              <a:defRPr sz="1050" b="1">
                <a:solidFill>
                  <a:srgbClr val="000000"/>
                </a:solidFill>
              </a:defRPr>
            </a:lvl1pPr>
            <a:lvl2pPr marL="0" indent="0">
              <a:spcBef>
                <a:spcPts val="0"/>
              </a:spcBef>
              <a:buNone/>
              <a:defRPr sz="1050">
                <a:solidFill>
                  <a:srgbClr val="000000"/>
                </a:solidFill>
              </a:defRPr>
            </a:lvl2pPr>
            <a:lvl3pPr marL="0" indent="0">
              <a:spcBef>
                <a:spcPts val="600"/>
              </a:spcBef>
              <a:buNone/>
              <a:defRPr sz="1050">
                <a:solidFill>
                  <a:srgbClr val="000000"/>
                </a:solidFill>
              </a:defRPr>
            </a:lvl3pPr>
            <a:lvl4pPr>
              <a:buNone/>
              <a:defRPr sz="1100"/>
            </a:lvl4pPr>
            <a:lvl5pPr>
              <a:buNone/>
              <a:defRPr sz="11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22" name="Text Placeholder 21"/>
          <p:cNvSpPr>
            <a:spLocks noGrp="1"/>
          </p:cNvSpPr>
          <p:nvPr>
            <p:ph type="body" sz="quarter" idx="18"/>
          </p:nvPr>
        </p:nvSpPr>
        <p:spPr>
          <a:xfrm>
            <a:off x="5785739" y="2866769"/>
            <a:ext cx="2651760" cy="960120"/>
          </a:xfrm>
        </p:spPr>
        <p:txBody>
          <a:bodyPr>
            <a:noAutofit/>
          </a:bodyPr>
          <a:lstStyle>
            <a:lvl1pPr marL="0" indent="0">
              <a:buNone/>
              <a:defRPr sz="1050" b="1">
                <a:solidFill>
                  <a:srgbClr val="000000"/>
                </a:solidFill>
              </a:defRPr>
            </a:lvl1pPr>
            <a:lvl2pPr marL="0" indent="0">
              <a:spcBef>
                <a:spcPts val="0"/>
              </a:spcBef>
              <a:buNone/>
              <a:defRPr sz="1050">
                <a:solidFill>
                  <a:srgbClr val="000000"/>
                </a:solidFill>
              </a:defRPr>
            </a:lvl2pPr>
            <a:lvl3pPr marL="0" indent="0">
              <a:spcBef>
                <a:spcPts val="600"/>
              </a:spcBef>
              <a:buNone/>
              <a:defRPr sz="1050">
                <a:solidFill>
                  <a:srgbClr val="000000"/>
                </a:solidFill>
              </a:defRPr>
            </a:lvl3pPr>
            <a:lvl4pPr marL="0" indent="0">
              <a:buNone/>
              <a:defRPr sz="1100"/>
            </a:lvl4pPr>
            <a:lvl5pPr>
              <a:buNone/>
              <a:defRPr sz="11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26" name="Picture Placeholder 25"/>
          <p:cNvSpPr>
            <a:spLocks noGrp="1"/>
          </p:cNvSpPr>
          <p:nvPr>
            <p:ph type="pic" sz="quarter" idx="20"/>
          </p:nvPr>
        </p:nvSpPr>
        <p:spPr>
          <a:xfrm>
            <a:off x="368300" y="1601788"/>
            <a:ext cx="960120" cy="957262"/>
          </a:xfrm>
          <a:solidFill>
            <a:srgbClr val="A2A4A3"/>
          </a:solidFill>
        </p:spPr>
        <p:txBody>
          <a:bodyPr anchor="ctr" anchorCtr="1"/>
          <a:lstStyle>
            <a:lvl1pPr marL="0" indent="0" algn="ctr">
              <a:buNone/>
              <a:defRPr sz="1100">
                <a:solidFill>
                  <a:srgbClr val="000000"/>
                </a:solidFill>
              </a:defRPr>
            </a:lvl1pPr>
          </a:lstStyle>
          <a:p>
            <a:r>
              <a:rPr lang="en-US" dirty="0" smtClean="0"/>
              <a:t>Click icon to add picture</a:t>
            </a:r>
            <a:endParaRPr lang="en-US" dirty="0"/>
          </a:p>
        </p:txBody>
      </p:sp>
      <p:sp>
        <p:nvSpPr>
          <p:cNvPr id="28" name="Picture Placeholder 27"/>
          <p:cNvSpPr>
            <a:spLocks noGrp="1"/>
          </p:cNvSpPr>
          <p:nvPr>
            <p:ph type="pic" sz="quarter" idx="21"/>
          </p:nvPr>
        </p:nvSpPr>
        <p:spPr>
          <a:xfrm>
            <a:off x="368300" y="2869187"/>
            <a:ext cx="960120" cy="960120"/>
          </a:xfrm>
          <a:solidFill>
            <a:srgbClr val="A2A4A3"/>
          </a:solidFill>
        </p:spPr>
        <p:txBody>
          <a:bodyPr anchor="ctr" anchorCtr="1"/>
          <a:lstStyle>
            <a:lvl1pPr marL="0" indent="0">
              <a:buNone/>
              <a:defRPr sz="1100">
                <a:solidFill>
                  <a:srgbClr val="000000"/>
                </a:solidFill>
              </a:defRPr>
            </a:lvl1pPr>
          </a:lstStyle>
          <a:p>
            <a:r>
              <a:rPr lang="en-US" dirty="0" smtClean="0"/>
              <a:t>Click icon to add picture</a:t>
            </a:r>
            <a:endParaRPr lang="en-US" dirty="0"/>
          </a:p>
        </p:txBody>
      </p:sp>
      <p:sp>
        <p:nvSpPr>
          <p:cNvPr id="30" name="Picture Placeholder 29"/>
          <p:cNvSpPr>
            <a:spLocks noGrp="1"/>
          </p:cNvSpPr>
          <p:nvPr>
            <p:ph type="pic" sz="quarter" idx="22"/>
          </p:nvPr>
        </p:nvSpPr>
        <p:spPr>
          <a:xfrm>
            <a:off x="368300" y="4139444"/>
            <a:ext cx="960120" cy="960120"/>
          </a:xfrm>
          <a:solidFill>
            <a:srgbClr val="A2A4A3"/>
          </a:solidFill>
        </p:spPr>
        <p:txBody>
          <a:bodyPr anchor="ctr" anchorCtr="1"/>
          <a:lstStyle>
            <a:lvl1pPr marL="0" indent="0">
              <a:buNone/>
              <a:defRPr sz="1100">
                <a:solidFill>
                  <a:srgbClr val="000000"/>
                </a:solidFill>
              </a:defRPr>
            </a:lvl1pPr>
          </a:lstStyle>
          <a:p>
            <a:r>
              <a:rPr lang="en-US" dirty="0" smtClean="0"/>
              <a:t>Click icon to add picture</a:t>
            </a:r>
            <a:endParaRPr lang="en-US" dirty="0"/>
          </a:p>
        </p:txBody>
      </p:sp>
      <p:sp>
        <p:nvSpPr>
          <p:cNvPr id="32" name="Picture Placeholder 31"/>
          <p:cNvSpPr>
            <a:spLocks noGrp="1"/>
          </p:cNvSpPr>
          <p:nvPr>
            <p:ph type="pic" sz="quarter" idx="23"/>
          </p:nvPr>
        </p:nvSpPr>
        <p:spPr>
          <a:xfrm>
            <a:off x="4680184" y="1601787"/>
            <a:ext cx="960120" cy="960120"/>
          </a:xfrm>
          <a:solidFill>
            <a:srgbClr val="A2A4A3"/>
          </a:solidFill>
        </p:spPr>
        <p:txBody>
          <a:bodyPr anchor="ctr" anchorCtr="1"/>
          <a:lstStyle>
            <a:lvl1pPr marL="0" indent="0">
              <a:buNone/>
              <a:defRPr sz="1100">
                <a:solidFill>
                  <a:srgbClr val="000000"/>
                </a:solidFill>
              </a:defRPr>
            </a:lvl1pPr>
          </a:lstStyle>
          <a:p>
            <a:r>
              <a:rPr lang="en-US" dirty="0" smtClean="0"/>
              <a:t>Click icon to add picture</a:t>
            </a:r>
            <a:endParaRPr lang="en-US" dirty="0"/>
          </a:p>
        </p:txBody>
      </p:sp>
      <p:sp>
        <p:nvSpPr>
          <p:cNvPr id="34" name="Picture Placeholder 33"/>
          <p:cNvSpPr>
            <a:spLocks noGrp="1"/>
          </p:cNvSpPr>
          <p:nvPr>
            <p:ph type="pic" sz="quarter" idx="24"/>
          </p:nvPr>
        </p:nvSpPr>
        <p:spPr>
          <a:xfrm>
            <a:off x="4680184" y="2870616"/>
            <a:ext cx="960120" cy="960120"/>
          </a:xfrm>
          <a:solidFill>
            <a:srgbClr val="A2A4A3"/>
          </a:solidFill>
        </p:spPr>
        <p:txBody>
          <a:bodyPr anchor="ctr" anchorCtr="1"/>
          <a:lstStyle>
            <a:lvl1pPr marL="0" indent="0">
              <a:buNone/>
              <a:defRPr sz="1100">
                <a:solidFill>
                  <a:srgbClr val="000000"/>
                </a:solidFill>
              </a:defRPr>
            </a:lvl1pPr>
          </a:lstStyle>
          <a:p>
            <a:r>
              <a:rPr lang="en-US" dirty="0" smtClean="0"/>
              <a:t>Click icon to add picture</a:t>
            </a:r>
            <a:endParaRPr lang="en-US" dirty="0"/>
          </a:p>
        </p:txBody>
      </p:sp>
      <p:sp>
        <p:nvSpPr>
          <p:cNvPr id="36" name="Picture Placeholder 35"/>
          <p:cNvSpPr>
            <a:spLocks noGrp="1"/>
          </p:cNvSpPr>
          <p:nvPr>
            <p:ph type="pic" sz="quarter" idx="25"/>
          </p:nvPr>
        </p:nvSpPr>
        <p:spPr>
          <a:xfrm>
            <a:off x="4680184" y="4139444"/>
            <a:ext cx="960120" cy="960120"/>
          </a:xfrm>
          <a:solidFill>
            <a:srgbClr val="A2A4A3"/>
          </a:solidFill>
        </p:spPr>
        <p:txBody>
          <a:bodyPr anchor="ctr" anchorCtr="1"/>
          <a:lstStyle>
            <a:lvl1pPr marL="0" indent="0">
              <a:buNone/>
              <a:defRPr sz="1100">
                <a:solidFill>
                  <a:srgbClr val="000000"/>
                </a:solidFill>
              </a:defRPr>
            </a:lvl1pPr>
          </a:lstStyle>
          <a:p>
            <a:r>
              <a:rPr lang="en-US" dirty="0" smtClean="0"/>
              <a:t>Click icon to add picture</a:t>
            </a:r>
            <a:endParaRPr lang="en-US" dirty="0"/>
          </a:p>
        </p:txBody>
      </p:sp>
      <p:sp>
        <p:nvSpPr>
          <p:cNvPr id="38" name="Text Placeholder 37"/>
          <p:cNvSpPr>
            <a:spLocks noGrp="1"/>
          </p:cNvSpPr>
          <p:nvPr>
            <p:ph type="body" sz="quarter" idx="26"/>
          </p:nvPr>
        </p:nvSpPr>
        <p:spPr>
          <a:xfrm>
            <a:off x="1490889" y="4139444"/>
            <a:ext cx="2651760" cy="960120"/>
          </a:xfrm>
        </p:spPr>
        <p:txBody>
          <a:bodyPr>
            <a:noAutofit/>
          </a:bodyPr>
          <a:lstStyle>
            <a:lvl1pPr marL="0" indent="0">
              <a:buNone/>
              <a:defRPr sz="1050" b="1">
                <a:solidFill>
                  <a:srgbClr val="000000"/>
                </a:solidFill>
              </a:defRPr>
            </a:lvl1pPr>
            <a:lvl2pPr marL="0" indent="0">
              <a:spcBef>
                <a:spcPts val="0"/>
              </a:spcBef>
              <a:buNone/>
              <a:defRPr sz="1050">
                <a:solidFill>
                  <a:srgbClr val="000000"/>
                </a:solidFill>
              </a:defRPr>
            </a:lvl2pPr>
            <a:lvl3pPr marL="0" indent="0">
              <a:spcBef>
                <a:spcPts val="600"/>
              </a:spcBef>
              <a:buNone/>
              <a:defRPr sz="1050">
                <a:solidFill>
                  <a:srgbClr val="000000"/>
                </a:solidFill>
              </a:defRPr>
            </a:lvl3pPr>
            <a:lvl4pPr>
              <a:buNone/>
              <a:defRPr sz="1200"/>
            </a:lvl4pPr>
            <a:lvl5pPr>
              <a:buNone/>
              <a:defRPr sz="12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itle 1"/>
          <p:cNvSpPr>
            <a:spLocks noGrp="1"/>
          </p:cNvSpPr>
          <p:nvPr>
            <p:ph type="title"/>
          </p:nvPr>
        </p:nvSpPr>
        <p:spPr>
          <a:xfrm>
            <a:off x="355237" y="770719"/>
            <a:ext cx="8412480" cy="400110"/>
          </a:xfrm>
        </p:spPr>
        <p:txBody>
          <a:bodyPr anchor="t" anchorCtr="0"/>
          <a:lstStyle>
            <a:lvl1pPr>
              <a:defRPr/>
            </a:lvl1pPr>
          </a:lstStyle>
          <a:p>
            <a:r>
              <a:rPr lang="en-US" dirty="0" smtClean="0"/>
              <a:t>Click to edit Master title style</a:t>
            </a:r>
            <a:endParaRPr lang="en-US" dirty="0"/>
          </a:p>
        </p:txBody>
      </p:sp>
      <p:pic>
        <p:nvPicPr>
          <p:cNvPr id="19" name="Picture 2" descr="E:\Dropbox\__CURRENT WORK\Brand-208 NALP-artwork\PPT-template\links\optimized-graphics\banner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25131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dividual Bio">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vl1pPr>
          </a:lstStyle>
          <a:p>
            <a:fld id="{57C23336-BBE3-45B5-BA2E-C4C98752989C}" type="datetime4">
              <a:rPr lang="en-US" smtClean="0">
                <a:solidFill>
                  <a:prstClr val="black"/>
                </a:solidFill>
              </a:rPr>
              <a:pPr/>
              <a:t>November 1, 2016</a:t>
            </a:fld>
            <a:endParaRPr lang="en-US" dirty="0">
              <a:solidFill>
                <a:prstClr val="black"/>
              </a:solidFill>
            </a:endParaRPr>
          </a:p>
        </p:txBody>
      </p:sp>
      <p:sp>
        <p:nvSpPr>
          <p:cNvPr id="6" name="Slide Number Placeholder 5"/>
          <p:cNvSpPr>
            <a:spLocks noGrp="1"/>
          </p:cNvSpPr>
          <p:nvPr>
            <p:ph type="sldNum" sz="quarter" idx="12"/>
          </p:nvPr>
        </p:nvSpPr>
        <p:spPr/>
        <p:txBody>
          <a:bodyPr/>
          <a:lstStyle>
            <a:lvl1pPr>
              <a:defRPr/>
            </a:lvl1pPr>
          </a:lstStyle>
          <a:p>
            <a:fld id="{D34DACC3-9742-4940-92E6-4CAB853A3218}" type="slidenum">
              <a:rPr lang="en-US" smtClean="0">
                <a:solidFill>
                  <a:prstClr val="black"/>
                </a:solidFill>
              </a:rPr>
              <a:pPr/>
              <a:t>‹#›</a:t>
            </a:fld>
            <a:endParaRPr lang="en-US" dirty="0">
              <a:solidFill>
                <a:prstClr val="black"/>
              </a:solidFill>
            </a:endParaRPr>
          </a:p>
        </p:txBody>
      </p:sp>
      <p:sp>
        <p:nvSpPr>
          <p:cNvPr id="14" name="Text Placeholder 13"/>
          <p:cNvSpPr>
            <a:spLocks noGrp="1"/>
          </p:cNvSpPr>
          <p:nvPr>
            <p:ph type="body" sz="quarter" idx="14"/>
          </p:nvPr>
        </p:nvSpPr>
        <p:spPr>
          <a:xfrm>
            <a:off x="1490889" y="1601788"/>
            <a:ext cx="2880360" cy="960120"/>
          </a:xfrm>
        </p:spPr>
        <p:txBody>
          <a:bodyPr>
            <a:noAutofit/>
          </a:bodyPr>
          <a:lstStyle>
            <a:lvl1pPr marL="0" indent="0">
              <a:buNone/>
              <a:defRPr sz="1050" b="1">
                <a:solidFill>
                  <a:srgbClr val="7030A0"/>
                </a:solidFill>
              </a:defRPr>
            </a:lvl1pPr>
            <a:lvl2pPr marL="0" indent="0">
              <a:spcBef>
                <a:spcPts val="0"/>
              </a:spcBef>
              <a:buNone/>
              <a:defRPr sz="1050">
                <a:solidFill>
                  <a:srgbClr val="565A5C"/>
                </a:solidFill>
              </a:defRPr>
            </a:lvl2pPr>
            <a:lvl3pPr marL="0" indent="0">
              <a:spcBef>
                <a:spcPts val="600"/>
              </a:spcBef>
              <a:buNone/>
              <a:defRPr sz="1050">
                <a:solidFill>
                  <a:srgbClr val="565A5C"/>
                </a:solidFill>
              </a:defRPr>
            </a:lvl3pPr>
            <a:lvl4pPr marL="0" indent="0">
              <a:spcBef>
                <a:spcPts val="1200"/>
              </a:spcBef>
              <a:buNone/>
              <a:defRPr sz="1000"/>
            </a:lvl4pPr>
            <a:lvl5pPr marL="0" indent="0">
              <a:buNone/>
              <a:defRPr sz="9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26" name="Picture Placeholder 25"/>
          <p:cNvSpPr>
            <a:spLocks noGrp="1"/>
          </p:cNvSpPr>
          <p:nvPr>
            <p:ph type="pic" sz="quarter" idx="20"/>
          </p:nvPr>
        </p:nvSpPr>
        <p:spPr>
          <a:xfrm>
            <a:off x="368300" y="1601788"/>
            <a:ext cx="960120" cy="957262"/>
          </a:xfrm>
          <a:solidFill>
            <a:srgbClr val="A2A4A3"/>
          </a:solidFill>
        </p:spPr>
        <p:txBody>
          <a:bodyPr anchor="ctr" anchorCtr="1"/>
          <a:lstStyle>
            <a:lvl1pPr marL="0" indent="0" algn="ctr">
              <a:buNone/>
              <a:defRPr sz="1100">
                <a:solidFill>
                  <a:schemeClr val="bg2"/>
                </a:solidFill>
              </a:defRPr>
            </a:lvl1pPr>
          </a:lstStyle>
          <a:p>
            <a:r>
              <a:rPr lang="en-US" dirty="0" smtClean="0"/>
              <a:t>Click icon to add picture</a:t>
            </a:r>
            <a:endParaRPr lang="en-US" dirty="0"/>
          </a:p>
        </p:txBody>
      </p:sp>
      <p:sp>
        <p:nvSpPr>
          <p:cNvPr id="21" name="Text Placeholder 20"/>
          <p:cNvSpPr>
            <a:spLocks noGrp="1"/>
          </p:cNvSpPr>
          <p:nvPr>
            <p:ph type="body" sz="quarter" idx="21"/>
          </p:nvPr>
        </p:nvSpPr>
        <p:spPr>
          <a:xfrm>
            <a:off x="368301" y="2817813"/>
            <a:ext cx="4016500" cy="3359787"/>
          </a:xfrm>
        </p:spPr>
        <p:txBody>
          <a:bodyPr/>
          <a:lstStyle>
            <a:lvl1pPr marL="0" indent="0">
              <a:spcBef>
                <a:spcPts val="1200"/>
              </a:spcBef>
              <a:buNone/>
              <a:defRPr sz="1050" b="0">
                <a:solidFill>
                  <a:schemeClr val="tx1"/>
                </a:solidFill>
              </a:defRPr>
            </a:lvl1pPr>
          </a:lstStyle>
          <a:p>
            <a:pPr lvl="0"/>
            <a:r>
              <a:rPr lang="en-US" dirty="0" smtClean="0"/>
              <a:t>Click to edit Master text styles</a:t>
            </a:r>
          </a:p>
        </p:txBody>
      </p:sp>
      <p:sp>
        <p:nvSpPr>
          <p:cNvPr id="24" name="Text Placeholder 23"/>
          <p:cNvSpPr>
            <a:spLocks noGrp="1"/>
          </p:cNvSpPr>
          <p:nvPr>
            <p:ph type="body" sz="quarter" idx="22"/>
          </p:nvPr>
        </p:nvSpPr>
        <p:spPr>
          <a:xfrm>
            <a:off x="4750372" y="2817813"/>
            <a:ext cx="4014216" cy="3315050"/>
          </a:xfrm>
        </p:spPr>
        <p:txBody>
          <a:bodyPr/>
          <a:lstStyle>
            <a:lvl1pPr marL="115888" indent="-115888">
              <a:spcBef>
                <a:spcPts val="600"/>
              </a:spcBef>
              <a:buClr>
                <a:schemeClr val="tx1"/>
              </a:buClr>
              <a:defRPr sz="1050" b="0">
                <a:solidFill>
                  <a:schemeClr val="tx1"/>
                </a:solidFill>
              </a:defRPr>
            </a:lvl1pPr>
          </a:lstStyle>
          <a:p>
            <a:pPr lvl="0"/>
            <a:r>
              <a:rPr lang="en-US" dirty="0" smtClean="0"/>
              <a:t>Click to edit Master text styles</a:t>
            </a:r>
          </a:p>
        </p:txBody>
      </p:sp>
      <p:sp>
        <p:nvSpPr>
          <p:cNvPr id="11" name="Title 1"/>
          <p:cNvSpPr>
            <a:spLocks noGrp="1"/>
          </p:cNvSpPr>
          <p:nvPr>
            <p:ph type="title"/>
          </p:nvPr>
        </p:nvSpPr>
        <p:spPr>
          <a:xfrm>
            <a:off x="355237" y="770719"/>
            <a:ext cx="8412480" cy="400110"/>
          </a:xfrm>
        </p:spPr>
        <p:txBody>
          <a:bodyPr anchor="t" anchorCtr="0"/>
          <a:lstStyle>
            <a:lvl1pPr>
              <a:defRPr/>
            </a:lvl1pPr>
          </a:lstStyle>
          <a:p>
            <a:r>
              <a:rPr lang="en-US" dirty="0" smtClean="0"/>
              <a:t>Click to edit Master title style</a:t>
            </a:r>
            <a:endParaRPr lang="en-US" dirty="0"/>
          </a:p>
        </p:txBody>
      </p:sp>
      <p:pic>
        <p:nvPicPr>
          <p:cNvPr id="10" name="Picture 2" descr="E:\Dropbox\__CURRENT WORK\Brand-208 NALP-artwork\PPT-template\links\optimized-graphics\banner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227104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rgbClr val="5B1F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err="1" smtClean="0">
              <a:solidFill>
                <a:srgbClr val="F8F8F8"/>
              </a:solidFill>
            </a:endParaRPr>
          </a:p>
        </p:txBody>
      </p:sp>
      <p:sp>
        <p:nvSpPr>
          <p:cNvPr id="18" name="Title 17"/>
          <p:cNvSpPr>
            <a:spLocks noGrp="1"/>
          </p:cNvSpPr>
          <p:nvPr>
            <p:ph type="title"/>
          </p:nvPr>
        </p:nvSpPr>
        <p:spPr>
          <a:xfrm>
            <a:off x="422910" y="262890"/>
            <a:ext cx="8263890" cy="994410"/>
          </a:xfrm>
        </p:spPr>
        <p:txBody>
          <a:bodyPr lIns="0" tIns="0" rIns="0" bIns="0" anchor="t" anchorCtr="0">
            <a:noAutofit/>
          </a:bodyPr>
          <a:lstStyle>
            <a:lvl1pPr algn="l">
              <a:lnSpc>
                <a:spcPct val="90000"/>
              </a:lnSpc>
              <a:defRPr sz="3600" b="1">
                <a:solidFill>
                  <a:schemeClr val="bg1"/>
                </a:solidFill>
                <a:latin typeface="Garamond" panose="02020404030301010803" pitchFamily="18" charset="0"/>
                <a:cs typeface="Arial" pitchFamily="34" charset="0"/>
              </a:defRPr>
            </a:lvl1pPr>
          </a:lstStyle>
          <a:p>
            <a:r>
              <a:rPr lang="en-US" dirty="0" smtClean="0"/>
              <a:t>Click to edit Master title style</a:t>
            </a:r>
            <a:endParaRPr lang="en-US" dirty="0"/>
          </a:p>
        </p:txBody>
      </p:sp>
      <p:pic>
        <p:nvPicPr>
          <p:cNvPr id="6" name="Picture 2" descr="E:\Dropbox\__CURRENT WORK\Brand-208 NALP-artwork\PPT-template\links\optimized-graphics\cover.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7200" y="1390650"/>
            <a:ext cx="8229600"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686785"/>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5760" y="1600200"/>
            <a:ext cx="4038600" cy="4525963"/>
          </a:xfrm>
        </p:spPr>
        <p:txBody>
          <a:bodyPr/>
          <a:lstStyle>
            <a:lvl1pPr marL="457200" indent="-404813">
              <a:buFont typeface="Wingdings" panose="05000000000000000000" pitchFamily="2" charset="2"/>
              <a:buChar char="Ø"/>
              <a:defRPr sz="2000">
                <a:solidFill>
                  <a:schemeClr val="tx1"/>
                </a:solidFill>
              </a:defRPr>
            </a:lvl1pPr>
            <a:lvl2pPr marL="744538" indent="-234950">
              <a:buClr>
                <a:srgbClr val="7030A0"/>
              </a:buClr>
              <a:buFont typeface="Symbol" panose="05050102010706020507" pitchFamily="18" charset="2"/>
              <a:buChar char="·"/>
              <a:defRPr sz="1800">
                <a:solidFill>
                  <a:schemeClr val="tx1"/>
                </a:solidFill>
              </a:defRPr>
            </a:lvl2pPr>
            <a:lvl3pPr>
              <a:defRPr sz="1400">
                <a:solidFill>
                  <a:schemeClr val="tx1"/>
                </a:solidFill>
              </a:defRPr>
            </a:lvl3pPr>
            <a:lvl4pPr marL="1149350" indent="-182563">
              <a:buFont typeface="Arial" panose="020B0604020202020204" pitchFamily="34" charset="0"/>
              <a:buChar char="•"/>
              <a:defRPr sz="1200">
                <a:solidFill>
                  <a:schemeClr val="tx1"/>
                </a:solidFill>
              </a:defRPr>
            </a:lvl4pPr>
            <a:lvl5pPr marL="1371600" indent="-222250">
              <a:buFont typeface="Garamond" panose="02020404030301010803" pitchFamily="18" charset="0"/>
              <a:buChar char="–"/>
              <a:defRPr sz="1100">
                <a:solidFill>
                  <a:schemeClr val="tx1"/>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742180" y="1600200"/>
            <a:ext cx="4038600" cy="4525963"/>
          </a:xfrm>
        </p:spPr>
        <p:txBody>
          <a:bodyPr/>
          <a:lstStyle>
            <a:lvl1pPr marL="457200" indent="-404813">
              <a:buFont typeface="Wingdings" panose="05000000000000000000" pitchFamily="2" charset="2"/>
              <a:buChar char="Ø"/>
              <a:defRPr sz="2000">
                <a:solidFill>
                  <a:schemeClr val="tx1"/>
                </a:solidFill>
              </a:defRPr>
            </a:lvl1pPr>
            <a:lvl2pPr marL="744538" indent="-234950">
              <a:buClr>
                <a:srgbClr val="7030A0"/>
              </a:buClr>
              <a:buFont typeface="Symbol" panose="05050102010706020507" pitchFamily="18" charset="2"/>
              <a:buChar char="·"/>
              <a:defRPr sz="1800">
                <a:solidFill>
                  <a:schemeClr val="tx1"/>
                </a:solidFill>
              </a:defRPr>
            </a:lvl2pPr>
            <a:lvl3pPr>
              <a:defRPr sz="1400">
                <a:solidFill>
                  <a:schemeClr val="tx1"/>
                </a:solidFill>
              </a:defRPr>
            </a:lvl3pPr>
            <a:lvl4pPr marL="1149350" indent="-182563">
              <a:buFont typeface="Arial" panose="020B0604020202020204" pitchFamily="34" charset="0"/>
              <a:buChar char="•"/>
              <a:defRPr sz="1200">
                <a:solidFill>
                  <a:schemeClr val="tx1"/>
                </a:solidFill>
              </a:defRPr>
            </a:lvl4pPr>
            <a:lvl5pPr marL="1371600" indent="-222250">
              <a:buFont typeface="Garamond" panose="02020404030301010803" pitchFamily="18" charset="0"/>
              <a:buChar char="–"/>
              <a:defRPr sz="1100">
                <a:solidFill>
                  <a:schemeClr val="tx1"/>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lvl1pPr>
              <a:defRPr/>
            </a:lvl1pPr>
          </a:lstStyle>
          <a:p>
            <a:fld id="{80C6BEA5-4246-45F6-A29C-006751907D59}" type="datetime4">
              <a:rPr lang="en-US" smtClean="0">
                <a:solidFill>
                  <a:prstClr val="black"/>
                </a:solidFill>
              </a:rPr>
              <a:pPr/>
              <a:t>November 1, 2016</a:t>
            </a:fld>
            <a:endParaRPr lang="en-US" dirty="0">
              <a:solidFill>
                <a:prstClr val="black"/>
              </a:solidFill>
            </a:endParaRPr>
          </a:p>
        </p:txBody>
      </p:sp>
      <p:sp>
        <p:nvSpPr>
          <p:cNvPr id="7" name="Slide Number Placeholder 6"/>
          <p:cNvSpPr>
            <a:spLocks noGrp="1"/>
          </p:cNvSpPr>
          <p:nvPr>
            <p:ph type="sldNum" sz="quarter" idx="12"/>
          </p:nvPr>
        </p:nvSpPr>
        <p:spPr/>
        <p:txBody>
          <a:bodyPr/>
          <a:lstStyle>
            <a:lvl1pPr>
              <a:defRPr/>
            </a:lvl1pPr>
          </a:lstStyle>
          <a:p>
            <a:fld id="{D34DACC3-9742-4940-92E6-4CAB853A3218}" type="slidenum">
              <a:rPr lang="en-US" smtClean="0">
                <a:solidFill>
                  <a:prstClr val="black"/>
                </a:solidFill>
              </a:rPr>
              <a:pPr/>
              <a:t>‹#›</a:t>
            </a:fld>
            <a:endParaRPr lang="en-US" dirty="0">
              <a:solidFill>
                <a:prstClr val="black"/>
              </a:solidFill>
            </a:endParaRPr>
          </a:p>
        </p:txBody>
      </p:sp>
      <p:sp>
        <p:nvSpPr>
          <p:cNvPr id="9" name="Title 1"/>
          <p:cNvSpPr>
            <a:spLocks noGrp="1"/>
          </p:cNvSpPr>
          <p:nvPr>
            <p:ph type="title"/>
          </p:nvPr>
        </p:nvSpPr>
        <p:spPr>
          <a:xfrm>
            <a:off x="355237" y="770719"/>
            <a:ext cx="8412480" cy="400110"/>
          </a:xfrm>
        </p:spPr>
        <p:txBody>
          <a:bodyPr anchor="t" anchorCtr="0"/>
          <a:lstStyle>
            <a:lvl1pPr>
              <a:defRPr/>
            </a:lvl1pPr>
          </a:lstStyle>
          <a:p>
            <a:r>
              <a:rPr lang="en-US" dirty="0" smtClean="0"/>
              <a:t>Click to edit Master title style</a:t>
            </a:r>
            <a:endParaRPr lang="en-US" dirty="0"/>
          </a:p>
        </p:txBody>
      </p:sp>
      <p:pic>
        <p:nvPicPr>
          <p:cNvPr id="8" name="Picture 2" descr="E:\Dropbox\__CURRENT WORK\Brand-208 NALP-artwork\PPT-template\links\optimized-graphics\banner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31810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1.png"/><Relationship Id="rId5" Type="http://schemas.openxmlformats.org/officeDocument/2006/relationships/slideLayout" Target="../slideLayouts/slideLayout15.xml"/><Relationship Id="rId10"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angle 9"/>
          <p:cNvSpPr/>
          <p:nvPr/>
        </p:nvSpPr>
        <p:spPr>
          <a:xfrm>
            <a:off x="1" y="6369944"/>
            <a:ext cx="9143999" cy="486460"/>
          </a:xfrm>
          <a:prstGeom prst="rect">
            <a:avLst/>
          </a:prstGeom>
          <a:solidFill>
            <a:srgbClr val="EBE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en-US" dirty="0">
              <a:latin typeface="Garamond" panose="02020404030301010803" pitchFamily="18" charset="0"/>
            </a:endParaRPr>
          </a:p>
        </p:txBody>
      </p:sp>
      <p:sp>
        <p:nvSpPr>
          <p:cNvPr id="2" name="Title Placeholder 1"/>
          <p:cNvSpPr>
            <a:spLocks noGrp="1"/>
          </p:cNvSpPr>
          <p:nvPr>
            <p:ph type="title"/>
          </p:nvPr>
        </p:nvSpPr>
        <p:spPr>
          <a:xfrm>
            <a:off x="329111" y="558449"/>
            <a:ext cx="8412480" cy="461665"/>
          </a:xfrm>
          <a:prstGeom prst="rect">
            <a:avLst/>
          </a:prstGeom>
        </p:spPr>
        <p:txBody>
          <a:bodyPr vert="horz" wrap="square" lIns="0" tIns="0" rIns="0" bIns="0" rtlCol="0" anchor="t" anchorCtr="0">
            <a:spAutoFit/>
          </a:bodyPr>
          <a:lstStyle/>
          <a:p>
            <a:r>
              <a:rPr lang="en-US" dirty="0" smtClean="0"/>
              <a:t>Click to edit Master title style</a:t>
            </a:r>
            <a:endParaRPr lang="en-US" dirty="0"/>
          </a:p>
        </p:txBody>
      </p:sp>
      <p:sp>
        <p:nvSpPr>
          <p:cNvPr id="3" name="Text Placeholder 2"/>
          <p:cNvSpPr>
            <a:spLocks noGrp="1"/>
          </p:cNvSpPr>
          <p:nvPr>
            <p:ph type="body" idx="1"/>
          </p:nvPr>
        </p:nvSpPr>
        <p:spPr bwMode="gray">
          <a:xfrm>
            <a:off x="365760" y="1714503"/>
            <a:ext cx="8412480" cy="4570200"/>
          </a:xfrm>
          <a:prstGeom prst="rect">
            <a:avLst/>
          </a:prstGeom>
        </p:spPr>
        <p:txBody>
          <a:bodyPr vert="horz" wrap="square"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bwMode="gray">
          <a:xfrm>
            <a:off x="7636943" y="6543925"/>
            <a:ext cx="141064" cy="138499"/>
          </a:xfrm>
          <a:prstGeom prst="rect">
            <a:avLst/>
          </a:prstGeom>
        </p:spPr>
        <p:txBody>
          <a:bodyPr vert="horz" wrap="none" lIns="0" tIns="0" rIns="0" bIns="0" rtlCol="0" anchor="ctr">
            <a:spAutoFit/>
          </a:bodyPr>
          <a:lstStyle>
            <a:lvl1pPr algn="r">
              <a:defRPr sz="900" b="1">
                <a:solidFill>
                  <a:schemeClr val="tx1"/>
                </a:solidFill>
                <a:latin typeface="Garamond" panose="02020404030301010803" pitchFamily="18" charset="0"/>
                <a:cs typeface="Arial" pitchFamily="34" charset="0"/>
              </a:defRPr>
            </a:lvl1pPr>
          </a:lstStyle>
          <a:p>
            <a:fld id="{D34DACC3-9742-4940-92E6-4CAB853A3218}" type="slidenum">
              <a:rPr lang="en-US" smtClean="0"/>
              <a:pPr/>
              <a:t>‹#›</a:t>
            </a:fld>
            <a:endParaRPr lang="en-US" dirty="0"/>
          </a:p>
        </p:txBody>
      </p:sp>
      <p:pic>
        <p:nvPicPr>
          <p:cNvPr id="8" name="Picture 7" descr="Dentons_Logo_Purple_RGB_300.png"/>
          <p:cNvPicPr>
            <a:picLocks noChangeAspect="1"/>
          </p:cNvPicPr>
          <p:nvPr/>
        </p:nvPicPr>
        <p:blipFill>
          <a:blip r:embed="rId12"/>
          <a:stretch>
            <a:fillRect/>
          </a:stretch>
        </p:blipFill>
        <p:spPr>
          <a:xfrm>
            <a:off x="7902727" y="6431440"/>
            <a:ext cx="1003098" cy="363468"/>
          </a:xfrm>
          <a:prstGeom prst="rect">
            <a:avLst/>
          </a:prstGeom>
        </p:spPr>
      </p:pic>
      <p:sp>
        <p:nvSpPr>
          <p:cNvPr id="4" name="Date Placeholder 3"/>
          <p:cNvSpPr>
            <a:spLocks noGrp="1"/>
          </p:cNvSpPr>
          <p:nvPr>
            <p:ph type="dt" sz="half" idx="2"/>
          </p:nvPr>
        </p:nvSpPr>
        <p:spPr bwMode="gray">
          <a:xfrm>
            <a:off x="365759" y="6543925"/>
            <a:ext cx="1620000" cy="138499"/>
          </a:xfrm>
          <a:prstGeom prst="rect">
            <a:avLst/>
          </a:prstGeom>
        </p:spPr>
        <p:txBody>
          <a:bodyPr vert="horz" wrap="square" lIns="0" tIns="0" rIns="0" bIns="0" rtlCol="0" anchor="ctr">
            <a:spAutoFit/>
          </a:bodyPr>
          <a:lstStyle>
            <a:lvl1pPr algn="l">
              <a:defRPr sz="900" b="0">
                <a:solidFill>
                  <a:schemeClr val="tx1"/>
                </a:solidFill>
                <a:latin typeface="Garamond" panose="02020404030301010803" pitchFamily="18" charset="0"/>
                <a:cs typeface="Arial" pitchFamily="34" charset="0"/>
              </a:defRPr>
            </a:lvl1pPr>
          </a:lstStyle>
          <a:p>
            <a:fld id="{14DC085C-5744-4788-84A4-57EFC9B71E78}" type="datetime4">
              <a:rPr lang="en-US" smtClean="0"/>
              <a:pPr/>
              <a:t>November 1, 2016</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795" r:id="rId2"/>
    <p:sldLayoutId id="2147483650" r:id="rId3"/>
    <p:sldLayoutId id="2147483657" r:id="rId4"/>
    <p:sldLayoutId id="2147483661" r:id="rId5"/>
    <p:sldLayoutId id="2147483658" r:id="rId6"/>
    <p:sldLayoutId id="2147483659" r:id="rId7"/>
    <p:sldLayoutId id="2147483651" r:id="rId8"/>
    <p:sldLayoutId id="2147483652" r:id="rId9"/>
    <p:sldLayoutId id="2147483794" r:id="rId10"/>
  </p:sldLayoutIdLst>
  <p:timing>
    <p:tnLst>
      <p:par>
        <p:cTn id="1" dur="indefinite" restart="never" nodeType="tmRoot"/>
      </p:par>
    </p:tnLst>
  </p:timing>
  <p:hf hdr="0" ftr="0"/>
  <p:txStyles>
    <p:titleStyle>
      <a:lvl1pPr algn="l" defTabSz="457200" rtl="0" eaLnBrk="1" latinLnBrk="0" hangingPunct="1">
        <a:spcBef>
          <a:spcPct val="0"/>
        </a:spcBef>
        <a:buNone/>
        <a:defRPr sz="3000" b="1" kern="1200" cap="small" baseline="0">
          <a:solidFill>
            <a:srgbClr val="7030A0"/>
          </a:solidFill>
          <a:latin typeface="Garamond" panose="02020404030301010803" pitchFamily="18" charset="0"/>
          <a:ea typeface="+mj-ea"/>
          <a:cs typeface="Arial" pitchFamily="34" charset="0"/>
        </a:defRPr>
      </a:lvl1pPr>
    </p:titleStyle>
    <p:bodyStyle>
      <a:lvl1pPr marL="457200" indent="-404813" algn="l" defTabSz="457200" rtl="0" eaLnBrk="1" latinLnBrk="0" hangingPunct="1">
        <a:spcBef>
          <a:spcPts val="1000"/>
        </a:spcBef>
        <a:buClr>
          <a:srgbClr val="7030A0"/>
        </a:buClr>
        <a:buFont typeface="Garamond" panose="02020404030301010803" pitchFamily="18" charset="0"/>
        <a:buChar char="■"/>
        <a:defRPr sz="2400" kern="1200">
          <a:solidFill>
            <a:schemeClr val="tx1"/>
          </a:solidFill>
          <a:latin typeface="Garamond" panose="02020404030301010803" pitchFamily="18" charset="0"/>
          <a:ea typeface="+mn-ea"/>
          <a:cs typeface="Arial" pitchFamily="34" charset="0"/>
        </a:defRPr>
      </a:lvl1pPr>
      <a:lvl2pPr marL="744538" indent="-234950" algn="l" defTabSz="457200" rtl="0" eaLnBrk="1" latinLnBrk="0" hangingPunct="1">
        <a:spcBef>
          <a:spcPts val="600"/>
        </a:spcBef>
        <a:buClr>
          <a:srgbClr val="7030A0"/>
        </a:buClr>
        <a:buFont typeface="Garamond" panose="02020404030301010803" pitchFamily="18" charset="0"/>
        <a:buChar char="□"/>
        <a:defRPr sz="2000" kern="1200">
          <a:solidFill>
            <a:schemeClr val="tx1"/>
          </a:solidFill>
          <a:latin typeface="Garamond" panose="02020404030301010803" pitchFamily="18" charset="0"/>
          <a:ea typeface="+mn-ea"/>
          <a:cs typeface="Arial" pitchFamily="34" charset="0"/>
        </a:defRPr>
      </a:lvl2pPr>
      <a:lvl3pPr marL="914400" indent="-169863" algn="l" defTabSz="457200" rtl="0" eaLnBrk="1" latinLnBrk="0" hangingPunct="1">
        <a:spcBef>
          <a:spcPts val="400"/>
        </a:spcBef>
        <a:buClr>
          <a:srgbClr val="7030A0"/>
        </a:buClr>
        <a:buFont typeface="Garamond" panose="02020404030301010803" pitchFamily="18" charset="0"/>
        <a:buChar char="–"/>
        <a:defRPr sz="1600" kern="1200">
          <a:solidFill>
            <a:schemeClr val="tx1"/>
          </a:solidFill>
          <a:latin typeface="Garamond" panose="02020404030301010803" pitchFamily="18" charset="0"/>
          <a:ea typeface="+mn-ea"/>
          <a:cs typeface="Arial" pitchFamily="34" charset="0"/>
        </a:defRPr>
      </a:lvl3pPr>
      <a:lvl4pPr marL="1149350" indent="-182563" algn="l" defTabSz="457200" rtl="0" eaLnBrk="1" latinLnBrk="0" hangingPunct="1">
        <a:spcBef>
          <a:spcPts val="300"/>
        </a:spcBef>
        <a:buClr>
          <a:srgbClr val="BE7DFF"/>
        </a:buClr>
        <a:buFont typeface="Wingdings" panose="05000000000000000000" pitchFamily="2" charset="2"/>
        <a:buChar char="§"/>
        <a:defRPr sz="1400" kern="1200">
          <a:solidFill>
            <a:schemeClr val="tx1"/>
          </a:solidFill>
          <a:latin typeface="Garamond" panose="02020404030301010803" pitchFamily="18" charset="0"/>
          <a:ea typeface="+mn-ea"/>
          <a:cs typeface="Arial" pitchFamily="34" charset="0"/>
        </a:defRPr>
      </a:lvl4pPr>
      <a:lvl5pPr marL="1371600" indent="-222250" algn="l" defTabSz="457200" rtl="0" eaLnBrk="1" latinLnBrk="0" hangingPunct="1">
        <a:spcBef>
          <a:spcPts val="300"/>
        </a:spcBef>
        <a:buClr>
          <a:srgbClr val="C198E0"/>
        </a:buClr>
        <a:buFont typeface="Garamond" panose="02020404030301010803" pitchFamily="18" charset="0"/>
        <a:buChar char="▫"/>
        <a:defRPr sz="1400" kern="1200">
          <a:solidFill>
            <a:schemeClr val="tx1"/>
          </a:solidFill>
          <a:latin typeface="Garamond" panose="02020404030301010803" pitchFamily="18"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angle 9"/>
          <p:cNvSpPr/>
          <p:nvPr/>
        </p:nvSpPr>
        <p:spPr>
          <a:xfrm>
            <a:off x="1" y="6369944"/>
            <a:ext cx="9143999" cy="486460"/>
          </a:xfrm>
          <a:prstGeom prst="rect">
            <a:avLst/>
          </a:prstGeom>
          <a:solidFill>
            <a:srgbClr val="EBE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Garamond" panose="02020404030301010803" pitchFamily="18" charset="0"/>
            </a:endParaRPr>
          </a:p>
        </p:txBody>
      </p:sp>
      <p:sp>
        <p:nvSpPr>
          <p:cNvPr id="2" name="Title Placeholder 1"/>
          <p:cNvSpPr>
            <a:spLocks noGrp="1"/>
          </p:cNvSpPr>
          <p:nvPr>
            <p:ph type="title"/>
          </p:nvPr>
        </p:nvSpPr>
        <p:spPr>
          <a:xfrm>
            <a:off x="329111" y="558449"/>
            <a:ext cx="8412480" cy="461665"/>
          </a:xfrm>
          <a:prstGeom prst="rect">
            <a:avLst/>
          </a:prstGeom>
        </p:spPr>
        <p:txBody>
          <a:bodyPr vert="horz" wrap="square" lIns="0" tIns="0" rIns="0" bIns="0" rtlCol="0" anchor="t" anchorCtr="0">
            <a:spAutoFit/>
          </a:bodyPr>
          <a:lstStyle/>
          <a:p>
            <a:r>
              <a:rPr lang="en-US" dirty="0" smtClean="0"/>
              <a:t>Click to edit Master title style</a:t>
            </a:r>
            <a:endParaRPr lang="en-US" dirty="0"/>
          </a:p>
        </p:txBody>
      </p:sp>
      <p:sp>
        <p:nvSpPr>
          <p:cNvPr id="3" name="Text Placeholder 2"/>
          <p:cNvSpPr>
            <a:spLocks noGrp="1"/>
          </p:cNvSpPr>
          <p:nvPr>
            <p:ph type="body" idx="1"/>
          </p:nvPr>
        </p:nvSpPr>
        <p:spPr bwMode="gray">
          <a:xfrm>
            <a:off x="365760" y="1714503"/>
            <a:ext cx="8412480" cy="4570200"/>
          </a:xfrm>
          <a:prstGeom prst="rect">
            <a:avLst/>
          </a:prstGeom>
        </p:spPr>
        <p:txBody>
          <a:bodyPr vert="horz" wrap="square"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bwMode="gray">
          <a:xfrm>
            <a:off x="7636943" y="6543925"/>
            <a:ext cx="141064" cy="138499"/>
          </a:xfrm>
          <a:prstGeom prst="rect">
            <a:avLst/>
          </a:prstGeom>
        </p:spPr>
        <p:txBody>
          <a:bodyPr vert="horz" wrap="none" lIns="0" tIns="0" rIns="0" bIns="0" rtlCol="0" anchor="ctr">
            <a:spAutoFit/>
          </a:bodyPr>
          <a:lstStyle>
            <a:lvl1pPr algn="r">
              <a:defRPr sz="900" b="1">
                <a:solidFill>
                  <a:schemeClr val="tx1"/>
                </a:solidFill>
                <a:latin typeface="Garamond" panose="02020404030301010803" pitchFamily="18" charset="0"/>
                <a:cs typeface="Arial" pitchFamily="34" charset="0"/>
              </a:defRPr>
            </a:lvl1pPr>
          </a:lstStyle>
          <a:p>
            <a:fld id="{D34DACC3-9742-4940-92E6-4CAB853A3218}" type="slidenum">
              <a:rPr lang="en-US" smtClean="0">
                <a:solidFill>
                  <a:prstClr val="black"/>
                </a:solidFill>
              </a:rPr>
              <a:pPr/>
              <a:t>‹#›</a:t>
            </a:fld>
            <a:endParaRPr lang="en-US" dirty="0">
              <a:solidFill>
                <a:prstClr val="black"/>
              </a:solidFill>
            </a:endParaRPr>
          </a:p>
        </p:txBody>
      </p:sp>
      <p:pic>
        <p:nvPicPr>
          <p:cNvPr id="8" name="Picture 7" descr="Dentons_Logo_Purple_RGB_300.png"/>
          <p:cNvPicPr>
            <a:picLocks noChangeAspect="1"/>
          </p:cNvPicPr>
          <p:nvPr/>
        </p:nvPicPr>
        <p:blipFill>
          <a:blip r:embed="rId11"/>
          <a:stretch>
            <a:fillRect/>
          </a:stretch>
        </p:blipFill>
        <p:spPr>
          <a:xfrm>
            <a:off x="7902727" y="6431440"/>
            <a:ext cx="1003098" cy="363468"/>
          </a:xfrm>
          <a:prstGeom prst="rect">
            <a:avLst/>
          </a:prstGeom>
        </p:spPr>
      </p:pic>
      <p:sp>
        <p:nvSpPr>
          <p:cNvPr id="4" name="Date Placeholder 3"/>
          <p:cNvSpPr>
            <a:spLocks noGrp="1"/>
          </p:cNvSpPr>
          <p:nvPr>
            <p:ph type="dt" sz="half" idx="2"/>
          </p:nvPr>
        </p:nvSpPr>
        <p:spPr bwMode="gray">
          <a:xfrm>
            <a:off x="365759" y="6543925"/>
            <a:ext cx="1620000" cy="138499"/>
          </a:xfrm>
          <a:prstGeom prst="rect">
            <a:avLst/>
          </a:prstGeom>
        </p:spPr>
        <p:txBody>
          <a:bodyPr vert="horz" wrap="square" lIns="0" tIns="0" rIns="0" bIns="0" rtlCol="0" anchor="ctr">
            <a:spAutoFit/>
          </a:bodyPr>
          <a:lstStyle>
            <a:lvl1pPr algn="l">
              <a:defRPr sz="900" b="0">
                <a:solidFill>
                  <a:schemeClr val="tx1"/>
                </a:solidFill>
                <a:latin typeface="Garamond" panose="02020404030301010803" pitchFamily="18" charset="0"/>
                <a:cs typeface="Arial" pitchFamily="34" charset="0"/>
              </a:defRPr>
            </a:lvl1pPr>
          </a:lstStyle>
          <a:p>
            <a:fld id="{14DC085C-5744-4788-84A4-57EFC9B71E78}" type="datetime4">
              <a:rPr lang="en-US" smtClean="0">
                <a:solidFill>
                  <a:prstClr val="black"/>
                </a:solidFill>
              </a:rPr>
              <a:pPr/>
              <a:t>November 1, 2016</a:t>
            </a:fld>
            <a:endParaRPr lang="en-US" dirty="0">
              <a:solidFill>
                <a:prstClr val="black"/>
              </a:solidFill>
            </a:endParaRPr>
          </a:p>
        </p:txBody>
      </p:sp>
    </p:spTree>
    <p:extLst>
      <p:ext uri="{BB962C8B-B14F-4D97-AF65-F5344CB8AC3E}">
        <p14:creationId xmlns:p14="http://schemas.microsoft.com/office/powerpoint/2010/main" val="3581875023"/>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Lst>
  <p:timing>
    <p:tnLst>
      <p:par>
        <p:cTn id="1" dur="indefinite" restart="never" nodeType="tmRoot"/>
      </p:par>
    </p:tnLst>
  </p:timing>
  <p:hf hdr="0" ftr="0"/>
  <p:txStyles>
    <p:titleStyle>
      <a:lvl1pPr algn="l" defTabSz="457200" rtl="0" eaLnBrk="1" latinLnBrk="0" hangingPunct="1">
        <a:spcBef>
          <a:spcPct val="0"/>
        </a:spcBef>
        <a:buNone/>
        <a:defRPr sz="3000" b="1" kern="1200" cap="small" baseline="0">
          <a:solidFill>
            <a:srgbClr val="7030A0"/>
          </a:solidFill>
          <a:latin typeface="Garamond" panose="02020404030301010803" pitchFamily="18" charset="0"/>
          <a:ea typeface="+mj-ea"/>
          <a:cs typeface="Arial" pitchFamily="34" charset="0"/>
        </a:defRPr>
      </a:lvl1pPr>
    </p:titleStyle>
    <p:bodyStyle>
      <a:lvl1pPr marL="457200" indent="-404813" algn="l" defTabSz="457200" rtl="0" eaLnBrk="1" latinLnBrk="0" hangingPunct="1">
        <a:spcBef>
          <a:spcPts val="1000"/>
        </a:spcBef>
        <a:buClr>
          <a:srgbClr val="7030A0"/>
        </a:buClr>
        <a:buFont typeface="Garamond" panose="02020404030301010803" pitchFamily="18" charset="0"/>
        <a:buChar char="■"/>
        <a:defRPr sz="2400" kern="1200">
          <a:solidFill>
            <a:schemeClr val="tx1"/>
          </a:solidFill>
          <a:latin typeface="Garamond" panose="02020404030301010803" pitchFamily="18" charset="0"/>
          <a:ea typeface="+mn-ea"/>
          <a:cs typeface="Arial" pitchFamily="34" charset="0"/>
        </a:defRPr>
      </a:lvl1pPr>
      <a:lvl2pPr marL="744538" indent="-234950" algn="l" defTabSz="457200" rtl="0" eaLnBrk="1" latinLnBrk="0" hangingPunct="1">
        <a:spcBef>
          <a:spcPts val="600"/>
        </a:spcBef>
        <a:buClr>
          <a:srgbClr val="7030A0"/>
        </a:buClr>
        <a:buFont typeface="Garamond" panose="02020404030301010803" pitchFamily="18" charset="0"/>
        <a:buChar char="□"/>
        <a:defRPr sz="2000" kern="1200">
          <a:solidFill>
            <a:schemeClr val="tx1"/>
          </a:solidFill>
          <a:latin typeface="Garamond" panose="02020404030301010803" pitchFamily="18" charset="0"/>
          <a:ea typeface="+mn-ea"/>
          <a:cs typeface="Arial" pitchFamily="34" charset="0"/>
        </a:defRPr>
      </a:lvl2pPr>
      <a:lvl3pPr marL="914400" indent="-169863" algn="l" defTabSz="457200" rtl="0" eaLnBrk="1" latinLnBrk="0" hangingPunct="1">
        <a:spcBef>
          <a:spcPts val="400"/>
        </a:spcBef>
        <a:buClr>
          <a:srgbClr val="7030A0"/>
        </a:buClr>
        <a:buFont typeface="Garamond" panose="02020404030301010803" pitchFamily="18" charset="0"/>
        <a:buChar char="–"/>
        <a:defRPr sz="1600" kern="1200">
          <a:solidFill>
            <a:schemeClr val="tx1"/>
          </a:solidFill>
          <a:latin typeface="Garamond" panose="02020404030301010803" pitchFamily="18" charset="0"/>
          <a:ea typeface="+mn-ea"/>
          <a:cs typeface="Arial" pitchFamily="34" charset="0"/>
        </a:defRPr>
      </a:lvl3pPr>
      <a:lvl4pPr marL="1149350" indent="-182563" algn="l" defTabSz="457200" rtl="0" eaLnBrk="1" latinLnBrk="0" hangingPunct="1">
        <a:spcBef>
          <a:spcPts val="300"/>
        </a:spcBef>
        <a:buClr>
          <a:srgbClr val="BE7DFF"/>
        </a:buClr>
        <a:buFont typeface="Wingdings" panose="05000000000000000000" pitchFamily="2" charset="2"/>
        <a:buChar char="§"/>
        <a:defRPr sz="1400" kern="1200">
          <a:solidFill>
            <a:schemeClr val="tx1"/>
          </a:solidFill>
          <a:latin typeface="Garamond" panose="02020404030301010803" pitchFamily="18" charset="0"/>
          <a:ea typeface="+mn-ea"/>
          <a:cs typeface="Arial" pitchFamily="34" charset="0"/>
        </a:defRPr>
      </a:lvl4pPr>
      <a:lvl5pPr marL="1371600" indent="-222250" algn="l" defTabSz="457200" rtl="0" eaLnBrk="1" latinLnBrk="0" hangingPunct="1">
        <a:spcBef>
          <a:spcPts val="300"/>
        </a:spcBef>
        <a:buClr>
          <a:srgbClr val="C198E0"/>
        </a:buClr>
        <a:buFont typeface="Garamond" panose="02020404030301010803" pitchFamily="18" charset="0"/>
        <a:buChar char="▫"/>
        <a:defRPr sz="1400" kern="1200">
          <a:solidFill>
            <a:schemeClr val="tx1"/>
          </a:solidFill>
          <a:latin typeface="Garamond" panose="02020404030301010803" pitchFamily="18"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10.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10.xml"/><Relationship Id="rId4" Type="http://schemas.openxmlformats.org/officeDocument/2006/relationships/image" Target="../media/image28.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emf"/><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0.xml"/><Relationship Id="rId4" Type="http://schemas.openxmlformats.org/officeDocument/2006/relationships/image" Target="../media/image36.jpeg"/></Relationships>
</file>

<file path=ppt/slides/_rels/slide25.xml.rels><?xml version="1.0" encoding="UTF-8" standalone="yes"?>
<Relationships xmlns="http://schemas.openxmlformats.org/package/2006/relationships"><Relationship Id="rId2" Type="http://schemas.openxmlformats.org/officeDocument/2006/relationships/image" Target="../media/image37.tmp"/><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38.tmp"/><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39.tmp"/><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10.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8" Type="http://schemas.openxmlformats.org/officeDocument/2006/relationships/image" Target="../media/image58.jpeg"/><Relationship Id="rId13" Type="http://schemas.openxmlformats.org/officeDocument/2006/relationships/oleObject" Target="../embeddings/Microsoft_Excel_97-2003_Worksheet3.xls"/><Relationship Id="rId18" Type="http://schemas.openxmlformats.org/officeDocument/2006/relationships/image" Target="../media/image55.emf"/><Relationship Id="rId3" Type="http://schemas.openxmlformats.org/officeDocument/2006/relationships/oleObject" Target="../embeddings/Microsoft_Excel_97-2003_Worksheet1.xls"/><Relationship Id="rId21" Type="http://schemas.openxmlformats.org/officeDocument/2006/relationships/image" Target="../media/image65.jpeg"/><Relationship Id="rId7" Type="http://schemas.openxmlformats.org/officeDocument/2006/relationships/image" Target="../media/image57.jpeg"/><Relationship Id="rId12" Type="http://schemas.openxmlformats.org/officeDocument/2006/relationships/image" Target="../media/image62.jpeg"/><Relationship Id="rId17" Type="http://schemas.openxmlformats.org/officeDocument/2006/relationships/oleObject" Target="../embeddings/Microsoft_Excel_97-2003_Worksheet4.xls"/><Relationship Id="rId2" Type="http://schemas.openxmlformats.org/officeDocument/2006/relationships/slideLayout" Target="../slideLayouts/slideLayout10.xml"/><Relationship Id="rId16" Type="http://schemas.openxmlformats.org/officeDocument/2006/relationships/image" Target="../media/image64.png"/><Relationship Id="rId20" Type="http://schemas.openxmlformats.org/officeDocument/2006/relationships/image" Target="../media/image56.emf"/><Relationship Id="rId1" Type="http://schemas.openxmlformats.org/officeDocument/2006/relationships/vmlDrawing" Target="../drawings/vmlDrawing1.vml"/><Relationship Id="rId6" Type="http://schemas.openxmlformats.org/officeDocument/2006/relationships/image" Target="../media/image53.emf"/><Relationship Id="rId11" Type="http://schemas.openxmlformats.org/officeDocument/2006/relationships/image" Target="../media/image61.jpeg"/><Relationship Id="rId5" Type="http://schemas.openxmlformats.org/officeDocument/2006/relationships/oleObject" Target="../embeddings/Microsoft_Excel_97-2003_Worksheet2.xls"/><Relationship Id="rId15" Type="http://schemas.openxmlformats.org/officeDocument/2006/relationships/image" Target="../media/image63.jpeg"/><Relationship Id="rId10" Type="http://schemas.openxmlformats.org/officeDocument/2006/relationships/image" Target="../media/image60.jpeg"/><Relationship Id="rId19" Type="http://schemas.openxmlformats.org/officeDocument/2006/relationships/oleObject" Target="../embeddings/Microsoft_Excel_97-2003_Worksheet5.xls"/><Relationship Id="rId4" Type="http://schemas.openxmlformats.org/officeDocument/2006/relationships/image" Target="../media/image52.emf"/><Relationship Id="rId9" Type="http://schemas.openxmlformats.org/officeDocument/2006/relationships/image" Target="../media/image59.jpeg"/><Relationship Id="rId14" Type="http://schemas.openxmlformats.org/officeDocument/2006/relationships/image" Target="../media/image54.emf"/><Relationship Id="rId22" Type="http://schemas.openxmlformats.org/officeDocument/2006/relationships/image" Target="../media/image66.jpeg"/></Relationships>
</file>

<file path=ppt/slides/_rels/slide3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Microsoft_Excel_97-2003_Worksheet6.xls"/><Relationship Id="rId2" Type="http://schemas.openxmlformats.org/officeDocument/2006/relationships/slideLayout" Target="../slideLayouts/slideLayout10.xml"/><Relationship Id="rId1" Type="http://schemas.openxmlformats.org/officeDocument/2006/relationships/vmlDrawing" Target="../drawings/vmlDrawing2.vml"/><Relationship Id="rId4" Type="http://schemas.openxmlformats.org/officeDocument/2006/relationships/image" Target="../media/image70.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B1F69"/>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98511" y="3337351"/>
            <a:ext cx="8366077" cy="1384995"/>
          </a:xfrm>
        </p:spPr>
        <p:txBody>
          <a:bodyPr/>
          <a:lstStyle/>
          <a:p>
            <a:pPr algn="ctr"/>
            <a:r>
              <a:rPr lang="en-US" dirty="0" smtClean="0"/>
              <a:t/>
            </a:r>
            <a:br>
              <a:rPr lang="en-US" dirty="0" smtClean="0"/>
            </a:b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D34DACC3-9742-4940-92E6-4CAB853A3218}" type="slidenum">
              <a:rPr lang="en-US" smtClean="0">
                <a:solidFill>
                  <a:prstClr val="black"/>
                </a:solidFill>
              </a:rPr>
              <a:pPr/>
              <a:t>1</a:t>
            </a:fld>
            <a:endParaRPr lang="en-US" dirty="0">
              <a:solidFill>
                <a:prstClr val="black"/>
              </a:solidFill>
            </a:endParaRPr>
          </a:p>
        </p:txBody>
      </p:sp>
      <p:sp>
        <p:nvSpPr>
          <p:cNvPr id="6" name="Rectangle 5"/>
          <p:cNvSpPr/>
          <p:nvPr/>
        </p:nvSpPr>
        <p:spPr>
          <a:xfrm>
            <a:off x="448546" y="2425986"/>
            <a:ext cx="6815712" cy="1446550"/>
          </a:xfrm>
          <a:prstGeom prst="rect">
            <a:avLst/>
          </a:prstGeom>
        </p:spPr>
        <p:txBody>
          <a:bodyPr wrap="none">
            <a:spAutoFit/>
          </a:bodyPr>
          <a:lstStyle/>
          <a:p>
            <a:r>
              <a:rPr lang="en-US" sz="4400" b="1" dirty="0" smtClean="0">
                <a:solidFill>
                  <a:prstClr val="white"/>
                </a:solidFill>
                <a:latin typeface="Garamond" panose="02020404030301010803" pitchFamily="18" charset="0"/>
              </a:rPr>
              <a:t>Tribes Lobbying Congress: </a:t>
            </a:r>
          </a:p>
          <a:p>
            <a:r>
              <a:rPr lang="en-US" sz="4400" b="1" dirty="0" smtClean="0">
                <a:solidFill>
                  <a:prstClr val="white"/>
                </a:solidFill>
                <a:latin typeface="Garamond" panose="02020404030301010803" pitchFamily="18" charset="0"/>
              </a:rPr>
              <a:t>Who Wins and Why</a:t>
            </a:r>
            <a:endParaRPr lang="en-US" sz="4400" b="1" dirty="0">
              <a:solidFill>
                <a:prstClr val="white"/>
              </a:solidFill>
              <a:latin typeface="Garamond" panose="02020404030301010803" pitchFamily="18" charset="0"/>
            </a:endParaRPr>
          </a:p>
        </p:txBody>
      </p:sp>
      <p:sp>
        <p:nvSpPr>
          <p:cNvPr id="7" name="Rectangle 6"/>
          <p:cNvSpPr/>
          <p:nvPr/>
        </p:nvSpPr>
        <p:spPr>
          <a:xfrm>
            <a:off x="3933618" y="5010150"/>
            <a:ext cx="4524582" cy="1200329"/>
          </a:xfrm>
          <a:prstGeom prst="rect">
            <a:avLst/>
          </a:prstGeom>
        </p:spPr>
        <p:txBody>
          <a:bodyPr wrap="square">
            <a:spAutoFit/>
          </a:bodyPr>
          <a:lstStyle/>
          <a:p>
            <a:pPr algn="r"/>
            <a:r>
              <a:rPr lang="en-US" sz="2400" b="1" dirty="0" smtClean="0">
                <a:solidFill>
                  <a:prstClr val="white"/>
                </a:solidFill>
                <a:latin typeface="Garamond" panose="02020404030301010803" pitchFamily="18" charset="0"/>
              </a:rPr>
              <a:t>Sam Daughety</a:t>
            </a:r>
          </a:p>
          <a:p>
            <a:pPr algn="r"/>
            <a:r>
              <a:rPr lang="en-US" sz="2400" b="1" dirty="0">
                <a:solidFill>
                  <a:prstClr val="white"/>
                </a:solidFill>
                <a:latin typeface="Garamond" panose="02020404030301010803" pitchFamily="18" charset="0"/>
              </a:rPr>
              <a:t>s</a:t>
            </a:r>
            <a:r>
              <a:rPr lang="en-US" sz="2400" b="1" dirty="0" smtClean="0">
                <a:solidFill>
                  <a:prstClr val="white"/>
                </a:solidFill>
                <a:latin typeface="Garamond" panose="02020404030301010803" pitchFamily="18" charset="0"/>
              </a:rPr>
              <a:t>amuel.daughety@dentons.com</a:t>
            </a:r>
          </a:p>
          <a:p>
            <a:pPr algn="r"/>
            <a:r>
              <a:rPr lang="en-US" sz="2400" b="1" dirty="0" smtClean="0">
                <a:solidFill>
                  <a:prstClr val="white"/>
                </a:solidFill>
                <a:latin typeface="Garamond" panose="02020404030301010803" pitchFamily="18" charset="0"/>
              </a:rPr>
              <a:t>202/408-6437</a:t>
            </a:r>
          </a:p>
        </p:txBody>
      </p:sp>
      <p:grpSp>
        <p:nvGrpSpPr>
          <p:cNvPr id="5" name="Group 4"/>
          <p:cNvGrpSpPr/>
          <p:nvPr/>
        </p:nvGrpSpPr>
        <p:grpSpPr>
          <a:xfrm>
            <a:off x="6484844" y="295536"/>
            <a:ext cx="2098229" cy="1350709"/>
            <a:chOff x="6484844" y="295536"/>
            <a:chExt cx="2098229" cy="1350709"/>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3674" y="295536"/>
              <a:ext cx="2019399" cy="503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6484844" y="988180"/>
              <a:ext cx="2019399" cy="658065"/>
            </a:xfrm>
            <a:prstGeom prst="rect">
              <a:avLst/>
            </a:prstGeom>
            <a:noFill/>
          </p:spPr>
          <p:txBody>
            <a:bodyPr wrap="none" rtlCol="0">
              <a:spAutoFit/>
            </a:bodyPr>
            <a:lstStyle/>
            <a:p>
              <a:pPr>
                <a:lnSpc>
                  <a:spcPts val="2200"/>
                </a:lnSpc>
              </a:pPr>
              <a:r>
                <a:rPr lang="en-US" sz="2000" b="1" dirty="0" smtClean="0">
                  <a:solidFill>
                    <a:srgbClr val="7030A0"/>
                  </a:solidFill>
                  <a:latin typeface="Garamond" panose="02020404030301010803" pitchFamily="18" charset="0"/>
                </a:rPr>
                <a:t>Native American</a:t>
              </a:r>
            </a:p>
            <a:p>
              <a:pPr>
                <a:lnSpc>
                  <a:spcPts val="2200"/>
                </a:lnSpc>
              </a:pPr>
              <a:r>
                <a:rPr lang="en-US" sz="2000" b="1" dirty="0" smtClean="0">
                  <a:solidFill>
                    <a:srgbClr val="7030A0"/>
                  </a:solidFill>
                  <a:latin typeface="Garamond" panose="02020404030301010803" pitchFamily="18" charset="0"/>
                </a:rPr>
                <a:t>Law and Policy</a:t>
              </a:r>
              <a:endParaRPr lang="en-US" sz="2000" b="1" dirty="0">
                <a:solidFill>
                  <a:srgbClr val="7030A0"/>
                </a:solidFill>
                <a:latin typeface="Garamond" panose="02020404030301010803" pitchFamily="18" charset="0"/>
              </a:endParaRPr>
            </a:p>
          </p:txBody>
        </p:sp>
      </p:grpSp>
    </p:spTree>
    <p:extLst>
      <p:ext uri="{BB962C8B-B14F-4D97-AF65-F5344CB8AC3E}">
        <p14:creationId xmlns:p14="http://schemas.microsoft.com/office/powerpoint/2010/main" val="2599767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430887"/>
          </a:xfrm>
        </p:spPr>
        <p:txBody>
          <a:bodyPr/>
          <a:lstStyle/>
          <a:p>
            <a:r>
              <a:rPr lang="en-US" sz="2800" dirty="0">
                <a:solidFill>
                  <a:srgbClr val="5B1F69"/>
                </a:solidFill>
              </a:rPr>
              <a:t>Why Do Tribes Lobby Congress?</a:t>
            </a:r>
            <a:endParaRPr lang="en-US" sz="2800" dirty="0"/>
          </a:p>
        </p:txBody>
      </p:sp>
      <p:sp>
        <p:nvSpPr>
          <p:cNvPr id="3" name="Content Placeholder 2"/>
          <p:cNvSpPr>
            <a:spLocks noGrp="1"/>
          </p:cNvSpPr>
          <p:nvPr>
            <p:ph idx="1"/>
          </p:nvPr>
        </p:nvSpPr>
        <p:spPr>
          <a:xfrm>
            <a:off x="217498" y="1048739"/>
            <a:ext cx="8356858" cy="4524097"/>
          </a:xfrm>
        </p:spPr>
        <p:txBody>
          <a:bodyPr/>
          <a:lstStyle/>
          <a:p>
            <a:pPr marL="685800" lvl="0" indent="-457200"/>
            <a:r>
              <a:rPr lang="en-US" sz="2800" dirty="0" smtClean="0">
                <a:solidFill>
                  <a:prstClr val="black"/>
                </a:solidFill>
              </a:rPr>
              <a:t>To influence decisions that affect your tribe and your members</a:t>
            </a:r>
          </a:p>
          <a:p>
            <a:pPr marL="685800" lvl="0" indent="-457200"/>
            <a:r>
              <a:rPr lang="en-US" sz="2800" dirty="0" smtClean="0">
                <a:solidFill>
                  <a:prstClr val="black"/>
                </a:solidFill>
              </a:rPr>
              <a:t>Congress</a:t>
            </a:r>
            <a:r>
              <a:rPr lang="en-US" sz="2800" dirty="0">
                <a:solidFill>
                  <a:prstClr val="black"/>
                </a:solidFill>
              </a:rPr>
              <a:t>' special role in Indian </a:t>
            </a:r>
            <a:r>
              <a:rPr lang="en-US" sz="2800" dirty="0" smtClean="0">
                <a:solidFill>
                  <a:prstClr val="black"/>
                </a:solidFill>
              </a:rPr>
              <a:t>affairs:</a:t>
            </a:r>
          </a:p>
          <a:p>
            <a:pPr marL="973138" lvl="1" indent="-457200"/>
            <a:r>
              <a:rPr lang="en-US" sz="2400" dirty="0" smtClean="0">
                <a:solidFill>
                  <a:prstClr val="black"/>
                </a:solidFill>
              </a:rPr>
              <a:t>The </a:t>
            </a:r>
            <a:r>
              <a:rPr lang="en-US" sz="2400" dirty="0">
                <a:solidFill>
                  <a:prstClr val="black"/>
                </a:solidFill>
              </a:rPr>
              <a:t>federal trust </a:t>
            </a:r>
            <a:r>
              <a:rPr lang="en-US" sz="2400" dirty="0" smtClean="0">
                <a:solidFill>
                  <a:prstClr val="black"/>
                </a:solidFill>
              </a:rPr>
              <a:t>responsibility</a:t>
            </a:r>
          </a:p>
          <a:p>
            <a:pPr marL="973138" lvl="1" indent="-457200"/>
            <a:r>
              <a:rPr lang="en-US" sz="2400" dirty="0" smtClean="0">
                <a:solidFill>
                  <a:prstClr val="black"/>
                </a:solidFill>
              </a:rPr>
              <a:t>The </a:t>
            </a:r>
            <a:r>
              <a:rPr lang="en-US" sz="2400" dirty="0">
                <a:solidFill>
                  <a:prstClr val="black"/>
                </a:solidFill>
              </a:rPr>
              <a:t>government-to-government </a:t>
            </a:r>
            <a:r>
              <a:rPr lang="en-US" sz="2400" dirty="0" smtClean="0">
                <a:solidFill>
                  <a:prstClr val="black"/>
                </a:solidFill>
              </a:rPr>
              <a:t>relationship</a:t>
            </a:r>
          </a:p>
          <a:p>
            <a:pPr marL="973138" lvl="1" indent="-457200"/>
            <a:r>
              <a:rPr lang="en-US" sz="2400" dirty="0" smtClean="0">
                <a:solidFill>
                  <a:prstClr val="black"/>
                </a:solidFill>
              </a:rPr>
              <a:t>Congress</a:t>
            </a:r>
            <a:r>
              <a:rPr lang="en-US" sz="2400" dirty="0">
                <a:solidFill>
                  <a:prstClr val="black"/>
                </a:solidFill>
              </a:rPr>
              <a:t>' delegation of a wide range of authorities </a:t>
            </a:r>
            <a:r>
              <a:rPr lang="en-US" sz="2400" dirty="0" smtClean="0">
                <a:solidFill>
                  <a:prstClr val="black"/>
                </a:solidFill>
              </a:rPr>
              <a:t>to administrative </a:t>
            </a:r>
            <a:r>
              <a:rPr lang="en-US" sz="2400" dirty="0" smtClean="0">
                <a:solidFill>
                  <a:prstClr val="black"/>
                </a:solidFill>
              </a:rPr>
              <a:t>agencies</a:t>
            </a:r>
          </a:p>
          <a:p>
            <a:pPr marL="685800" lvl="0" indent="-457200"/>
            <a:r>
              <a:rPr lang="en-US" sz="2800" dirty="0" smtClean="0">
                <a:solidFill>
                  <a:prstClr val="black"/>
                </a:solidFill>
              </a:rPr>
              <a:t>"</a:t>
            </a:r>
            <a:r>
              <a:rPr lang="en-US" sz="2800" dirty="0">
                <a:solidFill>
                  <a:prstClr val="black"/>
                </a:solidFill>
              </a:rPr>
              <a:t>If you don't have a seat at the table, you're probably on the </a:t>
            </a:r>
            <a:r>
              <a:rPr lang="en-US" sz="2800" dirty="0" smtClean="0">
                <a:solidFill>
                  <a:prstClr val="black"/>
                </a:solidFill>
              </a:rPr>
              <a:t>menu"</a:t>
            </a:r>
            <a:endParaRPr lang="en-US" sz="2800" dirty="0">
              <a:solidFill>
                <a:prstClr val="black"/>
              </a:solidFill>
            </a:endParaRPr>
          </a:p>
        </p:txBody>
      </p:sp>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2</a:t>
            </a:fld>
            <a:endParaRPr lang="en-US" altLang="en-US"/>
          </a:p>
        </p:txBody>
      </p:sp>
    </p:spTree>
    <p:extLst>
      <p:ext uri="{BB962C8B-B14F-4D97-AF65-F5344CB8AC3E}">
        <p14:creationId xmlns:p14="http://schemas.microsoft.com/office/powerpoint/2010/main" val="4251445087"/>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307777"/>
          </a:xfrm>
        </p:spPr>
        <p:txBody>
          <a:bodyPr/>
          <a:lstStyle/>
          <a:p>
            <a:r>
              <a:rPr lang="en-US" sz="2000" dirty="0" smtClean="0"/>
              <a:t>Who Wins?  Tribal Legislative  Successes (111th-114th Cong.)</a:t>
            </a:r>
            <a:endParaRPr lang="en-US" sz="2000" dirty="0"/>
          </a:p>
        </p:txBody>
      </p:sp>
      <p:sp>
        <p:nvSpPr>
          <p:cNvPr id="3" name="Content Placeholder 2"/>
          <p:cNvSpPr>
            <a:spLocks noGrp="1"/>
          </p:cNvSpPr>
          <p:nvPr>
            <p:ph idx="1"/>
          </p:nvPr>
        </p:nvSpPr>
        <p:spPr>
          <a:xfrm>
            <a:off x="217498" y="1048739"/>
            <a:ext cx="8356858" cy="4524097"/>
          </a:xfrm>
        </p:spPr>
        <p:txBody>
          <a:bodyPr/>
          <a:lstStyle/>
          <a:p>
            <a:pPr marL="1201738" indent="-738188">
              <a:tabLst>
                <a:tab pos="1146175" algn="l"/>
              </a:tabLst>
            </a:pPr>
            <a:r>
              <a:rPr lang="en-US" dirty="0" smtClean="0"/>
              <a:t>American Investment and Recovery Act (tribal-specific provisions)</a:t>
            </a:r>
          </a:p>
          <a:p>
            <a:pPr marL="1201738" indent="-738188">
              <a:tabLst>
                <a:tab pos="1146175" algn="l"/>
              </a:tabLst>
            </a:pPr>
            <a:r>
              <a:rPr lang="en-US" dirty="0" smtClean="0"/>
              <a:t>Tribal Law and Order Act of 2010</a:t>
            </a:r>
          </a:p>
          <a:p>
            <a:pPr marL="1201738" indent="-738188">
              <a:tabLst>
                <a:tab pos="1146175" algn="l"/>
              </a:tabLst>
            </a:pPr>
            <a:r>
              <a:rPr lang="en-US" dirty="0" smtClean="0"/>
              <a:t>HEARTH Act</a:t>
            </a:r>
          </a:p>
          <a:p>
            <a:pPr marL="1201738" indent="-738188">
              <a:tabLst>
                <a:tab pos="1146175" algn="l"/>
              </a:tabLst>
            </a:pPr>
            <a:r>
              <a:rPr lang="en-US" dirty="0" smtClean="0"/>
              <a:t>Violence Against Women Reauthorization Act (tribal specific provisions)</a:t>
            </a:r>
          </a:p>
          <a:p>
            <a:pPr marL="1201738" indent="-738188">
              <a:tabLst>
                <a:tab pos="1146175" algn="l"/>
              </a:tabLst>
            </a:pPr>
            <a:r>
              <a:rPr lang="en-US" dirty="0"/>
              <a:t>Indian Health Care Improvement Act</a:t>
            </a:r>
          </a:p>
          <a:p>
            <a:pPr marL="1201738" indent="-738188">
              <a:tabLst>
                <a:tab pos="1146175" algn="l"/>
              </a:tabLst>
            </a:pPr>
            <a:r>
              <a:rPr lang="en-US" dirty="0" smtClean="0"/>
              <a:t>Stafford Act (tribal emergency declaration provisions)</a:t>
            </a:r>
          </a:p>
          <a:p>
            <a:pPr marL="1201738" indent="-738188">
              <a:tabLst>
                <a:tab pos="1146175" algn="l"/>
              </a:tabLst>
            </a:pPr>
            <a:r>
              <a:rPr lang="en-US" dirty="0" smtClean="0"/>
              <a:t>Claims Resolution Act of 2010 (</a:t>
            </a:r>
            <a:r>
              <a:rPr lang="en-US" dirty="0" err="1" smtClean="0"/>
              <a:t>Cobell</a:t>
            </a:r>
            <a:r>
              <a:rPr lang="en-US" dirty="0" smtClean="0"/>
              <a:t> Settlement)</a:t>
            </a:r>
          </a:p>
          <a:p>
            <a:pPr marL="1201738" indent="-738188">
              <a:tabLst>
                <a:tab pos="1146175" algn="l"/>
              </a:tabLst>
            </a:pPr>
            <a:r>
              <a:rPr lang="en-US" dirty="0" smtClean="0"/>
              <a:t>Tribal General Welfare Exclusion Act</a:t>
            </a:r>
          </a:p>
        </p:txBody>
      </p:sp>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3</a:t>
            </a:fld>
            <a:endParaRPr lang="en-US" altLang="en-US"/>
          </a:p>
        </p:txBody>
      </p:sp>
    </p:spTree>
    <p:extLst>
      <p:ext uri="{BB962C8B-B14F-4D97-AF65-F5344CB8AC3E}">
        <p14:creationId xmlns:p14="http://schemas.microsoft.com/office/powerpoint/2010/main" val="619150663"/>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492443"/>
          </a:xfrm>
        </p:spPr>
        <p:txBody>
          <a:bodyPr/>
          <a:lstStyle/>
          <a:p>
            <a:r>
              <a:rPr lang="en-US" sz="3200" dirty="0" smtClean="0"/>
              <a:t>Why?</a:t>
            </a:r>
            <a:endParaRPr lang="en-US" dirty="0"/>
          </a:p>
        </p:txBody>
      </p:sp>
      <p:sp>
        <p:nvSpPr>
          <p:cNvPr id="3" name="Content Placeholder 2"/>
          <p:cNvSpPr>
            <a:spLocks noGrp="1"/>
          </p:cNvSpPr>
          <p:nvPr>
            <p:ph idx="1"/>
          </p:nvPr>
        </p:nvSpPr>
        <p:spPr>
          <a:xfrm>
            <a:off x="217498" y="1048739"/>
            <a:ext cx="8356858" cy="4524097"/>
          </a:xfrm>
        </p:spPr>
        <p:txBody>
          <a:bodyPr/>
          <a:lstStyle/>
          <a:p>
            <a:pPr marL="1201738" indent="-738188">
              <a:tabLst>
                <a:tab pos="1146175" algn="l"/>
              </a:tabLst>
            </a:pPr>
            <a:r>
              <a:rPr lang="en-US" sz="3200" dirty="0" smtClean="0"/>
              <a:t>Coalition-Building</a:t>
            </a:r>
          </a:p>
          <a:p>
            <a:pPr marL="1201738" indent="-738188">
              <a:tabLst>
                <a:tab pos="1146175" algn="l"/>
              </a:tabLst>
            </a:pPr>
            <a:r>
              <a:rPr lang="en-US" sz="3200" dirty="0" smtClean="0"/>
              <a:t>Broad, Bipartisan Congressional and Tribal Support</a:t>
            </a:r>
          </a:p>
          <a:p>
            <a:pPr marL="1201738" indent="-738188">
              <a:tabLst>
                <a:tab pos="1146175" algn="l"/>
              </a:tabLst>
            </a:pPr>
            <a:r>
              <a:rPr lang="en-US" sz="3200" dirty="0" smtClean="0"/>
              <a:t>Localized / Home-State Issues</a:t>
            </a:r>
          </a:p>
          <a:p>
            <a:pPr marL="1201738" indent="-738188">
              <a:tabLst>
                <a:tab pos="1146175" algn="l"/>
              </a:tabLst>
            </a:pPr>
            <a:r>
              <a:rPr lang="en-US" sz="3200" dirty="0" smtClean="0"/>
              <a:t>Congressional Relationships and Education</a:t>
            </a:r>
          </a:p>
          <a:p>
            <a:pPr marL="1201738" indent="-738188">
              <a:tabLst>
                <a:tab pos="1146175" algn="l"/>
              </a:tabLst>
            </a:pPr>
            <a:r>
              <a:rPr lang="en-US" sz="3200" dirty="0" smtClean="0"/>
              <a:t>Time and Resources</a:t>
            </a:r>
          </a:p>
          <a:p>
            <a:pPr marL="1201738" indent="-738188">
              <a:tabLst>
                <a:tab pos="1146175" algn="l"/>
              </a:tabLst>
            </a:pPr>
            <a:r>
              <a:rPr lang="en-US" sz="3200" dirty="0" smtClean="0"/>
              <a:t>Does Not Cost Federal Government Money</a:t>
            </a:r>
          </a:p>
          <a:p>
            <a:endParaRPr lang="en-US" dirty="0"/>
          </a:p>
        </p:txBody>
      </p:sp>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4</a:t>
            </a:fld>
            <a:endParaRPr lang="en-US" altLang="en-US"/>
          </a:p>
        </p:txBody>
      </p:sp>
    </p:spTree>
    <p:extLst>
      <p:ext uri="{BB962C8B-B14F-4D97-AF65-F5344CB8AC3E}">
        <p14:creationId xmlns:p14="http://schemas.microsoft.com/office/powerpoint/2010/main" val="1229872854"/>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rot="184777">
            <a:off x="1557372" y="1082768"/>
            <a:ext cx="1966209" cy="25430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rot="21448162">
            <a:off x="296866" y="1677569"/>
            <a:ext cx="1948527" cy="25211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rot="217708">
            <a:off x="585558" y="2685172"/>
            <a:ext cx="1954919" cy="25294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780730" y="3543034"/>
            <a:ext cx="1954261" cy="25285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6" name="Picture 2"/>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rot="181552">
            <a:off x="6993997" y="1375195"/>
            <a:ext cx="1892692" cy="24479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7" name="Picture 2"/>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rot="179857">
            <a:off x="3202071" y="1457674"/>
            <a:ext cx="1982204" cy="24549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8" name="Picture 2"/>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5055324" y="1260674"/>
            <a:ext cx="2191561" cy="27142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9" name="Picture 2"/>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rot="21440252">
            <a:off x="6010934" y="2010009"/>
            <a:ext cx="1923336" cy="23820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 name="Picture 2"/>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6650117" y="3356179"/>
            <a:ext cx="2064385" cy="25567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1" name="Picture 2"/>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rot="21369587">
            <a:off x="5387651" y="2938136"/>
            <a:ext cx="1859234" cy="23026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2" name="Picture 2"/>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rot="191256">
            <a:off x="4605218" y="3543034"/>
            <a:ext cx="1913515" cy="23699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3" name="Picture 2"/>
          <p:cNvPicPr>
            <a:picLocks noChangeAspect="1" noChangeArrowheads="1"/>
          </p:cNvPicPr>
          <p:nvPr/>
        </p:nvPicPr>
        <p:blipFill>
          <a:blip r:embed="rId13" cstate="email">
            <a:extLst>
              <a:ext uri="{28A0092B-C50C-407E-A947-70E740481C1C}">
                <a14:useLocalDpi xmlns:a14="http://schemas.microsoft.com/office/drawing/2010/main" val="0"/>
              </a:ext>
            </a:extLst>
          </a:blip>
          <a:srcRect/>
          <a:stretch>
            <a:fillRect/>
          </a:stretch>
        </p:blipFill>
        <p:spPr bwMode="auto">
          <a:xfrm rot="21376193">
            <a:off x="3358314" y="2617819"/>
            <a:ext cx="1946377" cy="24106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4" name="Title 1"/>
          <p:cNvSpPr>
            <a:spLocks noGrp="1"/>
          </p:cNvSpPr>
          <p:nvPr>
            <p:ph type="title"/>
          </p:nvPr>
        </p:nvSpPr>
        <p:spPr>
          <a:xfrm>
            <a:off x="368300" y="365125"/>
            <a:ext cx="8412163" cy="492443"/>
          </a:xfrm>
        </p:spPr>
        <p:txBody>
          <a:bodyPr/>
          <a:lstStyle/>
          <a:p>
            <a:r>
              <a:rPr lang="en-US" sz="3200" dirty="0" smtClean="0"/>
              <a:t>Who…Hasn't Won  Yet?</a:t>
            </a:r>
            <a:endParaRPr lang="en-US" dirty="0"/>
          </a:p>
        </p:txBody>
      </p:sp>
    </p:spTree>
    <p:extLst>
      <p:ext uri="{BB962C8B-B14F-4D97-AF65-F5344CB8AC3E}">
        <p14:creationId xmlns:p14="http://schemas.microsoft.com/office/powerpoint/2010/main" val="3700530670"/>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27"/>
                                        </p:tgtEl>
                                        <p:attrNameLst>
                                          <p:attrName>style.visibility</p:attrName>
                                        </p:attrNameLst>
                                      </p:cBhvr>
                                      <p:to>
                                        <p:strVal val="visible"/>
                                      </p:to>
                                    </p:set>
                                    <p:anim calcmode="lin" valueType="num">
                                      <p:cBhvr additive="base">
                                        <p:cTn id="11" dur="500" fill="hold"/>
                                        <p:tgtEl>
                                          <p:spTgt spid="1027"/>
                                        </p:tgtEl>
                                        <p:attrNameLst>
                                          <p:attrName>ppt_x</p:attrName>
                                        </p:attrNameLst>
                                      </p:cBhvr>
                                      <p:tavLst>
                                        <p:tav tm="0">
                                          <p:val>
                                            <p:strVal val="#ppt_x"/>
                                          </p:val>
                                        </p:tav>
                                        <p:tav tm="100000">
                                          <p:val>
                                            <p:strVal val="#ppt_x"/>
                                          </p:val>
                                        </p:tav>
                                      </p:tavLst>
                                    </p:anim>
                                    <p:anim calcmode="lin" valueType="num">
                                      <p:cBhvr additive="base">
                                        <p:cTn id="12" dur="500" fill="hold"/>
                                        <p:tgtEl>
                                          <p:spTgt spid="102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additive="base">
                                        <p:cTn id="51" dur="500" fill="hold"/>
                                        <p:tgtEl>
                                          <p:spTgt spid="6"/>
                                        </p:tgtEl>
                                        <p:attrNameLst>
                                          <p:attrName>ppt_x</p:attrName>
                                        </p:attrNameLst>
                                      </p:cBhvr>
                                      <p:tavLst>
                                        <p:tav tm="0">
                                          <p:val>
                                            <p:strVal val="#ppt_x"/>
                                          </p:val>
                                        </p:tav>
                                        <p:tav tm="100000">
                                          <p:val>
                                            <p:strVal val="#ppt_x"/>
                                          </p:val>
                                        </p:tav>
                                      </p:tavLst>
                                    </p:anim>
                                    <p:anim calcmode="lin" valueType="num">
                                      <p:cBhvr additive="base">
                                        <p:cTn id="5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984885"/>
          </a:xfrm>
        </p:spPr>
        <p:txBody>
          <a:bodyPr/>
          <a:lstStyle/>
          <a:p>
            <a:r>
              <a:rPr lang="en-US" sz="3200" dirty="0" smtClean="0"/>
              <a:t>Tribal Participation in Congressional Advocacy</a:t>
            </a:r>
            <a:endParaRPr lang="en-US" dirty="0"/>
          </a:p>
        </p:txBody>
      </p:sp>
      <p:sp>
        <p:nvSpPr>
          <p:cNvPr id="3" name="Content Placeholder 2"/>
          <p:cNvSpPr>
            <a:spLocks noGrp="1"/>
          </p:cNvSpPr>
          <p:nvPr>
            <p:ph idx="1"/>
          </p:nvPr>
        </p:nvSpPr>
        <p:spPr>
          <a:xfrm>
            <a:off x="188469" y="1513196"/>
            <a:ext cx="8356858" cy="4524097"/>
          </a:xfrm>
        </p:spPr>
        <p:txBody>
          <a:bodyPr/>
          <a:lstStyle/>
          <a:p>
            <a:pPr marL="1201738" indent="-738188">
              <a:tabLst>
                <a:tab pos="1146175" algn="l"/>
              </a:tabLst>
            </a:pPr>
            <a:r>
              <a:rPr lang="en-US" sz="3600" dirty="0" smtClean="0"/>
              <a:t>Money</a:t>
            </a:r>
          </a:p>
          <a:p>
            <a:pPr marL="1201738" indent="-738188">
              <a:tabLst>
                <a:tab pos="1146175" algn="l"/>
              </a:tabLst>
            </a:pPr>
            <a:r>
              <a:rPr lang="en-US" sz="3600" dirty="0" smtClean="0"/>
              <a:t>Lobbying</a:t>
            </a:r>
          </a:p>
          <a:p>
            <a:pPr marL="1201738" indent="-738188">
              <a:tabLst>
                <a:tab pos="1146175" algn="l"/>
              </a:tabLst>
            </a:pPr>
            <a:r>
              <a:rPr lang="en-US" sz="3600" dirty="0" smtClean="0"/>
              <a:t>Money and Lobbying</a:t>
            </a:r>
          </a:p>
          <a:p>
            <a:pPr marL="1201738" indent="-738188">
              <a:tabLst>
                <a:tab pos="1146175" algn="l"/>
              </a:tabLst>
            </a:pPr>
            <a:r>
              <a:rPr lang="en-US" sz="3600" dirty="0" smtClean="0"/>
              <a:t>Influencing federal policy with limited resources</a:t>
            </a:r>
          </a:p>
          <a:p>
            <a:pPr marL="1201738" indent="-738188">
              <a:tabLst>
                <a:tab pos="1146175" algn="l"/>
              </a:tabLst>
            </a:pPr>
            <a:endParaRPr lang="en-US" sz="3600" dirty="0" smtClean="0"/>
          </a:p>
        </p:txBody>
      </p:sp>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solidFill>
                  <a:prstClr val="black"/>
                </a:solidFill>
              </a:rPr>
              <a:pPr>
                <a:defRPr/>
              </a:pPr>
              <a:t>6</a:t>
            </a:fld>
            <a:endParaRPr lang="en-US" altLang="en-US">
              <a:solidFill>
                <a:prstClr val="black"/>
              </a:solidFill>
            </a:endParaRPr>
          </a:p>
        </p:txBody>
      </p:sp>
    </p:spTree>
    <p:extLst>
      <p:ext uri="{BB962C8B-B14F-4D97-AF65-F5344CB8AC3E}">
        <p14:creationId xmlns:p14="http://schemas.microsoft.com/office/powerpoint/2010/main" val="3698264948"/>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492443"/>
          </a:xfrm>
        </p:spPr>
        <p:txBody>
          <a:bodyPr/>
          <a:lstStyle/>
          <a:p>
            <a:r>
              <a:rPr lang="en-US" sz="3200" dirty="0" smtClean="0"/>
              <a:t>Congressional Elections</a:t>
            </a:r>
            <a:endParaRPr lang="en-US" dirty="0"/>
          </a:p>
        </p:txBody>
      </p:sp>
      <p:sp>
        <p:nvSpPr>
          <p:cNvPr id="3" name="Content Placeholder 2"/>
          <p:cNvSpPr>
            <a:spLocks noGrp="1"/>
          </p:cNvSpPr>
          <p:nvPr>
            <p:ph idx="1"/>
          </p:nvPr>
        </p:nvSpPr>
        <p:spPr>
          <a:xfrm>
            <a:off x="188469" y="1513196"/>
            <a:ext cx="4452542" cy="4524097"/>
          </a:xfrm>
        </p:spPr>
        <p:txBody>
          <a:bodyPr/>
          <a:lstStyle/>
          <a:p>
            <a:pPr marL="1201738" indent="-738188">
              <a:tabLst>
                <a:tab pos="1146175" algn="l"/>
              </a:tabLst>
            </a:pPr>
            <a:r>
              <a:rPr lang="en-US" sz="2800" dirty="0" smtClean="0"/>
              <a:t>House/Senate Races</a:t>
            </a:r>
          </a:p>
          <a:p>
            <a:pPr marL="1201738" indent="-738188">
              <a:tabLst>
                <a:tab pos="1146175" algn="l"/>
              </a:tabLst>
            </a:pPr>
            <a:r>
              <a:rPr lang="en-US" sz="2800" dirty="0" smtClean="0"/>
              <a:t>Polling and Forecast</a:t>
            </a:r>
            <a:r>
              <a:rPr lang="en-US" sz="2800" dirty="0"/>
              <a:t>s</a:t>
            </a:r>
            <a:endParaRPr lang="en-US" sz="2800" dirty="0" smtClean="0"/>
          </a:p>
        </p:txBody>
      </p:sp>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solidFill>
                  <a:prstClr val="black"/>
                </a:solidFill>
              </a:rPr>
              <a:pPr>
                <a:defRPr/>
              </a:pPr>
              <a:t>7</a:t>
            </a:fld>
            <a:endParaRPr lang="en-US" altLang="en-US">
              <a:solidFill>
                <a:prstClr val="black"/>
              </a:solidFill>
            </a:endParaRPr>
          </a:p>
        </p:txBody>
      </p:sp>
      <p:pic>
        <p:nvPicPr>
          <p:cNvPr id="9218" name="Picture 2" descr="C:\Users\sdaughety\Pictures\NALP Presentation 2015\us-senate-floor.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744529" y="1043796"/>
            <a:ext cx="4053497" cy="2399431"/>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21435" y="3172278"/>
            <a:ext cx="5557168" cy="2840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4747177"/>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1000"/>
                                        <p:tgtEl>
                                          <p:spTgt spid="9218"/>
                                        </p:tgtEl>
                                      </p:cBhvr>
                                    </p:animEffect>
                                    <p:anim calcmode="lin" valueType="num">
                                      <p:cBhvr>
                                        <p:cTn id="8" dur="1000" fill="hold"/>
                                        <p:tgtEl>
                                          <p:spTgt spid="9218"/>
                                        </p:tgtEl>
                                        <p:attrNameLst>
                                          <p:attrName>ppt_x</p:attrName>
                                        </p:attrNameLst>
                                      </p:cBhvr>
                                      <p:tavLst>
                                        <p:tav tm="0">
                                          <p:val>
                                            <p:strVal val="#ppt_x"/>
                                          </p:val>
                                        </p:tav>
                                        <p:tav tm="100000">
                                          <p:val>
                                            <p:strVal val="#ppt_x"/>
                                          </p:val>
                                        </p:tav>
                                      </p:tavLst>
                                    </p:anim>
                                    <p:anim calcmode="lin" valueType="num">
                                      <p:cBhvr>
                                        <p:cTn id="9" dur="1000" fill="hold"/>
                                        <p:tgtEl>
                                          <p:spTgt spid="921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219"/>
                                        </p:tgtEl>
                                        <p:attrNameLst>
                                          <p:attrName>style.visibility</p:attrName>
                                        </p:attrNameLst>
                                      </p:cBhvr>
                                      <p:to>
                                        <p:strVal val="visible"/>
                                      </p:to>
                                    </p:set>
                                    <p:animEffect transition="in" filter="fade">
                                      <p:cBhvr>
                                        <p:cTn id="12" dur="1000"/>
                                        <p:tgtEl>
                                          <p:spTgt spid="9219"/>
                                        </p:tgtEl>
                                      </p:cBhvr>
                                    </p:animEffect>
                                    <p:anim calcmode="lin" valueType="num">
                                      <p:cBhvr>
                                        <p:cTn id="13" dur="1000" fill="hold"/>
                                        <p:tgtEl>
                                          <p:spTgt spid="9219"/>
                                        </p:tgtEl>
                                        <p:attrNameLst>
                                          <p:attrName>ppt_x</p:attrName>
                                        </p:attrNameLst>
                                      </p:cBhvr>
                                      <p:tavLst>
                                        <p:tav tm="0">
                                          <p:val>
                                            <p:strVal val="#ppt_x"/>
                                          </p:val>
                                        </p:tav>
                                        <p:tav tm="100000">
                                          <p:val>
                                            <p:strVal val="#ppt_x"/>
                                          </p:val>
                                        </p:tav>
                                      </p:tavLst>
                                    </p:anim>
                                    <p:anim calcmode="lin" valueType="num">
                                      <p:cBhvr>
                                        <p:cTn id="14" dur="1000" fill="hold"/>
                                        <p:tgtEl>
                                          <p:spTgt spid="92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317137" y="990600"/>
            <a:ext cx="8412480" cy="3631763"/>
          </a:xfrm>
        </p:spPr>
        <p:style>
          <a:lnRef idx="2">
            <a:schemeClr val="accent6"/>
          </a:lnRef>
          <a:fillRef idx="1">
            <a:schemeClr val="lt1"/>
          </a:fillRef>
          <a:effectRef idx="0">
            <a:schemeClr val="accent6"/>
          </a:effectRef>
          <a:fontRef idx="minor">
            <a:schemeClr val="dk1"/>
          </a:fontRef>
        </p:style>
        <p:txBody>
          <a:bodyPr/>
          <a:lstStyle/>
          <a:p>
            <a:pPr algn="ctr"/>
            <a:r>
              <a:rPr lang="en-US" sz="2800" dirty="0"/>
              <a:t> </a:t>
            </a:r>
            <a:r>
              <a:rPr lang="en-US" sz="2800" dirty="0" smtClean="0"/>
              <a:t>               </a:t>
            </a:r>
            <a:br>
              <a:rPr lang="en-US" sz="2800" dirty="0" smtClean="0"/>
            </a:br>
            <a:r>
              <a:rPr lang="en-US" sz="4400" dirty="0" smtClean="0"/>
              <a:t/>
            </a:r>
            <a:br>
              <a:rPr lang="en-US" sz="4400" dirty="0" smtClean="0"/>
            </a:br>
            <a:r>
              <a:rPr lang="en-US" sz="3200" cap="none" dirty="0" smtClean="0">
                <a:solidFill>
                  <a:schemeClr val="tx1"/>
                </a:solidFill>
              </a:rPr>
              <a:t/>
            </a:r>
            <a:br>
              <a:rPr lang="en-US" sz="3200" cap="none" dirty="0" smtClean="0">
                <a:solidFill>
                  <a:schemeClr val="tx1"/>
                </a:solidFill>
              </a:rPr>
            </a:br>
            <a:r>
              <a:rPr lang="en-US" sz="4400" cap="none" dirty="0" smtClean="0">
                <a:solidFill>
                  <a:schemeClr val="tx1"/>
                </a:solidFill>
                <a:latin typeface="Garamond" panose="02020404030301010803" pitchFamily="18" charset="0"/>
              </a:rPr>
              <a:t>Who Wins and Why: Examples</a:t>
            </a:r>
            <a:r>
              <a:rPr lang="en-US" sz="4400" dirty="0"/>
              <a:t/>
            </a:r>
            <a:br>
              <a:rPr lang="en-US" sz="4400" dirty="0"/>
            </a:br>
            <a:r>
              <a:rPr lang="en-US" sz="4400" dirty="0" smtClean="0"/>
              <a:t/>
            </a:r>
            <a:br>
              <a:rPr lang="en-US" sz="4400" dirty="0" smtClean="0"/>
            </a:br>
            <a:endParaRPr lang="en-US" sz="4400" dirty="0"/>
          </a:p>
        </p:txBody>
      </p:sp>
      <p:sp>
        <p:nvSpPr>
          <p:cNvPr id="12" name="Slide Number Placeholder 4"/>
          <p:cNvSpPr>
            <a:spLocks noGrp="1"/>
          </p:cNvSpPr>
          <p:nvPr>
            <p:ph type="sldNum" sz="quarter" idx="4294967295"/>
          </p:nvPr>
        </p:nvSpPr>
        <p:spPr>
          <a:xfrm>
            <a:off x="7663838" y="6660470"/>
            <a:ext cx="141064" cy="138499"/>
          </a:xfrm>
          <a:prstGeom prst="rect">
            <a:avLst/>
          </a:prstGeom>
        </p:spPr>
        <p:txBody>
          <a:bodyPr/>
          <a:lstStyle/>
          <a:p>
            <a:fld id="{D34DACC3-9742-4940-92E6-4CAB853A3218}" type="slidenum">
              <a:rPr lang="en-US" smtClean="0"/>
              <a:pPr/>
              <a:t>8</a:t>
            </a:fld>
            <a:endParaRPr lang="en-US" dirty="0"/>
          </a:p>
        </p:txBody>
      </p:sp>
    </p:spTree>
    <p:extLst>
      <p:ext uri="{BB962C8B-B14F-4D97-AF65-F5344CB8AC3E}">
        <p14:creationId xmlns:p14="http://schemas.microsoft.com/office/powerpoint/2010/main" val="393063121"/>
      </p:ext>
    </p:extLst>
  </p:cSld>
  <p:clrMapOvr>
    <a:masterClrMapping/>
  </p:clrMapOvr>
  <p:transition spd="slow">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492443"/>
          </a:xfrm>
        </p:spPr>
        <p:txBody>
          <a:bodyPr/>
          <a:lstStyle/>
          <a:p>
            <a:r>
              <a:rPr lang="en-US" sz="3200" dirty="0" smtClean="0"/>
              <a:t>Tribal General Welfare Exclusion Act</a:t>
            </a:r>
            <a:endParaRPr lang="en-US" dirty="0"/>
          </a:p>
        </p:txBody>
      </p:sp>
      <p:sp>
        <p:nvSpPr>
          <p:cNvPr id="3" name="Content Placeholder 2"/>
          <p:cNvSpPr>
            <a:spLocks noGrp="1"/>
          </p:cNvSpPr>
          <p:nvPr>
            <p:ph idx="1"/>
          </p:nvPr>
        </p:nvSpPr>
        <p:spPr>
          <a:xfrm>
            <a:off x="217498" y="1048739"/>
            <a:ext cx="8356858" cy="4524097"/>
          </a:xfrm>
        </p:spPr>
        <p:txBody>
          <a:bodyPr/>
          <a:lstStyle/>
          <a:p>
            <a:pPr marL="1201738" indent="-738188">
              <a:tabLst>
                <a:tab pos="1146175" algn="l"/>
              </a:tabLst>
            </a:pPr>
            <a:r>
              <a:rPr lang="en-US" sz="3200" dirty="0" smtClean="0"/>
              <a:t>IRS sought to impose federal income taxes on tribal government programs and services</a:t>
            </a:r>
          </a:p>
          <a:p>
            <a:pPr marL="1201738" indent="-738188">
              <a:tabLst>
                <a:tab pos="1146175" algn="l"/>
              </a:tabLst>
            </a:pPr>
            <a:r>
              <a:rPr lang="en-US" sz="3200" dirty="0" smtClean="0"/>
              <a:t>2012: IRS proposed safe harbor for specific programs</a:t>
            </a:r>
          </a:p>
          <a:p>
            <a:pPr marL="1201738" indent="-738188">
              <a:tabLst>
                <a:tab pos="1146175" algn="l"/>
              </a:tabLst>
            </a:pPr>
            <a:r>
              <a:rPr lang="en-US" sz="3200" dirty="0" smtClean="0"/>
              <a:t>2013: TGWEA Introduced</a:t>
            </a:r>
            <a:endParaRPr lang="en-US" sz="3200" dirty="0"/>
          </a:p>
          <a:p>
            <a:pPr marL="1489076" lvl="1" indent="-738188">
              <a:tabLst>
                <a:tab pos="1146175" algn="l"/>
              </a:tabLst>
            </a:pPr>
            <a:r>
              <a:rPr lang="en-US" sz="2800" dirty="0"/>
              <a:t>H.R. 3043 -- Reps. Nunez (R) and Kind (D) + </a:t>
            </a:r>
            <a:r>
              <a:rPr lang="en-US" sz="2800" b="1" dirty="0"/>
              <a:t>60 cosponsors</a:t>
            </a:r>
          </a:p>
          <a:p>
            <a:pPr marL="1489076" lvl="1" indent="-738188">
              <a:tabLst>
                <a:tab pos="1146175" algn="l"/>
              </a:tabLst>
            </a:pPr>
            <a:r>
              <a:rPr lang="en-US" sz="2800" dirty="0"/>
              <a:t>S. 1507 -- Sens. Moran (R) and </a:t>
            </a:r>
            <a:r>
              <a:rPr lang="en-US" sz="2800" dirty="0" err="1"/>
              <a:t>Heitkamp</a:t>
            </a:r>
            <a:r>
              <a:rPr lang="en-US" sz="2800" dirty="0"/>
              <a:t> (D) + </a:t>
            </a:r>
            <a:r>
              <a:rPr lang="en-US" sz="2800" b="1" dirty="0"/>
              <a:t>24 cosponsors</a:t>
            </a:r>
            <a:endParaRPr lang="en-US" sz="3200" dirty="0"/>
          </a:p>
          <a:p>
            <a:endParaRPr lang="en-US" dirty="0"/>
          </a:p>
        </p:txBody>
      </p:sp>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9</a:t>
            </a:fld>
            <a:endParaRPr lang="en-US" altLang="en-US"/>
          </a:p>
        </p:txBody>
      </p:sp>
      <p:sp>
        <p:nvSpPr>
          <p:cNvPr id="5" name="Date Placeholder 4"/>
          <p:cNvSpPr>
            <a:spLocks noGrp="1"/>
          </p:cNvSpPr>
          <p:nvPr>
            <p:ph type="dt" sz="half" idx="10"/>
          </p:nvPr>
        </p:nvSpPr>
        <p:spPr/>
        <p:txBody>
          <a:bodyPr/>
          <a:lstStyle/>
          <a:p>
            <a:fld id="{DAB5E16C-CB43-45BD-9AE3-E7CB99C99644}" type="datetime4">
              <a:rPr lang="en-US" smtClean="0"/>
              <a:pPr/>
              <a:t>November 1, 2016</a:t>
            </a:fld>
            <a:endParaRPr lang="en-US" dirty="0"/>
          </a:p>
        </p:txBody>
      </p:sp>
    </p:spTree>
    <p:extLst>
      <p:ext uri="{BB962C8B-B14F-4D97-AF65-F5344CB8AC3E}">
        <p14:creationId xmlns:p14="http://schemas.microsoft.com/office/powerpoint/2010/main" val="2747004774"/>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913969" y="2133428"/>
            <a:ext cx="3033597" cy="3910010"/>
          </a:xfrm>
          <a:prstGeom prst="rect">
            <a:avLst/>
          </a:prstGeom>
          <a:ln>
            <a:solidFill>
              <a:schemeClr val="bg1">
                <a:lumMod val="65000"/>
              </a:schemeClr>
            </a:solidFill>
          </a:ln>
          <a:effectLst>
            <a:outerShdw blurRad="50800" dist="50800" dir="2700000" algn="tl" rotWithShape="0">
              <a:schemeClr val="bg1">
                <a:lumMod val="65000"/>
                <a:alpha val="40000"/>
              </a:schemeClr>
            </a:outerShdw>
          </a:effectLst>
        </p:spPr>
      </p:pic>
      <p:sp>
        <p:nvSpPr>
          <p:cNvPr id="2" name="Title 1"/>
          <p:cNvSpPr>
            <a:spLocks noGrp="1"/>
          </p:cNvSpPr>
          <p:nvPr>
            <p:ph type="title"/>
          </p:nvPr>
        </p:nvSpPr>
        <p:spPr>
          <a:xfrm>
            <a:off x="368300" y="365125"/>
            <a:ext cx="8412163" cy="492443"/>
          </a:xfrm>
        </p:spPr>
        <p:txBody>
          <a:bodyPr/>
          <a:lstStyle/>
          <a:p>
            <a:r>
              <a:rPr lang="en-US" sz="3200" dirty="0" smtClean="0"/>
              <a:t>Tribal General Welfare Exclusion Act</a:t>
            </a:r>
            <a:endParaRPr lang="en-US" dirty="0"/>
          </a:p>
        </p:txBody>
      </p:sp>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10</a:t>
            </a:fld>
            <a:endParaRPr lang="en-US" altLang="en-US"/>
          </a:p>
        </p:txBody>
      </p:sp>
      <p:sp>
        <p:nvSpPr>
          <p:cNvPr id="9" name="Rectangle 8"/>
          <p:cNvSpPr/>
          <p:nvPr/>
        </p:nvSpPr>
        <p:spPr>
          <a:xfrm>
            <a:off x="0" y="967954"/>
            <a:ext cx="4152275" cy="5088573"/>
          </a:xfrm>
          <a:prstGeom prst="rect">
            <a:avLst/>
          </a:prstGeom>
        </p:spPr>
        <p:txBody>
          <a:bodyPr wrap="square">
            <a:spAutoFit/>
          </a:bodyPr>
          <a:lstStyle/>
          <a:p>
            <a:pPr marL="1201738" lvl="0" indent="-738188">
              <a:spcBef>
                <a:spcPts val="1000"/>
              </a:spcBef>
              <a:buClr>
                <a:srgbClr val="7030A0"/>
              </a:buClr>
              <a:buFont typeface="Wingdings" panose="05000000000000000000" pitchFamily="2" charset="2"/>
              <a:buChar char="Ø"/>
              <a:tabLst>
                <a:tab pos="1146175" algn="l"/>
              </a:tabLst>
            </a:pPr>
            <a:r>
              <a:rPr lang="en-US" sz="2800" dirty="0" smtClean="0">
                <a:solidFill>
                  <a:prstClr val="black"/>
                </a:solidFill>
                <a:latin typeface="Garamond" panose="02020404030301010803" pitchFamily="18" charset="0"/>
                <a:cs typeface="Arial" pitchFamily="34" charset="0"/>
              </a:rPr>
              <a:t>Widespread tribal and non-tribal support</a:t>
            </a:r>
            <a:endParaRPr lang="en-US" sz="2800" dirty="0">
              <a:solidFill>
                <a:prstClr val="black"/>
              </a:solidFill>
              <a:latin typeface="Garamond" panose="02020404030301010803" pitchFamily="18" charset="0"/>
              <a:cs typeface="Arial" pitchFamily="34" charset="0"/>
            </a:endParaRPr>
          </a:p>
          <a:p>
            <a:pPr marL="1201738" lvl="0" indent="-738188">
              <a:spcBef>
                <a:spcPts val="1000"/>
              </a:spcBef>
              <a:buClr>
                <a:srgbClr val="7030A0"/>
              </a:buClr>
              <a:buFont typeface="Wingdings" panose="05000000000000000000" pitchFamily="2" charset="2"/>
              <a:buChar char="Ø"/>
              <a:tabLst>
                <a:tab pos="1146175" algn="l"/>
              </a:tabLst>
            </a:pPr>
            <a:r>
              <a:rPr lang="en-US" sz="2800" dirty="0" smtClean="0">
                <a:solidFill>
                  <a:prstClr val="black"/>
                </a:solidFill>
                <a:latin typeface="Garamond" panose="02020404030301010803" pitchFamily="18" charset="0"/>
                <a:cs typeface="Arial" pitchFamily="34" charset="0"/>
              </a:rPr>
              <a:t>Sustained, long-term effort</a:t>
            </a:r>
          </a:p>
          <a:p>
            <a:pPr marL="1201738" lvl="0" indent="-738188">
              <a:spcBef>
                <a:spcPts val="1000"/>
              </a:spcBef>
              <a:buClr>
                <a:srgbClr val="7030A0"/>
              </a:buClr>
              <a:buFont typeface="Wingdings" panose="05000000000000000000" pitchFamily="2" charset="2"/>
              <a:buChar char="Ø"/>
              <a:tabLst>
                <a:tab pos="1146175" algn="l"/>
              </a:tabLst>
            </a:pPr>
            <a:r>
              <a:rPr lang="en-US" sz="2800" dirty="0" smtClean="0">
                <a:solidFill>
                  <a:prstClr val="black"/>
                </a:solidFill>
                <a:latin typeface="Garamond" panose="02020404030301010803" pitchFamily="18" charset="0"/>
                <a:cs typeface="Arial" pitchFamily="34" charset="0"/>
              </a:rPr>
              <a:t>Joint </a:t>
            </a:r>
            <a:r>
              <a:rPr lang="en-US" sz="2800" dirty="0">
                <a:solidFill>
                  <a:prstClr val="black"/>
                </a:solidFill>
                <a:latin typeface="Garamond" panose="02020404030301010803" pitchFamily="18" charset="0"/>
                <a:cs typeface="Arial" pitchFamily="34" charset="0"/>
              </a:rPr>
              <a:t>Committee on Taxation: bill "would have a negligible effect on federal fiscal revenues"</a:t>
            </a:r>
          </a:p>
        </p:txBody>
      </p:sp>
      <p:pic>
        <p:nvPicPr>
          <p:cNvPr id="7" name="Content Placeholder 6"/>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4316254" y="1011280"/>
            <a:ext cx="2885740" cy="3734488"/>
          </a:xfrm>
          <a:ln>
            <a:solidFill>
              <a:schemeClr val="bg1">
                <a:lumMod val="65000"/>
              </a:schemeClr>
            </a:solidFill>
          </a:ln>
          <a:effectLst>
            <a:outerShdw blurRad="50800" dist="63500" dir="2700000" algn="tl" rotWithShape="0">
              <a:prstClr val="black">
                <a:alpha val="40000"/>
              </a:prstClr>
            </a:outerShdw>
          </a:effectLst>
        </p:spPr>
      </p:pic>
      <p:pic>
        <p:nvPicPr>
          <p:cNvPr id="820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3065" y="4419347"/>
            <a:ext cx="1646059" cy="163718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6240394"/>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200"/>
                                        </p:tgtEl>
                                        <p:attrNameLst>
                                          <p:attrName>style.visibility</p:attrName>
                                        </p:attrNameLst>
                                      </p:cBhvr>
                                      <p:to>
                                        <p:strVal val="visible"/>
                                      </p:to>
                                    </p:set>
                                    <p:animEffect transition="in" filter="fade">
                                      <p:cBhvr>
                                        <p:cTn id="17" dur="1000"/>
                                        <p:tgtEl>
                                          <p:spTgt spid="8200"/>
                                        </p:tgtEl>
                                      </p:cBhvr>
                                    </p:animEffect>
                                    <p:anim calcmode="lin" valueType="num">
                                      <p:cBhvr>
                                        <p:cTn id="18" dur="1000" fill="hold"/>
                                        <p:tgtEl>
                                          <p:spTgt spid="8200"/>
                                        </p:tgtEl>
                                        <p:attrNameLst>
                                          <p:attrName>ppt_x</p:attrName>
                                        </p:attrNameLst>
                                      </p:cBhvr>
                                      <p:tavLst>
                                        <p:tav tm="0">
                                          <p:val>
                                            <p:strVal val="#ppt_x"/>
                                          </p:val>
                                        </p:tav>
                                        <p:tav tm="100000">
                                          <p:val>
                                            <p:strVal val="#ppt_x"/>
                                          </p:val>
                                        </p:tav>
                                      </p:tavLst>
                                    </p:anim>
                                    <p:anim calcmode="lin" valueType="num">
                                      <p:cBhvr>
                                        <p:cTn id="19" dur="1000" fill="hold"/>
                                        <p:tgtEl>
                                          <p:spTgt spid="8200"/>
                                        </p:tgtEl>
                                        <p:attrNameLst>
                                          <p:attrName>ppt_y</p:attrName>
                                        </p:attrNameLst>
                                      </p:cBhvr>
                                      <p:tavLst>
                                        <p:tav tm="0">
                                          <p:val>
                                            <p:strVal val="#ppt_y+.1"/>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430887"/>
          </a:xfrm>
        </p:spPr>
        <p:txBody>
          <a:bodyPr/>
          <a:lstStyle/>
          <a:p>
            <a:r>
              <a:rPr lang="en-US" sz="2800" dirty="0" smtClean="0"/>
              <a:t>Tribal Law and Order Reauthorization Act</a:t>
            </a:r>
            <a:endParaRPr lang="en-US" sz="2800" dirty="0"/>
          </a:p>
        </p:txBody>
      </p:sp>
      <p:sp>
        <p:nvSpPr>
          <p:cNvPr id="3" name="Content Placeholder 2"/>
          <p:cNvSpPr>
            <a:spLocks noGrp="1"/>
          </p:cNvSpPr>
          <p:nvPr>
            <p:ph idx="1"/>
          </p:nvPr>
        </p:nvSpPr>
        <p:spPr>
          <a:xfrm>
            <a:off x="217498" y="1048739"/>
            <a:ext cx="8356858" cy="4524097"/>
          </a:xfrm>
        </p:spPr>
        <p:txBody>
          <a:bodyPr/>
          <a:lstStyle/>
          <a:p>
            <a:pPr marL="1201738" indent="-738188">
              <a:tabLst>
                <a:tab pos="1146175" algn="l"/>
              </a:tabLst>
            </a:pPr>
            <a:r>
              <a:rPr lang="en-US" sz="3200" dirty="0" smtClean="0"/>
              <a:t>Reauthorizes provisions in the Tribal Law and Order Act of 2010</a:t>
            </a:r>
          </a:p>
          <a:p>
            <a:pPr marL="1201738" indent="-738188">
              <a:tabLst>
                <a:tab pos="1146175" algn="l"/>
              </a:tabLst>
            </a:pPr>
            <a:r>
              <a:rPr lang="en-US" sz="3200" dirty="0" smtClean="0"/>
              <a:t>S. 2920 (Sens. </a:t>
            </a:r>
            <a:r>
              <a:rPr lang="en-US" sz="3200" dirty="0" err="1" smtClean="0"/>
              <a:t>Barrasso</a:t>
            </a:r>
            <a:r>
              <a:rPr lang="en-US" sz="3200" dirty="0"/>
              <a:t> </a:t>
            </a:r>
            <a:r>
              <a:rPr lang="en-US" sz="3200" dirty="0" smtClean="0"/>
              <a:t>and McCain)</a:t>
            </a:r>
          </a:p>
          <a:p>
            <a:pPr marL="1201738" indent="-738188">
              <a:tabLst>
                <a:tab pos="1146175" algn="l"/>
              </a:tabLst>
            </a:pPr>
            <a:r>
              <a:rPr lang="en-US" sz="3200" dirty="0" smtClean="0"/>
              <a:t>Specific additional improvements: access to data, information sharing, juvenile justice, substance abuse, public safety</a:t>
            </a:r>
          </a:p>
          <a:p>
            <a:pPr marL="1201738" indent="-738188">
              <a:tabLst>
                <a:tab pos="1146175" algn="l"/>
              </a:tabLst>
            </a:pPr>
            <a:r>
              <a:rPr lang="en-US" sz="3200" dirty="0" smtClean="0"/>
              <a:t>Reported out of Senate Indian Affairs Committee in June</a:t>
            </a:r>
          </a:p>
          <a:p>
            <a:pPr marL="1201738" indent="-738188">
              <a:tabLst>
                <a:tab pos="1146175" algn="l"/>
              </a:tabLst>
            </a:pPr>
            <a:endParaRPr lang="en-US" sz="3200" dirty="0"/>
          </a:p>
          <a:p>
            <a:endParaRPr lang="en-US" dirty="0"/>
          </a:p>
        </p:txBody>
      </p:sp>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11</a:t>
            </a:fld>
            <a:endParaRPr lang="en-US" altLang="en-US"/>
          </a:p>
        </p:txBody>
      </p:sp>
    </p:spTree>
    <p:extLst>
      <p:ext uri="{BB962C8B-B14F-4D97-AF65-F5344CB8AC3E}">
        <p14:creationId xmlns:p14="http://schemas.microsoft.com/office/powerpoint/2010/main" val="2701118804"/>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430887"/>
          </a:xfrm>
        </p:spPr>
        <p:txBody>
          <a:bodyPr/>
          <a:lstStyle/>
          <a:p>
            <a:r>
              <a:rPr lang="en-US" sz="2800" dirty="0" smtClean="0"/>
              <a:t>TLORA - Tribe-Specific Provisions</a:t>
            </a:r>
            <a:endParaRPr lang="en-US" sz="2800" dirty="0"/>
          </a:p>
        </p:txBody>
      </p:sp>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12</a:t>
            </a:fld>
            <a:endParaRPr lang="en-US" altLang="en-US"/>
          </a:p>
        </p:txBody>
      </p:sp>
      <p:pic>
        <p:nvPicPr>
          <p:cNvPr id="10242"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67419" y="1185771"/>
            <a:ext cx="5634579" cy="4507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2"/>
          <p:cNvSpPr>
            <a:spLocks noGrp="1"/>
          </p:cNvSpPr>
          <p:nvPr>
            <p:ph idx="1"/>
          </p:nvPr>
        </p:nvSpPr>
        <p:spPr>
          <a:xfrm>
            <a:off x="5365630" y="1307532"/>
            <a:ext cx="3631722" cy="4644695"/>
          </a:xfrm>
        </p:spPr>
        <p:txBody>
          <a:bodyPr/>
          <a:lstStyle/>
          <a:p>
            <a:pPr marL="1201738" indent="-287338">
              <a:tabLst>
                <a:tab pos="1146175" algn="l"/>
              </a:tabLst>
            </a:pPr>
            <a:r>
              <a:rPr lang="en-US" sz="2000" dirty="0" smtClean="0"/>
              <a:t>4,500 square miles (75 miles of international border)</a:t>
            </a:r>
          </a:p>
          <a:p>
            <a:pPr marL="1201738" indent="-287338">
              <a:tabLst>
                <a:tab pos="1146175" algn="l"/>
              </a:tabLst>
            </a:pPr>
            <a:r>
              <a:rPr lang="en-US" sz="2000" dirty="0" smtClean="0"/>
              <a:t>29,400 miles of roads maintained by BIA</a:t>
            </a:r>
          </a:p>
          <a:p>
            <a:pPr marL="1201738" indent="-287338">
              <a:tabLst>
                <a:tab pos="1146175" algn="l"/>
              </a:tabLst>
            </a:pPr>
            <a:r>
              <a:rPr lang="en-US" sz="2000" dirty="0" smtClean="0"/>
              <a:t>Customs and Border Patrol vehicles -- high traffic, road damage</a:t>
            </a:r>
          </a:p>
          <a:p>
            <a:pPr marL="1201738" indent="-287338">
              <a:tabLst>
                <a:tab pos="1146175" algn="l"/>
              </a:tabLst>
            </a:pPr>
            <a:r>
              <a:rPr lang="en-US" sz="2000" dirty="0" smtClean="0"/>
              <a:t>Road repair agreements hung up between DOI and DHS</a:t>
            </a:r>
          </a:p>
          <a:p>
            <a:pPr marL="1201738" indent="-287338">
              <a:tabLst>
                <a:tab pos="1146175" algn="l"/>
              </a:tabLst>
            </a:pPr>
            <a:endParaRPr lang="en-US" sz="3200" dirty="0"/>
          </a:p>
          <a:p>
            <a:endParaRPr lang="en-US" dirty="0"/>
          </a:p>
        </p:txBody>
      </p:sp>
    </p:spTree>
    <p:extLst>
      <p:ext uri="{BB962C8B-B14F-4D97-AF65-F5344CB8AC3E}">
        <p14:creationId xmlns:p14="http://schemas.microsoft.com/office/powerpoint/2010/main" val="2015448581"/>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1000"/>
                                        <p:tgtEl>
                                          <p:spTgt spid="10242"/>
                                        </p:tgtEl>
                                      </p:cBhvr>
                                    </p:animEffect>
                                    <p:anim calcmode="lin" valueType="num">
                                      <p:cBhvr>
                                        <p:cTn id="8" dur="1000" fill="hold"/>
                                        <p:tgtEl>
                                          <p:spTgt spid="10242"/>
                                        </p:tgtEl>
                                        <p:attrNameLst>
                                          <p:attrName>ppt_x</p:attrName>
                                        </p:attrNameLst>
                                      </p:cBhvr>
                                      <p:tavLst>
                                        <p:tav tm="0">
                                          <p:val>
                                            <p:strVal val="#ppt_x"/>
                                          </p:val>
                                        </p:tav>
                                        <p:tav tm="100000">
                                          <p:val>
                                            <p:strVal val="#ppt_x"/>
                                          </p:val>
                                        </p:tav>
                                      </p:tavLst>
                                    </p:anim>
                                    <p:anim calcmode="lin" valueType="num">
                                      <p:cBhvr>
                                        <p:cTn id="9" dur="1000" fill="hold"/>
                                        <p:tgtEl>
                                          <p:spTgt spid="10242"/>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additive="base">
                                        <p:cTn id="12"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7">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anim calcmode="lin" valueType="num">
                                      <p:cBhvr additive="base">
                                        <p:cTn id="16"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 calcmode="lin" valueType="num">
                                      <p:cBhvr additive="base">
                                        <p:cTn id="20"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7">
                                            <p:txEl>
                                              <p:pRg st="2" end="2"/>
                                            </p:txEl>
                                          </p:spTgt>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7">
                                            <p:txEl>
                                              <p:pRg st="3" end="3"/>
                                            </p:txEl>
                                          </p:spTgt>
                                        </p:tgtEl>
                                        <p:attrNameLst>
                                          <p:attrName>style.visibility</p:attrName>
                                        </p:attrNameLst>
                                      </p:cBhvr>
                                      <p:to>
                                        <p:strVal val="visible"/>
                                      </p:to>
                                    </p:set>
                                    <p:anim calcmode="lin" valueType="num">
                                      <p:cBhvr additive="base">
                                        <p:cTn id="24"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13</a:t>
            </a:fld>
            <a:endParaRPr lang="en-US" alt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71373" y="560718"/>
            <a:ext cx="6741344" cy="5056008"/>
          </a:xfrm>
        </p:spPr>
      </p:pic>
    </p:spTree>
    <p:extLst>
      <p:ext uri="{BB962C8B-B14F-4D97-AF65-F5344CB8AC3E}">
        <p14:creationId xmlns:p14="http://schemas.microsoft.com/office/powerpoint/2010/main" val="3965506006"/>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14</a:t>
            </a:fld>
            <a:endParaRPr lang="en-US" alt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71373" y="560718"/>
            <a:ext cx="6741344" cy="5056008"/>
          </a:xfrm>
        </p:spPr>
      </p:pic>
    </p:spTree>
    <p:extLst>
      <p:ext uri="{BB962C8B-B14F-4D97-AF65-F5344CB8AC3E}">
        <p14:creationId xmlns:p14="http://schemas.microsoft.com/office/powerpoint/2010/main" val="3981487603"/>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430887"/>
          </a:xfrm>
        </p:spPr>
        <p:txBody>
          <a:bodyPr/>
          <a:lstStyle/>
          <a:p>
            <a:r>
              <a:rPr lang="en-US" sz="2800" dirty="0"/>
              <a:t>TLORA - Tribe-Specific Provisions</a:t>
            </a:r>
          </a:p>
        </p:txBody>
      </p:sp>
      <p:sp>
        <p:nvSpPr>
          <p:cNvPr id="3" name="Content Placeholder 2"/>
          <p:cNvSpPr>
            <a:spLocks noGrp="1"/>
          </p:cNvSpPr>
          <p:nvPr>
            <p:ph idx="1"/>
          </p:nvPr>
        </p:nvSpPr>
        <p:spPr>
          <a:xfrm>
            <a:off x="217498" y="1048739"/>
            <a:ext cx="8356858" cy="4524097"/>
          </a:xfrm>
        </p:spPr>
        <p:txBody>
          <a:bodyPr lIns="0" rIns="822960"/>
          <a:lstStyle/>
          <a:p>
            <a:pPr marL="463550" indent="0">
              <a:buNone/>
              <a:tabLst>
                <a:tab pos="1146175" algn="l"/>
              </a:tabLst>
            </a:pPr>
            <a:r>
              <a:rPr lang="en-US" sz="3200" dirty="0" smtClean="0"/>
              <a:t>McCain amendment to TLORA during markup in Senate Indian Affairs Committee:</a:t>
            </a:r>
          </a:p>
          <a:p>
            <a:pPr marL="463550" indent="0">
              <a:buNone/>
              <a:tabLst>
                <a:tab pos="1146175" algn="l"/>
              </a:tabLst>
            </a:pPr>
            <a:endParaRPr lang="en-US" sz="3200" dirty="0" smtClean="0"/>
          </a:p>
          <a:p>
            <a:pPr marL="750888" lvl="1" indent="0">
              <a:buNone/>
              <a:tabLst>
                <a:tab pos="1146175" algn="l"/>
              </a:tabLst>
            </a:pPr>
            <a:r>
              <a:rPr lang="en-US" sz="1800" dirty="0" smtClean="0"/>
              <a:t>"MAINTENANCE </a:t>
            </a:r>
            <a:r>
              <a:rPr lang="en-US" sz="1800" dirty="0"/>
              <a:t>OF CERTAIN INDIAN RESERVATION </a:t>
            </a:r>
            <a:r>
              <a:rPr lang="en-US" sz="1800" dirty="0" smtClean="0"/>
              <a:t>ROADS.—</a:t>
            </a:r>
          </a:p>
          <a:p>
            <a:pPr marL="750888" lvl="1" indent="0">
              <a:buNone/>
              <a:tabLst>
                <a:tab pos="1146175" algn="l"/>
              </a:tabLst>
            </a:pPr>
            <a:r>
              <a:rPr lang="en-US" sz="1800" dirty="0" smtClean="0"/>
              <a:t>The Commissioner of U.S. Customs and Border Protection may transfer funds to the Director of the Bureau of Indian Affairs to maintain or repair roads under the jurisdiction of the Director, on the condition that the Commissioner and the Director mutually agree that the primary user of the subject road is U.S. Customs and Border Protection."</a:t>
            </a:r>
          </a:p>
          <a:p>
            <a:pPr marL="463550" indent="0">
              <a:buNone/>
              <a:tabLst>
                <a:tab pos="1146175" algn="l"/>
              </a:tabLst>
            </a:pPr>
            <a:endParaRPr lang="en-US" sz="3200" dirty="0" smtClean="0"/>
          </a:p>
          <a:p>
            <a:pPr marL="1201738" indent="-738188">
              <a:tabLst>
                <a:tab pos="1146175" algn="l"/>
              </a:tabLst>
            </a:pPr>
            <a:endParaRPr lang="en-US" sz="3200" dirty="0" smtClean="0"/>
          </a:p>
          <a:p>
            <a:pPr marL="463550" indent="0">
              <a:buNone/>
              <a:tabLst>
                <a:tab pos="1146175" algn="l"/>
              </a:tabLst>
            </a:pPr>
            <a:endParaRPr lang="en-US" sz="3200" dirty="0"/>
          </a:p>
          <a:p>
            <a:endParaRPr lang="en-US" dirty="0"/>
          </a:p>
        </p:txBody>
      </p:sp>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15</a:t>
            </a:fld>
            <a:endParaRPr lang="en-US" altLang="en-US"/>
          </a:p>
        </p:txBody>
      </p:sp>
    </p:spTree>
    <p:extLst>
      <p:ext uri="{BB962C8B-B14F-4D97-AF65-F5344CB8AC3E}">
        <p14:creationId xmlns:p14="http://schemas.microsoft.com/office/powerpoint/2010/main" val="25745733"/>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1000"/>
                                        <p:tgtEl>
                                          <p:spTgt spid="3">
                                            <p:txEl>
                                              <p:pRg st="3" end="3"/>
                                            </p:txEl>
                                          </p:spTgt>
                                        </p:tgtEl>
                                      </p:cBhvr>
                                    </p:animEffect>
                                    <p:anim calcmode="lin" valueType="num">
                                      <p:cBhvr>
                                        <p:cTn id="1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317137" y="990600"/>
            <a:ext cx="8412480" cy="4308872"/>
          </a:xfrm>
        </p:spPr>
        <p:style>
          <a:lnRef idx="2">
            <a:schemeClr val="accent6"/>
          </a:lnRef>
          <a:fillRef idx="1">
            <a:schemeClr val="lt1"/>
          </a:fillRef>
          <a:effectRef idx="0">
            <a:schemeClr val="accent6"/>
          </a:effectRef>
          <a:fontRef idx="minor">
            <a:schemeClr val="dk1"/>
          </a:fontRef>
        </p:style>
        <p:txBody>
          <a:bodyPr/>
          <a:lstStyle/>
          <a:p>
            <a:pPr algn="ctr"/>
            <a:r>
              <a:rPr lang="en-US" sz="2800" dirty="0"/>
              <a:t> </a:t>
            </a:r>
            <a:r>
              <a:rPr lang="en-US" sz="2800" dirty="0" smtClean="0"/>
              <a:t>               </a:t>
            </a:r>
            <a:br>
              <a:rPr lang="en-US" sz="2800" dirty="0" smtClean="0"/>
            </a:br>
            <a:r>
              <a:rPr lang="en-US" sz="4400" dirty="0" smtClean="0"/>
              <a:t/>
            </a:r>
            <a:br>
              <a:rPr lang="en-US" sz="4400" dirty="0" smtClean="0"/>
            </a:br>
            <a:r>
              <a:rPr lang="en-US" sz="3200" cap="none" dirty="0" smtClean="0">
                <a:solidFill>
                  <a:schemeClr val="tx1"/>
                </a:solidFill>
              </a:rPr>
              <a:t/>
            </a:r>
            <a:br>
              <a:rPr lang="en-US" sz="3200" cap="none" dirty="0" smtClean="0">
                <a:solidFill>
                  <a:schemeClr val="tx1"/>
                </a:solidFill>
              </a:rPr>
            </a:br>
            <a:r>
              <a:rPr lang="en-US" sz="4400" cap="none" dirty="0" smtClean="0">
                <a:solidFill>
                  <a:schemeClr val="tx1"/>
                </a:solidFill>
                <a:latin typeface="Garamond" panose="02020404030301010803" pitchFamily="18" charset="0"/>
              </a:rPr>
              <a:t>The Elusive Quest </a:t>
            </a:r>
            <a:br>
              <a:rPr lang="en-US" sz="4400" cap="none" dirty="0" smtClean="0">
                <a:solidFill>
                  <a:schemeClr val="tx1"/>
                </a:solidFill>
                <a:latin typeface="Garamond" panose="02020404030301010803" pitchFamily="18" charset="0"/>
              </a:rPr>
            </a:br>
            <a:r>
              <a:rPr lang="en-US" sz="4400" cap="none" dirty="0" smtClean="0">
                <a:solidFill>
                  <a:schemeClr val="tx1"/>
                </a:solidFill>
                <a:latin typeface="Garamond" panose="02020404030301010803" pitchFamily="18" charset="0"/>
              </a:rPr>
              <a:t>for a Carcieri Fix</a:t>
            </a:r>
            <a:r>
              <a:rPr lang="en-US" sz="4400" dirty="0"/>
              <a:t/>
            </a:r>
            <a:br>
              <a:rPr lang="en-US" sz="4400" dirty="0"/>
            </a:br>
            <a:r>
              <a:rPr lang="en-US" sz="4400" dirty="0" smtClean="0"/>
              <a:t/>
            </a:r>
            <a:br>
              <a:rPr lang="en-US" sz="4400" dirty="0" smtClean="0"/>
            </a:br>
            <a:endParaRPr lang="en-US" sz="4400" dirty="0"/>
          </a:p>
        </p:txBody>
      </p:sp>
      <p:sp>
        <p:nvSpPr>
          <p:cNvPr id="12" name="Slide Number Placeholder 4"/>
          <p:cNvSpPr>
            <a:spLocks noGrp="1"/>
          </p:cNvSpPr>
          <p:nvPr>
            <p:ph type="sldNum" sz="quarter" idx="4294967295"/>
          </p:nvPr>
        </p:nvSpPr>
        <p:spPr>
          <a:xfrm>
            <a:off x="7663838" y="6660470"/>
            <a:ext cx="141064" cy="138499"/>
          </a:xfrm>
          <a:prstGeom prst="rect">
            <a:avLst/>
          </a:prstGeom>
        </p:spPr>
        <p:txBody>
          <a:bodyPr/>
          <a:lstStyle/>
          <a:p>
            <a:fld id="{D34DACC3-9742-4940-92E6-4CAB853A3218}" type="slidenum">
              <a:rPr lang="en-US" smtClean="0"/>
              <a:pPr/>
              <a:t>16</a:t>
            </a:fld>
            <a:endParaRPr lang="en-US" dirty="0"/>
          </a:p>
        </p:txBody>
      </p:sp>
    </p:spTree>
    <p:extLst>
      <p:ext uri="{BB962C8B-B14F-4D97-AF65-F5344CB8AC3E}">
        <p14:creationId xmlns:p14="http://schemas.microsoft.com/office/powerpoint/2010/main" val="3163598726"/>
      </p:ext>
    </p:extLst>
  </p:cSld>
  <p:clrMapOvr>
    <a:masterClrMapping/>
  </p:clrMapOvr>
  <p:transition spd="slow">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492443"/>
          </a:xfrm>
        </p:spPr>
        <p:txBody>
          <a:bodyPr/>
          <a:lstStyle/>
          <a:p>
            <a:r>
              <a:rPr lang="en-US" sz="3200" i="1" dirty="0" smtClean="0"/>
              <a:t>Carcieri v. Salazar</a:t>
            </a:r>
            <a:endParaRPr lang="en-US" i="1" dirty="0"/>
          </a:p>
        </p:txBody>
      </p:sp>
      <p:sp>
        <p:nvSpPr>
          <p:cNvPr id="3" name="Content Placeholder 2"/>
          <p:cNvSpPr>
            <a:spLocks noGrp="1"/>
          </p:cNvSpPr>
          <p:nvPr>
            <p:ph idx="1"/>
          </p:nvPr>
        </p:nvSpPr>
        <p:spPr>
          <a:xfrm>
            <a:off x="217498" y="1048739"/>
            <a:ext cx="8356858" cy="4524097"/>
          </a:xfrm>
        </p:spPr>
        <p:txBody>
          <a:bodyPr/>
          <a:lstStyle/>
          <a:p>
            <a:pPr marL="1201738" indent="-738188">
              <a:tabLst>
                <a:tab pos="1146175" algn="l"/>
              </a:tabLst>
            </a:pPr>
            <a:r>
              <a:rPr lang="en-US" sz="2800" dirty="0" smtClean="0"/>
              <a:t>Section 19 of the Indian Reorganization Act: </a:t>
            </a:r>
            <a:r>
              <a:rPr lang="en-US" sz="2800" dirty="0"/>
              <a:t>"The term </a:t>
            </a:r>
            <a:r>
              <a:rPr lang="en-US" sz="2800" dirty="0" smtClean="0"/>
              <a:t>'Indian' </a:t>
            </a:r>
            <a:r>
              <a:rPr lang="en-US" sz="2800" dirty="0"/>
              <a:t>as used in this Act shall include all persons of Indian descent who are </a:t>
            </a:r>
            <a:r>
              <a:rPr lang="en-US" sz="2800" dirty="0" smtClean="0"/>
              <a:t>members </a:t>
            </a:r>
            <a:r>
              <a:rPr lang="en-US" sz="2800" dirty="0"/>
              <a:t>of any recognized Indian tribe now under </a:t>
            </a:r>
            <a:r>
              <a:rPr lang="en-US" sz="2800" dirty="0" smtClean="0"/>
              <a:t>Federal jurisdiction"</a:t>
            </a:r>
          </a:p>
          <a:p>
            <a:pPr marL="1201738" indent="-738188">
              <a:tabLst>
                <a:tab pos="1146175" algn="l"/>
              </a:tabLst>
            </a:pPr>
            <a:r>
              <a:rPr lang="en-US" sz="2800" dirty="0" smtClean="0"/>
              <a:t>February, 2009: Supreme Court decides </a:t>
            </a:r>
            <a:r>
              <a:rPr lang="en-US" sz="2800" i="1" dirty="0" smtClean="0"/>
              <a:t>Carcieri v. Salazar</a:t>
            </a:r>
          </a:p>
          <a:p>
            <a:pPr marL="1201738" indent="-738188">
              <a:tabLst>
                <a:tab pos="1146175" algn="l"/>
              </a:tabLst>
            </a:pPr>
            <a:r>
              <a:rPr lang="en-US" sz="2800" dirty="0" smtClean="0"/>
              <a:t>“[T]he </a:t>
            </a:r>
            <a:r>
              <a:rPr lang="en-US" sz="2800" dirty="0"/>
              <a:t>term ‘now under Federal </a:t>
            </a:r>
            <a:r>
              <a:rPr lang="en-US" sz="2800" dirty="0" smtClean="0"/>
              <a:t>jurisdiction’…unambiguously </a:t>
            </a:r>
            <a:r>
              <a:rPr lang="en-US" sz="2800" dirty="0"/>
              <a:t>refers to those </a:t>
            </a:r>
            <a:r>
              <a:rPr lang="en-US" sz="2800" dirty="0" smtClean="0"/>
              <a:t>tribes that </a:t>
            </a:r>
            <a:r>
              <a:rPr lang="en-US" sz="2800" dirty="0"/>
              <a:t>were under the federal jurisdiction of the </a:t>
            </a:r>
            <a:r>
              <a:rPr lang="en-US" sz="2800" dirty="0" smtClean="0"/>
              <a:t>United States </a:t>
            </a:r>
            <a:r>
              <a:rPr lang="en-US" sz="2800" dirty="0"/>
              <a:t>when the IRA was enacted in 1934</a:t>
            </a:r>
            <a:r>
              <a:rPr lang="en-US" sz="2800" dirty="0" smtClean="0"/>
              <a:t>.”</a:t>
            </a:r>
            <a:endParaRPr lang="en-US" sz="2000" dirty="0"/>
          </a:p>
        </p:txBody>
      </p:sp>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17</a:t>
            </a:fld>
            <a:endParaRPr lang="en-US" altLang="en-US"/>
          </a:p>
        </p:txBody>
      </p:sp>
    </p:spTree>
    <p:extLst>
      <p:ext uri="{BB962C8B-B14F-4D97-AF65-F5344CB8AC3E}">
        <p14:creationId xmlns:p14="http://schemas.microsoft.com/office/powerpoint/2010/main" val="2391322343"/>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279400"/>
            <a:ext cx="8412163" cy="923330"/>
          </a:xfrm>
        </p:spPr>
        <p:txBody>
          <a:bodyPr/>
          <a:lstStyle/>
          <a:p>
            <a:pPr algn="ctr"/>
            <a:r>
              <a:rPr lang="en-US" dirty="0" smtClean="0"/>
              <a:t>Carcieri Fixes introduced:</a:t>
            </a:r>
            <a:br>
              <a:rPr lang="en-US" dirty="0" smtClean="0"/>
            </a:br>
            <a:r>
              <a:rPr lang="en-US" dirty="0" smtClean="0"/>
              <a:t>111th - 114th Congresses</a:t>
            </a:r>
            <a:endParaRPr lang="en-US" dirty="0"/>
          </a:p>
        </p:txBody>
      </p:sp>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solidFill>
                  <a:prstClr val="black"/>
                </a:solidFill>
              </a:rPr>
              <a:pPr>
                <a:defRPr/>
              </a:pPr>
              <a:t>18</a:t>
            </a:fld>
            <a:endParaRPr lang="en-US" altLang="en-US">
              <a:solidFill>
                <a:prstClr val="black"/>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1721379979"/>
              </p:ext>
            </p:extLst>
          </p:nvPr>
        </p:nvGraphicFramePr>
        <p:xfrm>
          <a:off x="277088" y="1263362"/>
          <a:ext cx="8460510" cy="4892040"/>
        </p:xfrm>
        <a:graphic>
          <a:graphicData uri="http://schemas.openxmlformats.org/drawingml/2006/table">
            <a:tbl>
              <a:tblPr firstRow="1" bandRow="1">
                <a:tableStyleId>{5C22544A-7EE6-4342-B048-85BDC9FD1C3A}</a:tableStyleId>
              </a:tblPr>
              <a:tblGrid>
                <a:gridCol w="4230255"/>
                <a:gridCol w="4230255"/>
              </a:tblGrid>
              <a:tr h="2235200">
                <a:tc>
                  <a:txBody>
                    <a:bodyPr/>
                    <a:lstStyle/>
                    <a:p>
                      <a:r>
                        <a:rPr lang="en-US" dirty="0" smtClean="0"/>
                        <a:t>111th Congress (2009-2010)</a:t>
                      </a:r>
                    </a:p>
                    <a:p>
                      <a:pPr marL="457200" marR="0" lvl="0" indent="-457200" algn="l" defTabSz="457200" rtl="0" eaLnBrk="1" fontAlgn="auto" latinLnBrk="0" hangingPunct="1">
                        <a:lnSpc>
                          <a:spcPct val="100000"/>
                        </a:lnSpc>
                        <a:spcBef>
                          <a:spcPts val="600"/>
                        </a:spcBef>
                        <a:spcAft>
                          <a:spcPts val="0"/>
                        </a:spcAft>
                        <a:buClr>
                          <a:srgbClr val="6A2D97"/>
                        </a:buClr>
                        <a:buSzTx/>
                        <a:buFont typeface="Garamond" panose="02020404030301010803" pitchFamily="18" charset="0"/>
                        <a:buChar char="■"/>
                        <a:tabLst/>
                        <a:defRPr/>
                      </a:pPr>
                      <a:r>
                        <a:rPr kumimoji="0" lang="en-US" sz="1400" b="0" i="0" u="none" strike="noStrike" kern="1200" cap="none" spc="0" normalizeH="0" baseline="0" noProof="0" dirty="0" smtClean="0">
                          <a:ln>
                            <a:noFill/>
                          </a:ln>
                          <a:solidFill>
                            <a:prstClr val="black"/>
                          </a:solidFill>
                          <a:effectLst/>
                          <a:uLnTx/>
                          <a:uFillTx/>
                          <a:latin typeface="Garamond" panose="02020404030301010803" pitchFamily="18" charset="0"/>
                          <a:cs typeface="Arial" pitchFamily="34" charset="0"/>
                        </a:rPr>
                        <a:t>S.1703 (Dorgan, D-ND).  12 Cosponsors.  Favorably Reported by Senate Committee on Indian Affairs.</a:t>
                      </a:r>
                    </a:p>
                    <a:p>
                      <a:pPr marL="457200" marR="0" lvl="0" indent="-457200" algn="l" defTabSz="457200" rtl="0" eaLnBrk="1" fontAlgn="auto" latinLnBrk="0" hangingPunct="1">
                        <a:lnSpc>
                          <a:spcPct val="100000"/>
                        </a:lnSpc>
                        <a:spcBef>
                          <a:spcPts val="600"/>
                        </a:spcBef>
                        <a:spcAft>
                          <a:spcPts val="0"/>
                        </a:spcAft>
                        <a:buClr>
                          <a:srgbClr val="6A2D97"/>
                        </a:buClr>
                        <a:buSzTx/>
                        <a:buFont typeface="Garamond" panose="02020404030301010803" pitchFamily="18" charset="0"/>
                        <a:buChar char="■"/>
                        <a:tabLst/>
                        <a:defRPr/>
                      </a:pPr>
                      <a:r>
                        <a:rPr kumimoji="0" lang="en-US" sz="1400" b="0" i="0" u="none" strike="noStrike" kern="1200" cap="none" spc="0" normalizeH="0" baseline="0" noProof="0" dirty="0" smtClean="0">
                          <a:ln>
                            <a:noFill/>
                          </a:ln>
                          <a:solidFill>
                            <a:prstClr val="black"/>
                          </a:solidFill>
                          <a:effectLst/>
                          <a:uLnTx/>
                          <a:uFillTx/>
                          <a:latin typeface="Garamond" panose="02020404030301010803" pitchFamily="18" charset="0"/>
                          <a:cs typeface="Arial" pitchFamily="34" charset="0"/>
                        </a:rPr>
                        <a:t>H.R.3697 (Cole, R-OK).  12 Cosponsors.  Hearings held.</a:t>
                      </a:r>
                    </a:p>
                    <a:p>
                      <a:pPr marL="457200" marR="0" lvl="0" indent="-457200" algn="l" defTabSz="457200" rtl="0" eaLnBrk="1" fontAlgn="auto" latinLnBrk="0" hangingPunct="1">
                        <a:lnSpc>
                          <a:spcPct val="100000"/>
                        </a:lnSpc>
                        <a:spcBef>
                          <a:spcPts val="600"/>
                        </a:spcBef>
                        <a:spcAft>
                          <a:spcPts val="0"/>
                        </a:spcAft>
                        <a:buClr>
                          <a:srgbClr val="6A2D97"/>
                        </a:buClr>
                        <a:buSzTx/>
                        <a:buFont typeface="Garamond" panose="02020404030301010803" pitchFamily="18" charset="0"/>
                        <a:buChar char="■"/>
                        <a:tabLst/>
                        <a:defRPr/>
                      </a:pPr>
                      <a:r>
                        <a:rPr kumimoji="0" lang="en-US" sz="1400" b="0" i="0" u="none" strike="noStrike" kern="1200" cap="none" spc="0" normalizeH="0" baseline="0" noProof="0" dirty="0" smtClean="0">
                          <a:ln>
                            <a:noFill/>
                          </a:ln>
                          <a:solidFill>
                            <a:prstClr val="black"/>
                          </a:solidFill>
                          <a:effectLst/>
                          <a:uLnTx/>
                          <a:uFillTx/>
                          <a:latin typeface="Garamond" panose="02020404030301010803" pitchFamily="18" charset="0"/>
                          <a:cs typeface="Arial" pitchFamily="34" charset="0"/>
                        </a:rPr>
                        <a:t>H.R.3742 (Kildee, D-MI).  44 Cosponsors.  Hearings held.</a:t>
                      </a:r>
                    </a:p>
                    <a:p>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112th Congress (2011-2012)</a:t>
                      </a:r>
                    </a:p>
                    <a:p>
                      <a:pPr marL="457200" marR="0" lvl="0" indent="-457200" algn="l" defTabSz="457200" rtl="0" eaLnBrk="1" fontAlgn="auto" latinLnBrk="0" hangingPunct="1">
                        <a:lnSpc>
                          <a:spcPct val="100000"/>
                        </a:lnSpc>
                        <a:spcBef>
                          <a:spcPts val="600"/>
                        </a:spcBef>
                        <a:spcAft>
                          <a:spcPts val="0"/>
                        </a:spcAft>
                        <a:buClr>
                          <a:srgbClr val="6A2D97"/>
                        </a:buClr>
                        <a:buSzTx/>
                        <a:buFont typeface="Garamond" panose="02020404030301010803" pitchFamily="18" charset="0"/>
                        <a:buChar char="■"/>
                        <a:tabLst/>
                        <a:defRPr/>
                      </a:pPr>
                      <a:r>
                        <a:rPr kumimoji="0" lang="en-US" sz="1400" b="0" i="0" u="none" strike="noStrike" kern="1200" cap="none" spc="0" normalizeH="0" baseline="0" noProof="0" dirty="0" smtClean="0">
                          <a:ln>
                            <a:noFill/>
                          </a:ln>
                          <a:solidFill>
                            <a:prstClr val="black"/>
                          </a:solidFill>
                          <a:effectLst/>
                          <a:uLnTx/>
                          <a:uFillTx/>
                          <a:latin typeface="Garamond" panose="02020404030301010803" pitchFamily="18" charset="0"/>
                          <a:cs typeface="Arial" pitchFamily="34" charset="0"/>
                        </a:rPr>
                        <a:t>H.R.1234 (Kildee, D-MI).  30 Cosponsors.  Hearing held.</a:t>
                      </a:r>
                    </a:p>
                    <a:p>
                      <a:pPr marL="457200" marR="0" lvl="0" indent="-457200" algn="l" defTabSz="457200" rtl="0" eaLnBrk="1" fontAlgn="auto" latinLnBrk="0" hangingPunct="1">
                        <a:lnSpc>
                          <a:spcPct val="100000"/>
                        </a:lnSpc>
                        <a:spcBef>
                          <a:spcPts val="600"/>
                        </a:spcBef>
                        <a:spcAft>
                          <a:spcPts val="0"/>
                        </a:spcAft>
                        <a:buClr>
                          <a:srgbClr val="6A2D97"/>
                        </a:buClr>
                        <a:buSzTx/>
                        <a:buFont typeface="Garamond" panose="02020404030301010803" pitchFamily="18" charset="0"/>
                        <a:buChar char="■"/>
                        <a:tabLst/>
                        <a:defRPr/>
                      </a:pPr>
                      <a:r>
                        <a:rPr kumimoji="0" lang="en-US" sz="1400" b="0" i="0" u="none" strike="noStrike" kern="1200" cap="none" spc="0" normalizeH="0" baseline="0" noProof="0" dirty="0" smtClean="0">
                          <a:ln>
                            <a:noFill/>
                          </a:ln>
                          <a:solidFill>
                            <a:prstClr val="black"/>
                          </a:solidFill>
                          <a:effectLst/>
                          <a:uLnTx/>
                          <a:uFillTx/>
                          <a:latin typeface="Garamond" panose="02020404030301010803" pitchFamily="18" charset="0"/>
                          <a:cs typeface="Arial" pitchFamily="34" charset="0"/>
                        </a:rPr>
                        <a:t>H.R.1291 (Cole, R-OK).  10 Cosponsors.  Hearing held.</a:t>
                      </a:r>
                    </a:p>
                    <a:p>
                      <a:pPr marL="457200" marR="0" lvl="0" indent="-457200" algn="l" defTabSz="457200" rtl="0" eaLnBrk="1" fontAlgn="auto" latinLnBrk="0" hangingPunct="1">
                        <a:lnSpc>
                          <a:spcPct val="100000"/>
                        </a:lnSpc>
                        <a:spcBef>
                          <a:spcPts val="600"/>
                        </a:spcBef>
                        <a:spcAft>
                          <a:spcPts val="0"/>
                        </a:spcAft>
                        <a:buClr>
                          <a:srgbClr val="6A2D97"/>
                        </a:buClr>
                        <a:buSzTx/>
                        <a:buFont typeface="Garamond" panose="02020404030301010803" pitchFamily="18" charset="0"/>
                        <a:buChar char="■"/>
                        <a:tabLst/>
                        <a:defRPr/>
                      </a:pPr>
                      <a:r>
                        <a:rPr kumimoji="0" lang="en-US" sz="1400" b="0" i="0" u="none" strike="noStrike" kern="1200" cap="none" spc="0" normalizeH="0" baseline="0" noProof="0" dirty="0" smtClean="0">
                          <a:ln>
                            <a:noFill/>
                          </a:ln>
                          <a:solidFill>
                            <a:prstClr val="black"/>
                          </a:solidFill>
                          <a:effectLst/>
                          <a:uLnTx/>
                          <a:uFillTx/>
                          <a:latin typeface="Garamond" panose="02020404030301010803" pitchFamily="18" charset="0"/>
                          <a:cs typeface="Arial" pitchFamily="34" charset="0"/>
                        </a:rPr>
                        <a:t>S.676 (Akaka, D-HI).  9 Cosponsors.  Hearings held.  Favorably reported by the Senate Committee on Indian Affairs.</a:t>
                      </a:r>
                    </a:p>
                    <a:p>
                      <a:endParaRPr lang="en-US" dirty="0"/>
                    </a:p>
                  </a:txBody>
                  <a:tcPr/>
                </a:tc>
              </a:tr>
              <a:tr h="157621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113th Congress (2013-2014)</a:t>
                      </a:r>
                    </a:p>
                    <a:p>
                      <a:pPr marL="457200" marR="0" lvl="0" indent="-457200" algn="l" defTabSz="457200" rtl="0" eaLnBrk="1" fontAlgn="auto" latinLnBrk="0" hangingPunct="1">
                        <a:lnSpc>
                          <a:spcPct val="100000"/>
                        </a:lnSpc>
                        <a:spcBef>
                          <a:spcPts val="600"/>
                        </a:spcBef>
                        <a:spcAft>
                          <a:spcPts val="0"/>
                        </a:spcAft>
                        <a:buClr>
                          <a:srgbClr val="6A2D97"/>
                        </a:buClr>
                        <a:buSzTx/>
                        <a:buFont typeface="Garamond" panose="02020404030301010803" pitchFamily="18" charset="0"/>
                        <a:buChar char="■"/>
                        <a:tabLst/>
                        <a:defRPr/>
                      </a:pPr>
                      <a:r>
                        <a:rPr kumimoji="0" lang="en-US" sz="1400" b="0" i="0" u="none" strike="noStrike" kern="1200" cap="none" spc="0" normalizeH="0" baseline="0" noProof="0" dirty="0" smtClean="0">
                          <a:ln>
                            <a:noFill/>
                          </a:ln>
                          <a:solidFill>
                            <a:prstClr val="black"/>
                          </a:solidFill>
                          <a:effectLst/>
                          <a:uLnTx/>
                          <a:uFillTx/>
                          <a:latin typeface="Garamond" panose="02020404030301010803" pitchFamily="18" charset="0"/>
                          <a:cs typeface="Arial" pitchFamily="34" charset="0"/>
                        </a:rPr>
                        <a:t>S.2188 (Tester, D-MT).  13 Cosponsors.  Hearings held.  Favorably reported by Senate Committee on Indian Affairs.</a:t>
                      </a:r>
                    </a:p>
                    <a:p>
                      <a:pPr marL="457200" marR="0" lvl="0" indent="-457200" algn="l" defTabSz="457200" rtl="0" eaLnBrk="1" fontAlgn="auto" latinLnBrk="0" hangingPunct="1">
                        <a:lnSpc>
                          <a:spcPct val="100000"/>
                        </a:lnSpc>
                        <a:spcBef>
                          <a:spcPts val="600"/>
                        </a:spcBef>
                        <a:spcAft>
                          <a:spcPts val="0"/>
                        </a:spcAft>
                        <a:buClr>
                          <a:srgbClr val="6A2D97"/>
                        </a:buClr>
                        <a:buSzTx/>
                        <a:buFont typeface="Garamond" panose="02020404030301010803" pitchFamily="18" charset="0"/>
                        <a:buChar char="■"/>
                        <a:tabLst/>
                        <a:defRPr/>
                      </a:pPr>
                      <a:r>
                        <a:rPr kumimoji="0" lang="en-US" sz="1400" b="0" i="0" u="none" strike="noStrike" kern="1200" cap="none" spc="0" normalizeH="0" baseline="0" noProof="0" dirty="0" smtClean="0">
                          <a:ln>
                            <a:noFill/>
                          </a:ln>
                          <a:solidFill>
                            <a:prstClr val="black"/>
                          </a:solidFill>
                          <a:effectLst/>
                          <a:uLnTx/>
                          <a:uFillTx/>
                          <a:latin typeface="Garamond" panose="02020404030301010803" pitchFamily="18" charset="0"/>
                          <a:cs typeface="Arial" pitchFamily="34" charset="0"/>
                        </a:rPr>
                        <a:t>H.R.666 (Markey, D-MA).  33 Cosponsors. </a:t>
                      </a:r>
                    </a:p>
                    <a:p>
                      <a:pPr marL="457200" marR="0" lvl="0" indent="-457200" algn="l" defTabSz="457200" rtl="0" eaLnBrk="1" fontAlgn="auto" latinLnBrk="0" hangingPunct="1">
                        <a:lnSpc>
                          <a:spcPct val="100000"/>
                        </a:lnSpc>
                        <a:spcBef>
                          <a:spcPts val="600"/>
                        </a:spcBef>
                        <a:spcAft>
                          <a:spcPts val="0"/>
                        </a:spcAft>
                        <a:buClr>
                          <a:srgbClr val="6A2D97"/>
                        </a:buClr>
                        <a:buSzTx/>
                        <a:buFont typeface="Garamond" panose="02020404030301010803" pitchFamily="18" charset="0"/>
                        <a:buChar char="■"/>
                        <a:tabLst/>
                        <a:defRPr/>
                      </a:pPr>
                      <a:r>
                        <a:rPr kumimoji="0" lang="en-US" sz="1400" b="0" i="0" u="none" strike="noStrike" kern="1200" cap="none" spc="0" normalizeH="0" baseline="0" noProof="0" dirty="0" smtClean="0">
                          <a:ln>
                            <a:noFill/>
                          </a:ln>
                          <a:solidFill>
                            <a:prstClr val="black"/>
                          </a:solidFill>
                          <a:effectLst/>
                          <a:uLnTx/>
                          <a:uFillTx/>
                          <a:latin typeface="Garamond" panose="02020404030301010803" pitchFamily="18" charset="0"/>
                          <a:cs typeface="Arial" pitchFamily="34" charset="0"/>
                        </a:rPr>
                        <a:t>H.R.279 (Cole, R-OK).  37 Cosponsors.  </a:t>
                      </a:r>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114th Congress (2015-2016)</a:t>
                      </a:r>
                      <a:endParaRPr kumimoji="0" lang="en-US" sz="1400" b="0" i="0" u="none" strike="noStrike" kern="1200" cap="none" spc="0" normalizeH="0" baseline="0" noProof="0" dirty="0" smtClean="0">
                        <a:ln>
                          <a:noFill/>
                        </a:ln>
                        <a:solidFill>
                          <a:prstClr val="black"/>
                        </a:solidFill>
                        <a:effectLst/>
                        <a:uLnTx/>
                        <a:uFillTx/>
                        <a:latin typeface="Garamond" panose="02020404030301010803" pitchFamily="18" charset="0"/>
                        <a:cs typeface="Arial" pitchFamily="34" charset="0"/>
                      </a:endParaRPr>
                    </a:p>
                    <a:p>
                      <a:pPr marL="457200" marR="0" lvl="0" indent="-457200" algn="l" defTabSz="457200" rtl="0" eaLnBrk="1" fontAlgn="auto" latinLnBrk="0" hangingPunct="1">
                        <a:lnSpc>
                          <a:spcPct val="100000"/>
                        </a:lnSpc>
                        <a:spcBef>
                          <a:spcPts val="600"/>
                        </a:spcBef>
                        <a:spcAft>
                          <a:spcPts val="0"/>
                        </a:spcAft>
                        <a:buClr>
                          <a:srgbClr val="6A2D97"/>
                        </a:buClr>
                        <a:buSzTx/>
                        <a:buFont typeface="Garamond" panose="02020404030301010803" pitchFamily="18" charset="0"/>
                        <a:buChar char="■"/>
                        <a:tabLst/>
                        <a:defRPr/>
                      </a:pPr>
                      <a:r>
                        <a:rPr kumimoji="0" lang="en-US" sz="1400" b="0" i="0" u="none" strike="noStrike" kern="1200" cap="none" spc="0" normalizeH="0" baseline="0" noProof="0" dirty="0" smtClean="0">
                          <a:ln>
                            <a:noFill/>
                          </a:ln>
                          <a:solidFill>
                            <a:prstClr val="black"/>
                          </a:solidFill>
                          <a:effectLst/>
                          <a:uLnTx/>
                          <a:uFillTx/>
                          <a:latin typeface="Garamond" panose="02020404030301010803" pitchFamily="18" charset="0"/>
                          <a:cs typeface="Arial" pitchFamily="34" charset="0"/>
                        </a:rPr>
                        <a:t>H.R. 249 (Cole, R-OK).  39 Cosponsors. </a:t>
                      </a:r>
                    </a:p>
                    <a:p>
                      <a:pPr marL="457200" marR="0" lvl="0" indent="-457200" algn="l" defTabSz="457200" rtl="0" eaLnBrk="1" fontAlgn="auto" latinLnBrk="0" hangingPunct="1">
                        <a:lnSpc>
                          <a:spcPct val="100000"/>
                        </a:lnSpc>
                        <a:spcBef>
                          <a:spcPts val="600"/>
                        </a:spcBef>
                        <a:spcAft>
                          <a:spcPts val="0"/>
                        </a:spcAft>
                        <a:buClr>
                          <a:srgbClr val="6A2D97"/>
                        </a:buClr>
                        <a:buSzTx/>
                        <a:buFont typeface="Garamond" panose="02020404030301010803" pitchFamily="18" charset="0"/>
                        <a:buChar char="■"/>
                        <a:tabLst/>
                        <a:defRPr/>
                      </a:pPr>
                      <a:r>
                        <a:rPr kumimoji="0" lang="en-US" sz="1400" b="0" i="0" u="none" strike="noStrike" kern="1200" cap="none" spc="0" normalizeH="0" baseline="0" noProof="0" dirty="0" smtClean="0">
                          <a:ln>
                            <a:noFill/>
                          </a:ln>
                          <a:solidFill>
                            <a:prstClr val="black"/>
                          </a:solidFill>
                          <a:effectLst/>
                          <a:uLnTx/>
                          <a:uFillTx/>
                          <a:latin typeface="Garamond" panose="02020404030301010803" pitchFamily="18" charset="0"/>
                          <a:cs typeface="Arial" pitchFamily="34" charset="0"/>
                        </a:rPr>
                        <a:t>H.R. 407 (McCollum, D-MN).  10 Cosponsors.</a:t>
                      </a:r>
                    </a:p>
                    <a:p>
                      <a:pPr marL="457200" marR="0" lvl="0" indent="-457200" algn="l" defTabSz="457200" rtl="0" eaLnBrk="1" fontAlgn="auto" latinLnBrk="0" hangingPunct="1">
                        <a:lnSpc>
                          <a:spcPct val="100000"/>
                        </a:lnSpc>
                        <a:spcBef>
                          <a:spcPts val="600"/>
                        </a:spcBef>
                        <a:spcAft>
                          <a:spcPts val="0"/>
                        </a:spcAft>
                        <a:buClr>
                          <a:srgbClr val="6A2D97"/>
                        </a:buClr>
                        <a:buSzTx/>
                        <a:buFont typeface="Garamond" panose="02020404030301010803" pitchFamily="18" charset="0"/>
                        <a:buChar char="■"/>
                        <a:tabLst/>
                        <a:defRPr/>
                      </a:pPr>
                      <a:r>
                        <a:rPr kumimoji="0" lang="en-US" sz="1400" b="0" i="0" u="none" strike="noStrike" kern="1200" cap="none" spc="0" normalizeH="0" baseline="0" noProof="0" dirty="0" smtClean="0">
                          <a:ln>
                            <a:noFill/>
                          </a:ln>
                          <a:solidFill>
                            <a:prstClr val="black"/>
                          </a:solidFill>
                          <a:effectLst/>
                          <a:uLnTx/>
                          <a:uFillTx/>
                          <a:latin typeface="Garamond" panose="02020404030301010803" pitchFamily="18" charset="0"/>
                          <a:cs typeface="Arial" pitchFamily="34" charset="0"/>
                        </a:rPr>
                        <a:t>H.R.3137 (Cole, R-OK).  49 Cosponsors.</a:t>
                      </a:r>
                    </a:p>
                    <a:p>
                      <a:pPr marL="457200" marR="0" lvl="0" indent="-457200" algn="l" defTabSz="457200" rtl="0" eaLnBrk="1" fontAlgn="auto" latinLnBrk="0" hangingPunct="1">
                        <a:lnSpc>
                          <a:spcPct val="100000"/>
                        </a:lnSpc>
                        <a:spcBef>
                          <a:spcPts val="600"/>
                        </a:spcBef>
                        <a:spcAft>
                          <a:spcPts val="0"/>
                        </a:spcAft>
                        <a:buClr>
                          <a:srgbClr val="6A2D97"/>
                        </a:buClr>
                        <a:buSzTx/>
                        <a:buFont typeface="Garamond" panose="02020404030301010803" pitchFamily="18" charset="0"/>
                        <a:buChar char="■"/>
                        <a:tabLst/>
                        <a:defRPr/>
                      </a:pPr>
                      <a:r>
                        <a:rPr kumimoji="0" lang="en-US" sz="1400" b="0" i="0" u="none" strike="noStrike" kern="1200" cap="none" spc="0" normalizeH="0" baseline="0" noProof="0" dirty="0" smtClean="0">
                          <a:ln>
                            <a:noFill/>
                          </a:ln>
                          <a:solidFill>
                            <a:prstClr val="black"/>
                          </a:solidFill>
                          <a:effectLst/>
                          <a:uLnTx/>
                          <a:uFillTx/>
                          <a:latin typeface="Garamond" panose="02020404030301010803" pitchFamily="18" charset="0"/>
                          <a:cs typeface="Arial" pitchFamily="34" charset="0"/>
                        </a:rPr>
                        <a:t>S. 732 (Tester, D-MT).  7 Cosponsors.</a:t>
                      </a:r>
                    </a:p>
                    <a:p>
                      <a:pPr marL="457200" marR="0" lvl="0" indent="-457200" algn="l" defTabSz="457200" rtl="0" eaLnBrk="1" fontAlgn="auto" latinLnBrk="0" hangingPunct="1">
                        <a:lnSpc>
                          <a:spcPct val="100000"/>
                        </a:lnSpc>
                        <a:spcBef>
                          <a:spcPts val="600"/>
                        </a:spcBef>
                        <a:spcAft>
                          <a:spcPts val="0"/>
                        </a:spcAft>
                        <a:buClr>
                          <a:srgbClr val="6A2D97"/>
                        </a:buClr>
                        <a:buSzTx/>
                        <a:buFont typeface="Garamond" panose="02020404030301010803" pitchFamily="18" charset="0"/>
                        <a:buChar char="■"/>
                        <a:tabLst/>
                        <a:defRPr/>
                      </a:pPr>
                      <a:r>
                        <a:rPr kumimoji="0" lang="en-US" sz="1400" b="0" i="0" u="none" strike="noStrike" kern="1200" cap="none" spc="0" normalizeH="0" baseline="0" noProof="0" dirty="0" smtClean="0">
                          <a:ln>
                            <a:noFill/>
                          </a:ln>
                          <a:solidFill>
                            <a:prstClr val="black"/>
                          </a:solidFill>
                          <a:effectLst/>
                          <a:uLnTx/>
                          <a:uFillTx/>
                          <a:latin typeface="Garamond" panose="02020404030301010803" pitchFamily="18" charset="0"/>
                          <a:cs typeface="Arial" pitchFamily="34" charset="0"/>
                        </a:rPr>
                        <a:t>S. 1879 (</a:t>
                      </a:r>
                      <a:r>
                        <a:rPr kumimoji="0" lang="en-US" sz="1400" b="0" i="0" u="none" strike="noStrike" kern="1200" cap="none" spc="0" normalizeH="0" baseline="0" noProof="0" dirty="0" err="1" smtClean="0">
                          <a:ln>
                            <a:noFill/>
                          </a:ln>
                          <a:solidFill>
                            <a:prstClr val="black"/>
                          </a:solidFill>
                          <a:effectLst/>
                          <a:uLnTx/>
                          <a:uFillTx/>
                          <a:latin typeface="Garamond" panose="02020404030301010803" pitchFamily="18" charset="0"/>
                          <a:cs typeface="Arial" pitchFamily="34" charset="0"/>
                        </a:rPr>
                        <a:t>Barraso</a:t>
                      </a:r>
                      <a:r>
                        <a:rPr kumimoji="0" lang="en-US" sz="1400" b="0" i="0" u="none" strike="noStrike" kern="1200" cap="none" spc="0" normalizeH="0" baseline="0" noProof="0" dirty="0" smtClean="0">
                          <a:ln>
                            <a:noFill/>
                          </a:ln>
                          <a:solidFill>
                            <a:prstClr val="black"/>
                          </a:solidFill>
                          <a:effectLst/>
                          <a:uLnTx/>
                          <a:uFillTx/>
                          <a:latin typeface="Garamond" panose="02020404030301010803" pitchFamily="18" charset="0"/>
                          <a:cs typeface="Arial" pitchFamily="34" charset="0"/>
                        </a:rPr>
                        <a:t>, R-WY).  0 Cosponsors.  Favorably reported by Senate Committee on Indian Affairs with amendment in the nature of a substitute.</a:t>
                      </a:r>
                      <a:endParaRPr kumimoji="0" lang="en-US" sz="1800" b="0" i="0" u="none" strike="noStrike" kern="1200" cap="none" spc="0" normalizeH="0" baseline="0" noProof="0" dirty="0">
                        <a:ln>
                          <a:noFill/>
                        </a:ln>
                        <a:solidFill>
                          <a:schemeClr val="dk1"/>
                        </a:solidFill>
                        <a:effectLst/>
                        <a:uLnTx/>
                        <a:uFillTx/>
                        <a:latin typeface="+mn-lt"/>
                        <a:cs typeface="+mn-cs"/>
                      </a:endParaRPr>
                    </a:p>
                    <a:p>
                      <a:pPr marL="457200" marR="0" lvl="0" indent="-457200" algn="l" defTabSz="457200" rtl="0" eaLnBrk="1" fontAlgn="auto" latinLnBrk="0" hangingPunct="1">
                        <a:lnSpc>
                          <a:spcPct val="100000"/>
                        </a:lnSpc>
                        <a:spcBef>
                          <a:spcPts val="600"/>
                        </a:spcBef>
                        <a:spcAft>
                          <a:spcPts val="0"/>
                        </a:spcAft>
                        <a:buClr>
                          <a:srgbClr val="6A2D97"/>
                        </a:buClr>
                        <a:buSzTx/>
                        <a:buFont typeface="Garamond" panose="02020404030301010803" pitchFamily="18" charset="0"/>
                        <a:buChar char="■"/>
                        <a:tabLst/>
                        <a:defRPr/>
                      </a:pPr>
                      <a:r>
                        <a:rPr kumimoji="0" lang="en-US" sz="1400" b="0" i="0" u="none" strike="noStrike" kern="1200" cap="none" spc="0" normalizeH="0" baseline="0" noProof="0" dirty="0" smtClean="0">
                          <a:ln>
                            <a:noFill/>
                          </a:ln>
                          <a:solidFill>
                            <a:schemeClr val="dk1"/>
                          </a:solidFill>
                          <a:effectLst/>
                          <a:uLnTx/>
                          <a:uFillTx/>
                          <a:latin typeface="Garamond" panose="02020404030301010803" pitchFamily="18" charset="0"/>
                          <a:cs typeface="Arial" pitchFamily="34" charset="0"/>
                        </a:rPr>
                        <a:t>S. 1931 (Moran, R-KS).  2 Cosponsors.</a:t>
                      </a:r>
                      <a:endParaRPr kumimoji="0" lang="en-US" sz="1200" b="0" i="0" u="none" strike="noStrike" kern="1200" cap="none" spc="0" normalizeH="0" baseline="0" noProof="0" dirty="0" smtClean="0">
                        <a:ln>
                          <a:noFill/>
                        </a:ln>
                        <a:solidFill>
                          <a:prstClr val="black"/>
                        </a:solidFill>
                        <a:effectLst/>
                        <a:uLnTx/>
                        <a:uFillTx/>
                        <a:latin typeface="Garamond" panose="02020404030301010803" pitchFamily="18" charset="0"/>
                        <a:cs typeface="Arial" pitchFamily="34" charset="0"/>
                      </a:endParaRPr>
                    </a:p>
                  </a:txBody>
                  <a:tcPr/>
                </a:tc>
              </a:tr>
            </a:tbl>
          </a:graphicData>
        </a:graphic>
      </p:graphicFrame>
    </p:spTree>
    <p:extLst>
      <p:ext uri="{BB962C8B-B14F-4D97-AF65-F5344CB8AC3E}">
        <p14:creationId xmlns:p14="http://schemas.microsoft.com/office/powerpoint/2010/main" val="4096422555"/>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492443"/>
          </a:xfrm>
        </p:spPr>
        <p:txBody>
          <a:bodyPr/>
          <a:lstStyle/>
          <a:p>
            <a:r>
              <a:rPr lang="en-US" sz="3200" dirty="0" smtClean="0"/>
              <a:t>Carcieri Fix - 111th and 112th Congresses</a:t>
            </a:r>
            <a:endParaRPr lang="en-US" dirty="0"/>
          </a:p>
        </p:txBody>
      </p:sp>
      <p:sp>
        <p:nvSpPr>
          <p:cNvPr id="3" name="Content Placeholder 2"/>
          <p:cNvSpPr>
            <a:spLocks noGrp="1"/>
          </p:cNvSpPr>
          <p:nvPr>
            <p:ph idx="1"/>
          </p:nvPr>
        </p:nvSpPr>
        <p:spPr>
          <a:xfrm>
            <a:off x="217498" y="1048739"/>
            <a:ext cx="8356858" cy="4524097"/>
          </a:xfrm>
        </p:spPr>
        <p:txBody>
          <a:bodyPr/>
          <a:lstStyle/>
          <a:p>
            <a:pPr marL="862013"/>
            <a:r>
              <a:rPr lang="en-US" sz="2800" dirty="0" smtClean="0"/>
              <a:t>111th Congress: Fix </a:t>
            </a:r>
            <a:r>
              <a:rPr lang="en-US" sz="2800" dirty="0"/>
              <a:t>l</a:t>
            </a:r>
            <a:r>
              <a:rPr lang="en-US" sz="2800" dirty="0" smtClean="0"/>
              <a:t>anguage </a:t>
            </a:r>
            <a:r>
              <a:rPr lang="en-US" sz="2800" dirty="0"/>
              <a:t>included in an </a:t>
            </a:r>
            <a:r>
              <a:rPr lang="en-US" sz="2800" dirty="0" smtClean="0"/>
              <a:t>appropriations </a:t>
            </a:r>
            <a:r>
              <a:rPr lang="en-US" sz="2800" dirty="0"/>
              <a:t>b</a:t>
            </a:r>
            <a:r>
              <a:rPr lang="en-US" sz="2800" dirty="0" smtClean="0"/>
              <a:t>ill </a:t>
            </a:r>
            <a:r>
              <a:rPr lang="en-US" sz="2800" dirty="0"/>
              <a:t>by the House Interior Appropriations Subcommittee</a:t>
            </a:r>
          </a:p>
          <a:p>
            <a:pPr marL="1149351" lvl="1"/>
            <a:r>
              <a:rPr lang="en-US" sz="2400" dirty="0"/>
              <a:t>Rep. Cole: "Without this language, the standard set forth in Carcieri v. Salazar will be devastating to tribal sovereignty and economic development"</a:t>
            </a:r>
          </a:p>
          <a:p>
            <a:pPr marL="1149351" lvl="1"/>
            <a:r>
              <a:rPr lang="en-US" sz="2400" dirty="0"/>
              <a:t>December, 2010: b</a:t>
            </a:r>
            <a:r>
              <a:rPr lang="en-US" sz="2400" dirty="0" smtClean="0"/>
              <a:t>ill passes </a:t>
            </a:r>
            <a:r>
              <a:rPr lang="en-US" sz="2400" dirty="0"/>
              <a:t>the House of Representatives </a:t>
            </a:r>
            <a:r>
              <a:rPr lang="en-US" sz="2400" dirty="0" smtClean="0"/>
              <a:t>but </a:t>
            </a:r>
            <a:r>
              <a:rPr lang="en-US" sz="2400" dirty="0"/>
              <a:t>not before </a:t>
            </a:r>
            <a:r>
              <a:rPr lang="en-US" sz="2400" dirty="0" smtClean="0"/>
              <a:t>Carcieri Fix stripped </a:t>
            </a:r>
            <a:r>
              <a:rPr lang="en-US" sz="2400" dirty="0"/>
              <a:t>in the Senate</a:t>
            </a:r>
          </a:p>
          <a:p>
            <a:pPr marL="862013"/>
            <a:r>
              <a:rPr lang="en-US" sz="2800" dirty="0" smtClean="0"/>
              <a:t>112th Congress: Senate version (reportedly) nearly passes, but pulled from consideration at last minute</a:t>
            </a:r>
          </a:p>
          <a:p>
            <a:pPr marL="862013"/>
            <a:r>
              <a:rPr lang="en-US" sz="2800" dirty="0" smtClean="0"/>
              <a:t>No subsequent </a:t>
            </a:r>
            <a:r>
              <a:rPr lang="en-US" sz="2800" dirty="0"/>
              <a:t>l</a:t>
            </a:r>
            <a:r>
              <a:rPr lang="en-US" sz="2800" dirty="0" smtClean="0"/>
              <a:t>egislation advances this far</a:t>
            </a:r>
          </a:p>
          <a:p>
            <a:endParaRPr lang="en-US" dirty="0"/>
          </a:p>
        </p:txBody>
      </p:sp>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19</a:t>
            </a:fld>
            <a:endParaRPr lang="en-US" altLang="en-US"/>
          </a:p>
        </p:txBody>
      </p:sp>
    </p:spTree>
    <p:extLst>
      <p:ext uri="{BB962C8B-B14F-4D97-AF65-F5344CB8AC3E}">
        <p14:creationId xmlns:p14="http://schemas.microsoft.com/office/powerpoint/2010/main" val="1310990145"/>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492443"/>
          </a:xfrm>
        </p:spPr>
        <p:txBody>
          <a:bodyPr/>
          <a:lstStyle/>
          <a:p>
            <a:r>
              <a:rPr lang="en-US" sz="3200" dirty="0"/>
              <a:t>The Elusive Quest for a Carcieri Fix</a:t>
            </a:r>
            <a:endParaRPr lang="en-US" dirty="0"/>
          </a:p>
        </p:txBody>
      </p:sp>
      <p:sp>
        <p:nvSpPr>
          <p:cNvPr id="3" name="Content Placeholder 2"/>
          <p:cNvSpPr>
            <a:spLocks noGrp="1"/>
          </p:cNvSpPr>
          <p:nvPr>
            <p:ph idx="1"/>
          </p:nvPr>
        </p:nvSpPr>
        <p:spPr>
          <a:xfrm>
            <a:off x="4890931" y="1074619"/>
            <a:ext cx="3890459" cy="4524097"/>
          </a:xfrm>
        </p:spPr>
        <p:txBody>
          <a:bodyPr/>
          <a:lstStyle/>
          <a:p>
            <a:pPr marL="862013"/>
            <a:r>
              <a:rPr lang="en-US" sz="3200" dirty="0" smtClean="0"/>
              <a:t>Congressional support </a:t>
            </a:r>
            <a:r>
              <a:rPr lang="en-US" sz="3200" dirty="0"/>
              <a:t>c</a:t>
            </a:r>
            <a:r>
              <a:rPr lang="en-US" sz="3200" dirty="0" smtClean="0"/>
              <a:t>hallenges</a:t>
            </a:r>
          </a:p>
          <a:p>
            <a:pPr marL="862013"/>
            <a:r>
              <a:rPr lang="en-US" sz="3200" dirty="0" smtClean="0"/>
              <a:t>Non-tribal opposition, primarily based on gaming concerns</a:t>
            </a:r>
          </a:p>
          <a:p>
            <a:pPr marL="862013"/>
            <a:r>
              <a:rPr lang="en-US" sz="3200" dirty="0" smtClean="0"/>
              <a:t>Full tribal buy-in?</a:t>
            </a:r>
            <a:endParaRPr lang="en-US" sz="3200" dirty="0"/>
          </a:p>
          <a:p>
            <a:pPr marL="862013"/>
            <a:endParaRPr lang="en-US" sz="3200" dirty="0" smtClean="0"/>
          </a:p>
        </p:txBody>
      </p:sp>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20</a:t>
            </a:fld>
            <a:endParaRPr lang="en-US" altLang="en-US"/>
          </a:p>
        </p:txBody>
      </p:sp>
      <p:pic>
        <p:nvPicPr>
          <p:cNvPr id="12290"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rot="21393872">
            <a:off x="155275" y="1626949"/>
            <a:ext cx="4735656" cy="1029986"/>
          </a:xfrm>
          <a:prstGeom prst="rect">
            <a:avLst/>
          </a:prstGeom>
          <a:solidFill>
            <a:schemeClr val="lt1"/>
          </a:solidFill>
          <a:ln w="9525">
            <a:solidFill>
              <a:schemeClr val="tx1"/>
            </a:solidFill>
            <a:miter lim="800000"/>
            <a:headEnd/>
            <a:tailEnd/>
          </a:ln>
          <a:effectLst>
            <a:outerShdw blurRad="50800" dist="88900" dir="2700000" algn="tl" rotWithShape="0">
              <a:prstClr val="black">
                <a:alpha val="40000"/>
              </a:prstClr>
            </a:outerShdw>
          </a:effectLst>
        </p:spPr>
      </p:pic>
      <p:pic>
        <p:nvPicPr>
          <p:cNvPr id="12291"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rot="215206">
            <a:off x="297523" y="3198124"/>
            <a:ext cx="4775240" cy="2046736"/>
          </a:xfrm>
          <a:prstGeom prst="rect">
            <a:avLst/>
          </a:prstGeom>
          <a:noFill/>
          <a:ln w="9525">
            <a:solidFill>
              <a:schemeClr val="tx1"/>
            </a:solidFill>
            <a:miter lim="800000"/>
            <a:headEnd/>
            <a:tailEnd/>
          </a:ln>
          <a:effectLst>
            <a:outerShdw blurRad="50800" dist="1016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09361264"/>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291"/>
                                        </p:tgtEl>
                                        <p:attrNameLst>
                                          <p:attrName>style.visibility</p:attrName>
                                        </p:attrNameLst>
                                      </p:cBhvr>
                                      <p:to>
                                        <p:strVal val="visible"/>
                                      </p:to>
                                    </p:set>
                                    <p:animEffect transition="in" filter="fade">
                                      <p:cBhvr>
                                        <p:cTn id="21" dur="1000"/>
                                        <p:tgtEl>
                                          <p:spTgt spid="12291"/>
                                        </p:tgtEl>
                                      </p:cBhvr>
                                    </p:animEffect>
                                    <p:anim calcmode="lin" valueType="num">
                                      <p:cBhvr>
                                        <p:cTn id="22" dur="1000" fill="hold"/>
                                        <p:tgtEl>
                                          <p:spTgt spid="12291"/>
                                        </p:tgtEl>
                                        <p:attrNameLst>
                                          <p:attrName>ppt_x</p:attrName>
                                        </p:attrNameLst>
                                      </p:cBhvr>
                                      <p:tavLst>
                                        <p:tav tm="0">
                                          <p:val>
                                            <p:strVal val="#ppt_x"/>
                                          </p:val>
                                        </p:tav>
                                        <p:tav tm="100000">
                                          <p:val>
                                            <p:strVal val="#ppt_x"/>
                                          </p:val>
                                        </p:tav>
                                      </p:tavLst>
                                    </p:anim>
                                    <p:anim calcmode="lin" valueType="num">
                                      <p:cBhvr>
                                        <p:cTn id="23" dur="1000" fill="hold"/>
                                        <p:tgtEl>
                                          <p:spTgt spid="12291"/>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2290"/>
                                        </p:tgtEl>
                                        <p:attrNameLst>
                                          <p:attrName>style.visibility</p:attrName>
                                        </p:attrNameLst>
                                      </p:cBhvr>
                                      <p:to>
                                        <p:strVal val="visible"/>
                                      </p:to>
                                    </p:set>
                                    <p:animEffect transition="in" filter="fade">
                                      <p:cBhvr>
                                        <p:cTn id="26" dur="1000"/>
                                        <p:tgtEl>
                                          <p:spTgt spid="12290"/>
                                        </p:tgtEl>
                                      </p:cBhvr>
                                    </p:animEffect>
                                    <p:anim calcmode="lin" valueType="num">
                                      <p:cBhvr>
                                        <p:cTn id="27" dur="1000" fill="hold"/>
                                        <p:tgtEl>
                                          <p:spTgt spid="12290"/>
                                        </p:tgtEl>
                                        <p:attrNameLst>
                                          <p:attrName>ppt_x</p:attrName>
                                        </p:attrNameLst>
                                      </p:cBhvr>
                                      <p:tavLst>
                                        <p:tav tm="0">
                                          <p:val>
                                            <p:strVal val="#ppt_x"/>
                                          </p:val>
                                        </p:tav>
                                        <p:tav tm="100000">
                                          <p:val>
                                            <p:strVal val="#ppt_x"/>
                                          </p:val>
                                        </p:tav>
                                      </p:tavLst>
                                    </p:anim>
                                    <p:anim calcmode="lin" valueType="num">
                                      <p:cBhvr>
                                        <p:cTn id="28" dur="1000" fill="hold"/>
                                        <p:tgtEl>
                                          <p:spTgt spid="122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430887"/>
          </a:xfrm>
        </p:spPr>
        <p:txBody>
          <a:bodyPr/>
          <a:lstStyle/>
          <a:p>
            <a:r>
              <a:rPr lang="en-US" sz="2800" dirty="0" smtClean="0"/>
              <a:t>Administrative Action and Judicial Challenges</a:t>
            </a:r>
            <a:endParaRPr lang="en-US" sz="2800" dirty="0"/>
          </a:p>
        </p:txBody>
      </p:sp>
      <p:sp>
        <p:nvSpPr>
          <p:cNvPr id="3" name="Content Placeholder 2"/>
          <p:cNvSpPr>
            <a:spLocks noGrp="1"/>
          </p:cNvSpPr>
          <p:nvPr>
            <p:ph idx="1"/>
          </p:nvPr>
        </p:nvSpPr>
        <p:spPr>
          <a:xfrm>
            <a:off x="217498" y="1048739"/>
            <a:ext cx="8356858" cy="4524097"/>
          </a:xfrm>
        </p:spPr>
        <p:txBody>
          <a:bodyPr/>
          <a:lstStyle/>
          <a:p>
            <a:pPr marL="862013"/>
            <a:r>
              <a:rPr lang="en-US" dirty="0" smtClean="0"/>
              <a:t>December 2010: Administration decision to accept land in trust for Cowlitz Tribe:</a:t>
            </a:r>
            <a:endParaRPr lang="en-US" dirty="0"/>
          </a:p>
          <a:p>
            <a:pPr marL="1149351" lvl="1"/>
            <a:r>
              <a:rPr lang="en-US" dirty="0" smtClean="0"/>
              <a:t>Distinguishes recognition from jurisdiction</a:t>
            </a:r>
            <a:endParaRPr lang="en-US" dirty="0"/>
          </a:p>
          <a:p>
            <a:pPr marL="1149351" lvl="1"/>
            <a:r>
              <a:rPr lang="en-US" dirty="0" smtClean="0"/>
              <a:t>Creates two-part test for whether tribe under federal jurisdiction in 1934</a:t>
            </a:r>
            <a:endParaRPr lang="en-US" dirty="0"/>
          </a:p>
          <a:p>
            <a:pPr marL="1149351" lvl="1"/>
            <a:r>
              <a:rPr lang="en-US" dirty="0" smtClean="0"/>
              <a:t>Solicitor later releases Carcieri "M Opinion" </a:t>
            </a:r>
          </a:p>
          <a:p>
            <a:pPr marL="862013"/>
            <a:r>
              <a:rPr lang="en-US" dirty="0" smtClean="0"/>
              <a:t>2011-2016: litigation over Cowlitz decision</a:t>
            </a:r>
          </a:p>
          <a:p>
            <a:pPr marL="862013"/>
            <a:r>
              <a:rPr lang="en-US" dirty="0" smtClean="0"/>
              <a:t>July 2016: </a:t>
            </a:r>
            <a:r>
              <a:rPr lang="en-US" i="1" dirty="0" smtClean="0"/>
              <a:t>Confederated Tribes of </a:t>
            </a:r>
            <a:r>
              <a:rPr lang="en-US" i="1" dirty="0"/>
              <a:t>t</a:t>
            </a:r>
            <a:r>
              <a:rPr lang="en-US" i="1" dirty="0" smtClean="0"/>
              <a:t>he Grand </a:t>
            </a:r>
            <a:r>
              <a:rPr lang="en-US" i="1" dirty="0" err="1" smtClean="0"/>
              <a:t>Ronde</a:t>
            </a:r>
            <a:r>
              <a:rPr lang="en-US" i="1" dirty="0" smtClean="0"/>
              <a:t> Community Of Oregon v. Jewell</a:t>
            </a:r>
            <a:r>
              <a:rPr lang="en-US" dirty="0" smtClean="0"/>
              <a:t>, ___ F.3d ___ (D.C. Cir. 2016)</a:t>
            </a:r>
          </a:p>
          <a:p>
            <a:pPr marL="862013"/>
            <a:r>
              <a:rPr lang="en-US" dirty="0"/>
              <a:t>October 2016: </a:t>
            </a:r>
            <a:r>
              <a:rPr lang="en-US" dirty="0" smtClean="0"/>
              <a:t>petition </a:t>
            </a:r>
            <a:r>
              <a:rPr lang="en-US" dirty="0"/>
              <a:t>for cert. </a:t>
            </a:r>
            <a:r>
              <a:rPr lang="en-US" dirty="0" smtClean="0"/>
              <a:t>filed</a:t>
            </a:r>
            <a:endParaRPr lang="en-US" dirty="0"/>
          </a:p>
        </p:txBody>
      </p:sp>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21</a:t>
            </a:fld>
            <a:endParaRPr lang="en-US" altLang="en-US"/>
          </a:p>
        </p:txBody>
      </p:sp>
    </p:spTree>
    <p:extLst>
      <p:ext uri="{BB962C8B-B14F-4D97-AF65-F5344CB8AC3E}">
        <p14:creationId xmlns:p14="http://schemas.microsoft.com/office/powerpoint/2010/main" val="4238044135"/>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430887"/>
          </a:xfrm>
        </p:spPr>
        <p:txBody>
          <a:bodyPr/>
          <a:lstStyle/>
          <a:p>
            <a:r>
              <a:rPr lang="en-US" sz="2800" dirty="0" smtClean="0"/>
              <a:t>Tribe-Specific Legislative Fix</a:t>
            </a:r>
            <a:endParaRPr lang="en-US" sz="2800" dirty="0"/>
          </a:p>
        </p:txBody>
      </p:sp>
      <p:sp>
        <p:nvSpPr>
          <p:cNvPr id="3" name="Content Placeholder 2"/>
          <p:cNvSpPr>
            <a:spLocks noGrp="1"/>
          </p:cNvSpPr>
          <p:nvPr>
            <p:ph idx="1"/>
          </p:nvPr>
        </p:nvSpPr>
        <p:spPr>
          <a:xfrm>
            <a:off x="217498" y="1048739"/>
            <a:ext cx="8356858" cy="4524097"/>
          </a:xfrm>
        </p:spPr>
        <p:txBody>
          <a:bodyPr/>
          <a:lstStyle/>
          <a:p>
            <a:pPr marL="862013"/>
            <a:r>
              <a:rPr lang="en-US" sz="2800" dirty="0"/>
              <a:t>Gun Lake Trust Land Reaffirmation </a:t>
            </a:r>
            <a:r>
              <a:rPr lang="en-US" sz="2800" dirty="0" smtClean="0"/>
              <a:t>Act (2014)</a:t>
            </a:r>
            <a:endParaRPr lang="en-US" sz="2800" dirty="0"/>
          </a:p>
          <a:p>
            <a:pPr marL="1149351" lvl="1"/>
            <a:r>
              <a:rPr lang="en-US" sz="2400" dirty="0" smtClean="0"/>
              <a:t>Applies "</a:t>
            </a:r>
            <a:r>
              <a:rPr lang="en-US" sz="2400" dirty="0" err="1" smtClean="0"/>
              <a:t>Patchak</a:t>
            </a:r>
            <a:r>
              <a:rPr lang="en-US" sz="2400" dirty="0" smtClean="0"/>
              <a:t> Fix" for Gun Lake Tribe</a:t>
            </a:r>
            <a:endParaRPr lang="en-US" sz="2400" dirty="0"/>
          </a:p>
          <a:p>
            <a:pPr marL="1149351" lvl="1"/>
            <a:r>
              <a:rPr lang="en-US" sz="2400" dirty="0" smtClean="0"/>
              <a:t>Reaffirms trust acquisition</a:t>
            </a:r>
            <a:endParaRPr lang="en-US" sz="2400" dirty="0"/>
          </a:p>
          <a:p>
            <a:pPr marL="1149351" lvl="1"/>
            <a:r>
              <a:rPr lang="en-US" sz="2400" dirty="0" smtClean="0"/>
              <a:t>Prohibits litigation over trust acquisition</a:t>
            </a:r>
          </a:p>
          <a:p>
            <a:pPr marL="862013"/>
            <a:r>
              <a:rPr lang="en-US" sz="2800" dirty="0" smtClean="0"/>
              <a:t>2014-2016: Litigation over Gun Lake acquisition resumes and then broadens to include Reaffirmation Act</a:t>
            </a:r>
          </a:p>
          <a:p>
            <a:pPr marL="862013"/>
            <a:r>
              <a:rPr lang="en-US" sz="2800" dirty="0" smtClean="0"/>
              <a:t>July 2016: </a:t>
            </a:r>
            <a:r>
              <a:rPr lang="en-US" sz="2800" i="1" dirty="0" err="1" smtClean="0"/>
              <a:t>Patchak</a:t>
            </a:r>
            <a:r>
              <a:rPr lang="en-US" sz="2800" i="1" dirty="0" smtClean="0"/>
              <a:t> v. Jewell </a:t>
            </a:r>
            <a:r>
              <a:rPr lang="en-US" sz="2800" dirty="0" smtClean="0"/>
              <a:t>___ F.3d ___ (D.C. Cir.)</a:t>
            </a:r>
          </a:p>
          <a:p>
            <a:pPr marL="862013"/>
            <a:r>
              <a:rPr lang="en-US" sz="2800" dirty="0" smtClean="0"/>
              <a:t>October 2016: petition for cert. </a:t>
            </a:r>
            <a:r>
              <a:rPr lang="en-US" sz="2800" dirty="0" smtClean="0"/>
              <a:t>filed</a:t>
            </a:r>
          </a:p>
          <a:p>
            <a:pPr marL="862013"/>
            <a:r>
              <a:rPr lang="en-US" sz="2800" dirty="0" smtClean="0"/>
              <a:t>More tribe-specific fixes in future?</a:t>
            </a:r>
            <a:endParaRPr lang="en-US" sz="2800" dirty="0"/>
          </a:p>
        </p:txBody>
      </p:sp>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22</a:t>
            </a:fld>
            <a:endParaRPr lang="en-US" altLang="en-US"/>
          </a:p>
        </p:txBody>
      </p:sp>
    </p:spTree>
    <p:extLst>
      <p:ext uri="{BB962C8B-B14F-4D97-AF65-F5344CB8AC3E}">
        <p14:creationId xmlns:p14="http://schemas.microsoft.com/office/powerpoint/2010/main" val="3258044725"/>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317137" y="990600"/>
            <a:ext cx="8412480" cy="4308872"/>
          </a:xfrm>
        </p:spPr>
        <p:style>
          <a:lnRef idx="2">
            <a:schemeClr val="accent6"/>
          </a:lnRef>
          <a:fillRef idx="1">
            <a:schemeClr val="lt1"/>
          </a:fillRef>
          <a:effectRef idx="0">
            <a:schemeClr val="accent6"/>
          </a:effectRef>
          <a:fontRef idx="minor">
            <a:schemeClr val="dk1"/>
          </a:fontRef>
        </p:style>
        <p:txBody>
          <a:bodyPr/>
          <a:lstStyle/>
          <a:p>
            <a:pPr algn="ctr"/>
            <a:r>
              <a:rPr lang="en-US" sz="2800" dirty="0"/>
              <a:t> </a:t>
            </a:r>
            <a:r>
              <a:rPr lang="en-US" sz="2800" dirty="0" smtClean="0"/>
              <a:t>               </a:t>
            </a:r>
            <a:br>
              <a:rPr lang="en-US" sz="2800" dirty="0" smtClean="0"/>
            </a:br>
            <a:r>
              <a:rPr lang="en-US" sz="4400" dirty="0" smtClean="0"/>
              <a:t/>
            </a:r>
            <a:br>
              <a:rPr lang="en-US" sz="4400" dirty="0" smtClean="0"/>
            </a:br>
            <a:r>
              <a:rPr lang="en-US" sz="3200" cap="none" dirty="0" smtClean="0">
                <a:solidFill>
                  <a:schemeClr val="tx1"/>
                </a:solidFill>
              </a:rPr>
              <a:t/>
            </a:r>
            <a:br>
              <a:rPr lang="en-US" sz="3200" cap="none" dirty="0" smtClean="0">
                <a:solidFill>
                  <a:schemeClr val="tx1"/>
                </a:solidFill>
              </a:rPr>
            </a:br>
            <a:r>
              <a:rPr lang="en-US" sz="4400" cap="none" dirty="0" smtClean="0">
                <a:solidFill>
                  <a:schemeClr val="tx1"/>
                </a:solidFill>
                <a:latin typeface="Garamond" panose="02020404030301010803" pitchFamily="18" charset="0"/>
              </a:rPr>
              <a:t>Tribal Participation in the Federal Lobbying Process</a:t>
            </a:r>
            <a:r>
              <a:rPr lang="en-US" sz="4400" dirty="0"/>
              <a:t/>
            </a:r>
            <a:br>
              <a:rPr lang="en-US" sz="4400" dirty="0"/>
            </a:br>
            <a:r>
              <a:rPr lang="en-US" sz="4400" dirty="0" smtClean="0"/>
              <a:t/>
            </a:r>
            <a:br>
              <a:rPr lang="en-US" sz="4400" dirty="0" smtClean="0"/>
            </a:br>
            <a:endParaRPr lang="en-US" sz="4400" dirty="0"/>
          </a:p>
        </p:txBody>
      </p:sp>
      <p:sp>
        <p:nvSpPr>
          <p:cNvPr id="12" name="Slide Number Placeholder 4"/>
          <p:cNvSpPr>
            <a:spLocks noGrp="1"/>
          </p:cNvSpPr>
          <p:nvPr>
            <p:ph type="sldNum" sz="quarter" idx="4294967295"/>
          </p:nvPr>
        </p:nvSpPr>
        <p:spPr>
          <a:xfrm>
            <a:off x="7663838" y="6660470"/>
            <a:ext cx="141064" cy="138499"/>
          </a:xfrm>
          <a:prstGeom prst="rect">
            <a:avLst/>
          </a:prstGeom>
        </p:spPr>
        <p:txBody>
          <a:bodyPr/>
          <a:lstStyle/>
          <a:p>
            <a:fld id="{D34DACC3-9742-4940-92E6-4CAB853A3218}" type="slidenum">
              <a:rPr lang="en-US" smtClean="0"/>
              <a:pPr/>
              <a:t>23</a:t>
            </a:fld>
            <a:endParaRPr lang="en-US" dirty="0"/>
          </a:p>
        </p:txBody>
      </p:sp>
    </p:spTree>
    <p:extLst>
      <p:ext uri="{BB962C8B-B14F-4D97-AF65-F5344CB8AC3E}">
        <p14:creationId xmlns:p14="http://schemas.microsoft.com/office/powerpoint/2010/main" val="1593451982"/>
      </p:ext>
    </p:extLst>
  </p:cSld>
  <p:clrMapOvr>
    <a:masterClrMapping/>
  </p:clrMapOvr>
  <p:transition spd="slow">
    <p:pul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24</a:t>
            </a:fld>
            <a:endParaRPr lang="en-US" altLang="en-US"/>
          </a:p>
        </p:txBody>
      </p:sp>
      <p:sp>
        <p:nvSpPr>
          <p:cNvPr id="8" name="Date Placeholder 3"/>
          <p:cNvSpPr txBox="1">
            <a:spLocks/>
          </p:cNvSpPr>
          <p:nvPr/>
        </p:nvSpPr>
        <p:spPr>
          <a:xfrm>
            <a:off x="365759" y="6669435"/>
            <a:ext cx="1620000" cy="13849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9" name="Slide Number Placeholder 4"/>
          <p:cNvSpPr txBox="1">
            <a:spLocks/>
          </p:cNvSpPr>
          <p:nvPr/>
        </p:nvSpPr>
        <p:spPr>
          <a:xfrm>
            <a:off x="7663838" y="6660470"/>
            <a:ext cx="141064" cy="13849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2" name="Title 1"/>
          <p:cNvSpPr>
            <a:spLocks noGrp="1"/>
          </p:cNvSpPr>
          <p:nvPr>
            <p:ph type="title"/>
          </p:nvPr>
        </p:nvSpPr>
        <p:spPr>
          <a:xfrm>
            <a:off x="165690" y="662498"/>
            <a:ext cx="3640138" cy="2031325"/>
          </a:xfrm>
        </p:spPr>
        <p:txBody>
          <a:bodyPr/>
          <a:lstStyle/>
          <a:p>
            <a:pPr algn="r"/>
            <a:r>
              <a:rPr lang="en-US" sz="3600" cap="none" dirty="0" smtClean="0"/>
              <a:t>What most people think of first:</a:t>
            </a:r>
            <a:br>
              <a:rPr lang="en-US" sz="3600" cap="none" dirty="0" smtClean="0"/>
            </a:br>
            <a:r>
              <a:rPr lang="en-US" dirty="0" smtClean="0"/>
              <a:t>Campaign </a:t>
            </a:r>
            <a:br>
              <a:rPr lang="en-US" dirty="0" smtClean="0"/>
            </a:br>
            <a:r>
              <a:rPr lang="en-US" dirty="0" smtClean="0"/>
              <a:t>Contributions</a:t>
            </a:r>
            <a:endParaRPr lang="en-US" dirty="0"/>
          </a:p>
        </p:txBody>
      </p:sp>
      <p:pic>
        <p:nvPicPr>
          <p:cNvPr id="15" name="Picture 14"/>
          <p:cNvPicPr/>
          <p:nvPr/>
        </p:nvPicPr>
        <p:blipFill rotWithShape="1">
          <a:blip r:embed="rId2"/>
          <a:srcRect l="52490" t="27953" r="28886" b="39479"/>
          <a:stretch/>
        </p:blipFill>
        <p:spPr bwMode="auto">
          <a:xfrm>
            <a:off x="4295775" y="924994"/>
            <a:ext cx="4267200" cy="3723206"/>
          </a:xfrm>
          <a:prstGeom prst="rect">
            <a:avLst/>
          </a:prstGeom>
          <a:ln>
            <a:solidFill>
              <a:schemeClr val="tx1"/>
            </a:solidFill>
          </a:ln>
          <a:effectLst>
            <a:outerShdw blurRad="50800" dist="50800" dir="2700000" algn="tl" rotWithShape="0">
              <a:prstClr val="black">
                <a:alpha val="40000"/>
              </a:prstClr>
            </a:outerShdw>
          </a:effectLst>
          <a:extLst>
            <a:ext uri="{53640926-AAD7-44D8-BBD7-CCE9431645EC}">
              <a14:shadowObscured xmlns:a14="http://schemas.microsoft.com/office/drawing/2010/main"/>
            </a:ext>
          </a:extLst>
        </p:spPr>
      </p:pic>
      <p:pic>
        <p:nvPicPr>
          <p:cNvPr id="17" name="Picture 16"/>
          <p:cNvPicPr/>
          <p:nvPr/>
        </p:nvPicPr>
        <p:blipFill rotWithShape="1">
          <a:blip r:embed="rId3"/>
          <a:srcRect l="52105" t="43343" r="39888" b="44476"/>
          <a:stretch/>
        </p:blipFill>
        <p:spPr bwMode="auto">
          <a:xfrm>
            <a:off x="6832740" y="4815401"/>
            <a:ext cx="1662196" cy="1115487"/>
          </a:xfrm>
          <a:prstGeom prst="rect">
            <a:avLst/>
          </a:prstGeom>
          <a:ln>
            <a:solidFill>
              <a:schemeClr val="tx1"/>
            </a:solidFill>
          </a:ln>
          <a:effectLst>
            <a:outerShdw blurRad="50800" dist="50800" dir="2700000" algn="tl" rotWithShape="0">
              <a:prstClr val="black">
                <a:alpha val="40000"/>
              </a:prstClr>
            </a:outerShdw>
          </a:effectLst>
          <a:extLst>
            <a:ext uri="{53640926-AAD7-44D8-BBD7-CCE9431645EC}">
              <a14:shadowObscured xmlns:a14="http://schemas.microsoft.com/office/drawing/2010/main"/>
            </a:ext>
          </a:extLst>
        </p:spPr>
      </p:pic>
      <p:sp>
        <p:nvSpPr>
          <p:cNvPr id="13" name="TextBox 12"/>
          <p:cNvSpPr txBox="1"/>
          <p:nvPr/>
        </p:nvSpPr>
        <p:spPr>
          <a:xfrm>
            <a:off x="4225663" y="515158"/>
            <a:ext cx="3008324" cy="338554"/>
          </a:xfrm>
          <a:prstGeom prst="rect">
            <a:avLst/>
          </a:prstGeom>
          <a:noFill/>
        </p:spPr>
        <p:txBody>
          <a:bodyPr wrap="none" rtlCol="0">
            <a:spAutoFit/>
          </a:bodyPr>
          <a:lstStyle/>
          <a:p>
            <a:r>
              <a:rPr lang="en-US" sz="1600" b="1" dirty="0">
                <a:solidFill>
                  <a:srgbClr val="C00000"/>
                </a:solidFill>
              </a:rPr>
              <a:t>Top Contributors, </a:t>
            </a:r>
            <a:r>
              <a:rPr lang="en-US" sz="1600" b="1" dirty="0" smtClean="0">
                <a:solidFill>
                  <a:srgbClr val="C00000"/>
                </a:solidFill>
              </a:rPr>
              <a:t>2015-2016:</a:t>
            </a:r>
            <a:endParaRPr lang="en-US" sz="1600" b="1" dirty="0">
              <a:solidFill>
                <a:srgbClr val="C00000"/>
              </a:solidFill>
            </a:endParaRPr>
          </a:p>
        </p:txBody>
      </p:sp>
      <p:sp>
        <p:nvSpPr>
          <p:cNvPr id="20" name="TextBox 19"/>
          <p:cNvSpPr txBox="1"/>
          <p:nvPr/>
        </p:nvSpPr>
        <p:spPr>
          <a:xfrm>
            <a:off x="4295775" y="4816884"/>
            <a:ext cx="1566975" cy="261610"/>
          </a:xfrm>
          <a:prstGeom prst="rect">
            <a:avLst/>
          </a:prstGeom>
          <a:noFill/>
        </p:spPr>
        <p:txBody>
          <a:bodyPr wrap="square" rtlCol="0">
            <a:spAutoFit/>
          </a:bodyPr>
          <a:lstStyle/>
          <a:p>
            <a:r>
              <a:rPr lang="en-US" sz="1100" dirty="0" smtClean="0">
                <a:latin typeface="Garamond" panose="02020404030301010803" pitchFamily="18" charset="0"/>
              </a:rPr>
              <a:t>Source: Open Secrets </a:t>
            </a:r>
          </a:p>
        </p:txBody>
      </p:sp>
      <p:pic>
        <p:nvPicPr>
          <p:cNvPr id="8197" name="Picture 5" descr="C:\Users\sdaughety\Documents\ictmn.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33436" y="3381889"/>
            <a:ext cx="2769793" cy="1604962"/>
          </a:xfrm>
          <a:prstGeom prst="rect">
            <a:avLst/>
          </a:prstGeom>
          <a:noFill/>
          <a:ln>
            <a:solidFill>
              <a:schemeClr val="bg1">
                <a:lumMod val="75000"/>
              </a:schemeClr>
            </a:solidFill>
          </a:ln>
          <a:effectLst>
            <a:outerShdw blurRad="508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2069800"/>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animEffect transition="in" filter="fade">
                                      <p:cBhvr>
                                        <p:cTn id="7" dur="1000"/>
                                        <p:tgtEl>
                                          <p:spTgt spid="8197"/>
                                        </p:tgtEl>
                                      </p:cBhvr>
                                    </p:animEffect>
                                    <p:anim calcmode="lin" valueType="num">
                                      <p:cBhvr>
                                        <p:cTn id="8" dur="1000" fill="hold"/>
                                        <p:tgtEl>
                                          <p:spTgt spid="8197"/>
                                        </p:tgtEl>
                                        <p:attrNameLst>
                                          <p:attrName>ppt_x</p:attrName>
                                        </p:attrNameLst>
                                      </p:cBhvr>
                                      <p:tavLst>
                                        <p:tav tm="0">
                                          <p:val>
                                            <p:strVal val="#ppt_x"/>
                                          </p:val>
                                        </p:tav>
                                        <p:tav tm="100000">
                                          <p:val>
                                            <p:strVal val="#ppt_x"/>
                                          </p:val>
                                        </p:tav>
                                      </p:tavLst>
                                    </p:anim>
                                    <p:anim calcmode="lin" valueType="num">
                                      <p:cBhvr>
                                        <p:cTn id="9" dur="1000" fill="hold"/>
                                        <p:tgtEl>
                                          <p:spTgt spid="819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461665"/>
          </a:xfrm>
        </p:spPr>
        <p:txBody>
          <a:bodyPr/>
          <a:lstStyle/>
          <a:p>
            <a:pPr algn="ctr"/>
            <a:r>
              <a:rPr lang="en-US" dirty="0" smtClean="0"/>
              <a:t>Tribal Campaign Contributions YTD 2016</a:t>
            </a:r>
            <a:endParaRPr lang="en-US" dirty="0"/>
          </a:p>
        </p:txBody>
      </p:sp>
      <p:pic>
        <p:nvPicPr>
          <p:cNvPr id="6" name="Content Placeholder 5" descr="Indian Gaming: Money to Congress | OpenSecrets - Mozilla Firefox"/>
          <p:cNvPicPr>
            <a:picLocks noGrp="1" noChangeAspect="1"/>
          </p:cNvPicPr>
          <p:nvPr>
            <p:ph idx="1"/>
          </p:nvPr>
        </p:nvPicPr>
        <p:blipFill rotWithShape="1">
          <a:blip r:embed="rId2" cstate="email">
            <a:extLst>
              <a:ext uri="{28A0092B-C50C-407E-A947-70E740481C1C}">
                <a14:useLocalDpi xmlns:a14="http://schemas.microsoft.com/office/drawing/2010/main" val="0"/>
              </a:ext>
            </a:extLst>
          </a:blip>
          <a:srcRect l="16193" t="13934" r="41846" b="2732"/>
          <a:stretch/>
        </p:blipFill>
        <p:spPr>
          <a:xfrm>
            <a:off x="1863001" y="1040672"/>
            <a:ext cx="5172074" cy="4772025"/>
          </a:xfrm>
          <a:ln>
            <a:solidFill>
              <a:schemeClr val="bg1">
                <a:lumMod val="75000"/>
              </a:schemeClr>
            </a:solidFill>
          </a:ln>
          <a:effectLst>
            <a:outerShdw blurRad="50800" dist="63500" dir="2700000" algn="tl" rotWithShape="0">
              <a:prstClr val="black">
                <a:alpha val="40000"/>
              </a:prstClr>
            </a:outerShdw>
          </a:effectLst>
        </p:spPr>
      </p:pic>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25</a:t>
            </a:fld>
            <a:endParaRPr lang="en-US" altLang="en-US"/>
          </a:p>
        </p:txBody>
      </p:sp>
      <p:sp>
        <p:nvSpPr>
          <p:cNvPr id="8" name="TextBox 7"/>
          <p:cNvSpPr txBox="1"/>
          <p:nvPr/>
        </p:nvSpPr>
        <p:spPr>
          <a:xfrm>
            <a:off x="5729544" y="5917374"/>
            <a:ext cx="2561012" cy="261610"/>
          </a:xfrm>
          <a:prstGeom prst="rect">
            <a:avLst/>
          </a:prstGeom>
          <a:noFill/>
        </p:spPr>
        <p:txBody>
          <a:bodyPr wrap="square" rtlCol="0">
            <a:spAutoFit/>
          </a:bodyPr>
          <a:lstStyle/>
          <a:p>
            <a:r>
              <a:rPr lang="en-US" sz="1100" dirty="0" smtClean="0">
                <a:latin typeface="Garamond" panose="02020404030301010803" pitchFamily="18" charset="0"/>
              </a:rPr>
              <a:t>Source: Open Secrets </a:t>
            </a:r>
          </a:p>
        </p:txBody>
      </p:sp>
    </p:spTree>
    <p:extLst>
      <p:ext uri="{BB962C8B-B14F-4D97-AF65-F5344CB8AC3E}">
        <p14:creationId xmlns:p14="http://schemas.microsoft.com/office/powerpoint/2010/main" val="113725194"/>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923330"/>
          </a:xfrm>
        </p:spPr>
        <p:txBody>
          <a:bodyPr/>
          <a:lstStyle/>
          <a:p>
            <a:r>
              <a:rPr lang="en-US" cap="none" dirty="0" smtClean="0"/>
              <a:t>And Then of Course There is Lobbying…</a:t>
            </a:r>
            <a:r>
              <a:rPr lang="en-US" dirty="0" smtClean="0"/>
              <a:t/>
            </a:r>
            <a:br>
              <a:rPr lang="en-US" dirty="0" smtClean="0"/>
            </a:br>
            <a:endParaRPr lang="en-US" dirty="0"/>
          </a:p>
        </p:txBody>
      </p:sp>
      <p:pic>
        <p:nvPicPr>
          <p:cNvPr id="6" name="Content Placeholder 5" descr="Indian Gaming: Lobbying, 2015 | OpenSecrets - Mozilla Firefox"/>
          <p:cNvPicPr>
            <a:picLocks noGrp="1" noChangeAspect="1"/>
          </p:cNvPicPr>
          <p:nvPr>
            <p:ph idx="1"/>
          </p:nvPr>
        </p:nvPicPr>
        <p:blipFill rotWithShape="1">
          <a:blip r:embed="rId2" cstate="email">
            <a:extLst>
              <a:ext uri="{28A0092B-C50C-407E-A947-70E740481C1C}">
                <a14:useLocalDpi xmlns:a14="http://schemas.microsoft.com/office/drawing/2010/main" val="0"/>
              </a:ext>
            </a:extLst>
          </a:blip>
          <a:srcRect l="14910" t="31309" r="36904" b="-72"/>
          <a:stretch/>
        </p:blipFill>
        <p:spPr>
          <a:xfrm>
            <a:off x="2821131" y="1228725"/>
            <a:ext cx="6237144" cy="4181475"/>
          </a:xfrm>
        </p:spPr>
      </p:pic>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26</a:t>
            </a:fld>
            <a:endParaRPr lang="en-US" altLang="en-US"/>
          </a:p>
        </p:txBody>
      </p:sp>
      <p:sp>
        <p:nvSpPr>
          <p:cNvPr id="5" name="Date Placeholder 4"/>
          <p:cNvSpPr>
            <a:spLocks noGrp="1"/>
          </p:cNvSpPr>
          <p:nvPr>
            <p:ph type="dt" sz="half" idx="10"/>
          </p:nvPr>
        </p:nvSpPr>
        <p:spPr/>
        <p:txBody>
          <a:bodyPr/>
          <a:lstStyle/>
          <a:p>
            <a:fld id="{DAB5E16C-CB43-45BD-9AE3-E7CB99C99644}" type="datetime4">
              <a:rPr lang="en-US" smtClean="0"/>
              <a:pPr/>
              <a:t>November 1, 2016</a:t>
            </a:fld>
            <a:endParaRPr lang="en-US" dirty="0"/>
          </a:p>
        </p:txBody>
      </p:sp>
      <p:sp>
        <p:nvSpPr>
          <p:cNvPr id="7" name="TextBox 6"/>
          <p:cNvSpPr txBox="1"/>
          <p:nvPr/>
        </p:nvSpPr>
        <p:spPr>
          <a:xfrm>
            <a:off x="237506" y="1562560"/>
            <a:ext cx="2581894" cy="1785104"/>
          </a:xfrm>
          <a:prstGeom prst="rect">
            <a:avLst/>
          </a:prstGeom>
          <a:noFill/>
        </p:spPr>
        <p:txBody>
          <a:bodyPr wrap="square" rtlCol="0">
            <a:spAutoFit/>
          </a:bodyPr>
          <a:lstStyle/>
          <a:p>
            <a:r>
              <a:rPr lang="en-US" sz="2400" b="1" cap="small" dirty="0" smtClean="0">
                <a:solidFill>
                  <a:srgbClr val="CC00CC"/>
                </a:solidFill>
                <a:latin typeface="Garamond" panose="02020404030301010803" pitchFamily="18" charset="0"/>
              </a:rPr>
              <a:t>Tribal </a:t>
            </a:r>
            <a:r>
              <a:rPr lang="en-US" sz="2400" b="1" cap="small" dirty="0">
                <a:solidFill>
                  <a:srgbClr val="CC00CC"/>
                </a:solidFill>
                <a:latin typeface="Garamond" panose="02020404030301010803" pitchFamily="18" charset="0"/>
              </a:rPr>
              <a:t>Spending on Lobbyists On Indian Gaming issues:</a:t>
            </a:r>
            <a:endParaRPr lang="en-US" sz="2400" b="1" cap="small" dirty="0" smtClean="0">
              <a:solidFill>
                <a:srgbClr val="CC00CC"/>
              </a:solidFill>
              <a:latin typeface="Garamond" panose="02020404030301010803" pitchFamily="18" charset="0"/>
            </a:endParaRPr>
          </a:p>
          <a:p>
            <a:endParaRPr lang="en-US" sz="1400" dirty="0">
              <a:latin typeface="Garamond" panose="02020404030301010803" pitchFamily="18" charset="0"/>
            </a:endParaRPr>
          </a:p>
        </p:txBody>
      </p:sp>
      <p:sp>
        <p:nvSpPr>
          <p:cNvPr id="8" name="TextBox 7"/>
          <p:cNvSpPr txBox="1"/>
          <p:nvPr/>
        </p:nvSpPr>
        <p:spPr>
          <a:xfrm>
            <a:off x="6426229" y="4364345"/>
            <a:ext cx="2561012" cy="261610"/>
          </a:xfrm>
          <a:prstGeom prst="rect">
            <a:avLst/>
          </a:prstGeom>
          <a:noFill/>
        </p:spPr>
        <p:txBody>
          <a:bodyPr wrap="square" rtlCol="0">
            <a:spAutoFit/>
          </a:bodyPr>
          <a:lstStyle/>
          <a:p>
            <a:r>
              <a:rPr lang="en-US" sz="1100" dirty="0" smtClean="0">
                <a:latin typeface="Garamond" panose="02020404030301010803" pitchFamily="18" charset="0"/>
              </a:rPr>
              <a:t>Source: Open Secrets </a:t>
            </a:r>
          </a:p>
        </p:txBody>
      </p:sp>
    </p:spTree>
    <p:extLst>
      <p:ext uri="{BB962C8B-B14F-4D97-AF65-F5344CB8AC3E}">
        <p14:creationId xmlns:p14="http://schemas.microsoft.com/office/powerpoint/2010/main" val="836105761"/>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1384995"/>
          </a:xfrm>
        </p:spPr>
        <p:txBody>
          <a:bodyPr/>
          <a:lstStyle/>
          <a:p>
            <a:r>
              <a:rPr lang="en-US" dirty="0" smtClean="0"/>
              <a:t>Roughly 1/4  of Tribes use Lobbyists</a:t>
            </a:r>
            <a:br>
              <a:rPr lang="en-US" dirty="0" smtClean="0"/>
            </a:br>
            <a:r>
              <a:rPr lang="en-US" dirty="0" smtClean="0"/>
              <a:t/>
            </a:r>
            <a:br>
              <a:rPr lang="en-US" dirty="0" smtClean="0"/>
            </a:br>
            <a:endParaRPr lang="en-US" dirty="0"/>
          </a:p>
        </p:txBody>
      </p:sp>
      <p:pic>
        <p:nvPicPr>
          <p:cNvPr id="7" name="Content Placeholder 6" descr="Indian Gaming: Lobbying, 2015 | OpenSecrets - Mozilla Firefox"/>
          <p:cNvPicPr>
            <a:picLocks noGrp="1" noChangeAspect="1"/>
          </p:cNvPicPr>
          <p:nvPr>
            <p:ph idx="1"/>
          </p:nvPr>
        </p:nvPicPr>
        <p:blipFill rotWithShape="1">
          <a:blip r:embed="rId2" cstate="email">
            <a:extLst>
              <a:ext uri="{28A0092B-C50C-407E-A947-70E740481C1C}">
                <a14:useLocalDpi xmlns:a14="http://schemas.microsoft.com/office/drawing/2010/main" val="0"/>
              </a:ext>
            </a:extLst>
          </a:blip>
          <a:srcRect l="14872" t="14635" r="40411" b="-1497"/>
          <a:stretch/>
        </p:blipFill>
        <p:spPr>
          <a:xfrm>
            <a:off x="266700" y="1360324"/>
            <a:ext cx="4448940" cy="4629151"/>
          </a:xfrm>
        </p:spPr>
      </p:pic>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27</a:t>
            </a:fld>
            <a:endParaRPr lang="en-US" altLang="en-US"/>
          </a:p>
        </p:txBody>
      </p:sp>
      <p:sp>
        <p:nvSpPr>
          <p:cNvPr id="5" name="Date Placeholder 4"/>
          <p:cNvSpPr>
            <a:spLocks noGrp="1"/>
          </p:cNvSpPr>
          <p:nvPr>
            <p:ph type="dt" sz="half" idx="10"/>
          </p:nvPr>
        </p:nvSpPr>
        <p:spPr/>
        <p:txBody>
          <a:bodyPr/>
          <a:lstStyle/>
          <a:p>
            <a:fld id="{DAB5E16C-CB43-45BD-9AE3-E7CB99C99644}" type="datetime4">
              <a:rPr lang="en-US" smtClean="0"/>
              <a:pPr/>
              <a:t>November 1, 2016</a:t>
            </a:fld>
            <a:endParaRPr lang="en-US" dirty="0"/>
          </a:p>
        </p:txBody>
      </p:sp>
      <p:sp>
        <p:nvSpPr>
          <p:cNvPr id="8" name="TextBox 7"/>
          <p:cNvSpPr txBox="1"/>
          <p:nvPr/>
        </p:nvSpPr>
        <p:spPr>
          <a:xfrm>
            <a:off x="5189516" y="1360324"/>
            <a:ext cx="3265714" cy="3693319"/>
          </a:xfrm>
          <a:prstGeom prst="rect">
            <a:avLst/>
          </a:prstGeom>
          <a:noFill/>
        </p:spPr>
        <p:txBody>
          <a:bodyPr wrap="square" rtlCol="0">
            <a:spAutoFit/>
          </a:bodyPr>
          <a:lstStyle/>
          <a:p>
            <a:endParaRPr lang="en-US" sz="1400" dirty="0" smtClean="0">
              <a:latin typeface="Garamond" panose="02020404030301010803" pitchFamily="18" charset="0"/>
            </a:endParaRPr>
          </a:p>
          <a:p>
            <a:r>
              <a:rPr lang="en-US" sz="2800" dirty="0" smtClean="0">
                <a:latin typeface="Garamond" panose="02020404030301010803" pitchFamily="18" charset="0"/>
              </a:rPr>
              <a:t>2015 reported individual tribal spend for lobbying on tribal gaming varied from as much as $2.9 million in 2015 to a little as $10,000.</a:t>
            </a:r>
          </a:p>
          <a:p>
            <a:endParaRPr lang="en-US" sz="2400" dirty="0">
              <a:latin typeface="Garamond" panose="02020404030301010803" pitchFamily="18" charset="0"/>
            </a:endParaRPr>
          </a:p>
        </p:txBody>
      </p:sp>
      <p:sp>
        <p:nvSpPr>
          <p:cNvPr id="9" name="TextBox 8"/>
          <p:cNvSpPr txBox="1"/>
          <p:nvPr/>
        </p:nvSpPr>
        <p:spPr>
          <a:xfrm>
            <a:off x="373772" y="5917374"/>
            <a:ext cx="2561012" cy="261610"/>
          </a:xfrm>
          <a:prstGeom prst="rect">
            <a:avLst/>
          </a:prstGeom>
          <a:noFill/>
        </p:spPr>
        <p:txBody>
          <a:bodyPr wrap="square" rtlCol="0">
            <a:spAutoFit/>
          </a:bodyPr>
          <a:lstStyle/>
          <a:p>
            <a:r>
              <a:rPr lang="en-US" sz="1100" dirty="0" smtClean="0">
                <a:latin typeface="Garamond" panose="02020404030301010803" pitchFamily="18" charset="0"/>
              </a:rPr>
              <a:t>Source: Open Secrets </a:t>
            </a:r>
          </a:p>
        </p:txBody>
      </p:sp>
    </p:spTree>
    <p:extLst>
      <p:ext uri="{BB962C8B-B14F-4D97-AF65-F5344CB8AC3E}">
        <p14:creationId xmlns:p14="http://schemas.microsoft.com/office/powerpoint/2010/main" val="4037147262"/>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923330"/>
          </a:xfrm>
        </p:spPr>
        <p:txBody>
          <a:bodyPr/>
          <a:lstStyle/>
          <a:p>
            <a:r>
              <a:rPr lang="en-US" dirty="0" smtClean="0"/>
              <a:t>What About the other Three-Quarters of Federally Recognized Tribes?</a:t>
            </a:r>
            <a:endParaRPr lang="en-US" dirty="0"/>
          </a:p>
        </p:txBody>
      </p:sp>
      <p:sp>
        <p:nvSpPr>
          <p:cNvPr id="3" name="Content Placeholder 2"/>
          <p:cNvSpPr>
            <a:spLocks noGrp="1"/>
          </p:cNvSpPr>
          <p:nvPr>
            <p:ph idx="1"/>
          </p:nvPr>
        </p:nvSpPr>
        <p:spPr>
          <a:xfrm>
            <a:off x="232012" y="1658339"/>
            <a:ext cx="8356858" cy="4524097"/>
          </a:xfrm>
        </p:spPr>
        <p:txBody>
          <a:bodyPr/>
          <a:lstStyle/>
          <a:p>
            <a:pPr marL="1201738" indent="-738188">
              <a:tabLst>
                <a:tab pos="1146175" algn="l"/>
              </a:tabLst>
            </a:pPr>
            <a:r>
              <a:rPr lang="en-US" sz="3200" dirty="0" smtClean="0"/>
              <a:t>Are they getting as much attention from the decision-makers? </a:t>
            </a:r>
            <a:r>
              <a:rPr lang="en-US" sz="3200" dirty="0" smtClean="0"/>
              <a:t>Probably not.</a:t>
            </a:r>
            <a:endParaRPr lang="en-US" sz="3200" dirty="0" smtClean="0"/>
          </a:p>
          <a:p>
            <a:pPr marL="1201738" indent="-738188">
              <a:tabLst>
                <a:tab pos="1146175" algn="l"/>
              </a:tabLst>
            </a:pPr>
            <a:r>
              <a:rPr lang="en-US" sz="3200" dirty="0" smtClean="0"/>
              <a:t>Can tribes more effectively advocate for their issues anyway?   </a:t>
            </a:r>
            <a:r>
              <a:rPr lang="en-US" sz="3200" i="1" dirty="0" smtClean="0"/>
              <a:t>Yes.</a:t>
            </a:r>
          </a:p>
          <a:p>
            <a:pPr marL="1489076" lvl="1" indent="-738188">
              <a:tabLst>
                <a:tab pos="1146175" algn="l"/>
              </a:tabLst>
            </a:pPr>
            <a:r>
              <a:rPr lang="en-US" sz="2800" dirty="0"/>
              <a:t>Coalition building and participation</a:t>
            </a:r>
          </a:p>
          <a:p>
            <a:pPr marL="1489076" lvl="1" indent="-738188">
              <a:tabLst>
                <a:tab pos="1146175" algn="l"/>
              </a:tabLst>
            </a:pPr>
            <a:r>
              <a:rPr lang="en-US" sz="2800" dirty="0"/>
              <a:t>Relationship building (both Congress and Administration</a:t>
            </a:r>
            <a:r>
              <a:rPr lang="en-US" sz="2800" dirty="0" smtClean="0"/>
              <a:t>)</a:t>
            </a:r>
          </a:p>
          <a:p>
            <a:pPr marL="1489076" lvl="1" indent="-738188">
              <a:tabLst>
                <a:tab pos="1146175" algn="l"/>
              </a:tabLst>
            </a:pPr>
            <a:r>
              <a:rPr lang="en-US" sz="2800" dirty="0" smtClean="0"/>
              <a:t>In-house intergovernmental positions</a:t>
            </a:r>
          </a:p>
          <a:p>
            <a:endParaRPr lang="en-US" dirty="0"/>
          </a:p>
        </p:txBody>
      </p:sp>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28</a:t>
            </a:fld>
            <a:endParaRPr lang="en-US" altLang="en-US"/>
          </a:p>
        </p:txBody>
      </p:sp>
      <p:sp>
        <p:nvSpPr>
          <p:cNvPr id="5" name="Date Placeholder 4"/>
          <p:cNvSpPr>
            <a:spLocks noGrp="1"/>
          </p:cNvSpPr>
          <p:nvPr>
            <p:ph type="dt" sz="half" idx="10"/>
          </p:nvPr>
        </p:nvSpPr>
        <p:spPr/>
        <p:txBody>
          <a:bodyPr/>
          <a:lstStyle/>
          <a:p>
            <a:fld id="{DAB5E16C-CB43-45BD-9AE3-E7CB99C99644}" type="datetime4">
              <a:rPr lang="en-US" smtClean="0"/>
              <a:pPr/>
              <a:t>November 1, 2016</a:t>
            </a:fld>
            <a:endParaRPr lang="en-US" dirty="0"/>
          </a:p>
        </p:txBody>
      </p:sp>
    </p:spTree>
    <p:extLst>
      <p:ext uri="{BB962C8B-B14F-4D97-AF65-F5344CB8AC3E}">
        <p14:creationId xmlns:p14="http://schemas.microsoft.com/office/powerpoint/2010/main" val="3190068463"/>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492443"/>
          </a:xfrm>
        </p:spPr>
        <p:txBody>
          <a:bodyPr/>
          <a:lstStyle/>
          <a:p>
            <a:r>
              <a:rPr lang="en-US" sz="3200" dirty="0" smtClean="0"/>
              <a:t>Coalition Building and Participation</a:t>
            </a:r>
            <a:endParaRPr lang="en-US" sz="3200" dirty="0"/>
          </a:p>
        </p:txBody>
      </p:sp>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29</a:t>
            </a:fld>
            <a:endParaRPr lang="en-US" altLang="en-US"/>
          </a:p>
        </p:txBody>
      </p:sp>
      <p:sp>
        <p:nvSpPr>
          <p:cNvPr id="5" name="Date Placeholder 4"/>
          <p:cNvSpPr>
            <a:spLocks noGrp="1"/>
          </p:cNvSpPr>
          <p:nvPr>
            <p:ph type="dt" sz="half" idx="10"/>
          </p:nvPr>
        </p:nvSpPr>
        <p:spPr/>
        <p:txBody>
          <a:bodyPr/>
          <a:lstStyle/>
          <a:p>
            <a:fld id="{DAB5E16C-CB43-45BD-9AE3-E7CB99C99644}" type="datetime4">
              <a:rPr lang="en-US" smtClean="0"/>
              <a:pPr/>
              <a:t>November 1, 2016</a:t>
            </a:fld>
            <a:endParaRPr lang="en-US" dirty="0"/>
          </a:p>
        </p:txBody>
      </p:sp>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448" y="1476375"/>
            <a:ext cx="952500" cy="1952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78310" y="4122528"/>
            <a:ext cx="2281788" cy="142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1678" y="3982708"/>
            <a:ext cx="1428750" cy="1428750"/>
          </a:xfrm>
          <a:prstGeom prst="rect">
            <a:avLst/>
          </a:prstGeom>
          <a:solidFill>
            <a:schemeClr val="lt1"/>
          </a:solidFill>
          <a:ln>
            <a:noFill/>
          </a:ln>
        </p:spPr>
      </p:pic>
      <p:pic>
        <p:nvPicPr>
          <p:cNvPr id="13318" name="Picture 6"/>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523637" y="1476375"/>
            <a:ext cx="1713782" cy="17214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2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36935" y="1957387"/>
            <a:ext cx="2476500"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21"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35071" y="3874570"/>
            <a:ext cx="1266825" cy="156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1409820"/>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fade">
                                      <p:cBhvr>
                                        <p:cTn id="7" dur="1000"/>
                                        <p:tgtEl>
                                          <p:spTgt spid="13315"/>
                                        </p:tgtEl>
                                      </p:cBhvr>
                                    </p:animEffect>
                                    <p:anim calcmode="lin" valueType="num">
                                      <p:cBhvr>
                                        <p:cTn id="8" dur="1000" fill="hold"/>
                                        <p:tgtEl>
                                          <p:spTgt spid="13315"/>
                                        </p:tgtEl>
                                        <p:attrNameLst>
                                          <p:attrName>ppt_x</p:attrName>
                                        </p:attrNameLst>
                                      </p:cBhvr>
                                      <p:tavLst>
                                        <p:tav tm="0">
                                          <p:val>
                                            <p:strVal val="#ppt_x"/>
                                          </p:val>
                                        </p:tav>
                                        <p:tav tm="100000">
                                          <p:val>
                                            <p:strVal val="#ppt_x"/>
                                          </p:val>
                                        </p:tav>
                                      </p:tavLst>
                                    </p:anim>
                                    <p:anim calcmode="lin" valueType="num">
                                      <p:cBhvr>
                                        <p:cTn id="9" dur="1000" fill="hold"/>
                                        <p:tgtEl>
                                          <p:spTgt spid="133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320"/>
                                        </p:tgtEl>
                                        <p:attrNameLst>
                                          <p:attrName>style.visibility</p:attrName>
                                        </p:attrNameLst>
                                      </p:cBhvr>
                                      <p:to>
                                        <p:strVal val="visible"/>
                                      </p:to>
                                    </p:set>
                                    <p:animEffect transition="in" filter="fade">
                                      <p:cBhvr>
                                        <p:cTn id="12" dur="1000"/>
                                        <p:tgtEl>
                                          <p:spTgt spid="13320"/>
                                        </p:tgtEl>
                                      </p:cBhvr>
                                    </p:animEffect>
                                    <p:anim calcmode="lin" valueType="num">
                                      <p:cBhvr>
                                        <p:cTn id="13" dur="1000" fill="hold"/>
                                        <p:tgtEl>
                                          <p:spTgt spid="13320"/>
                                        </p:tgtEl>
                                        <p:attrNameLst>
                                          <p:attrName>ppt_x</p:attrName>
                                        </p:attrNameLst>
                                      </p:cBhvr>
                                      <p:tavLst>
                                        <p:tav tm="0">
                                          <p:val>
                                            <p:strVal val="#ppt_x"/>
                                          </p:val>
                                        </p:tav>
                                        <p:tav tm="100000">
                                          <p:val>
                                            <p:strVal val="#ppt_x"/>
                                          </p:val>
                                        </p:tav>
                                      </p:tavLst>
                                    </p:anim>
                                    <p:anim calcmode="lin" valueType="num">
                                      <p:cBhvr>
                                        <p:cTn id="14" dur="1000" fill="hold"/>
                                        <p:tgtEl>
                                          <p:spTgt spid="1332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318"/>
                                        </p:tgtEl>
                                        <p:attrNameLst>
                                          <p:attrName>style.visibility</p:attrName>
                                        </p:attrNameLst>
                                      </p:cBhvr>
                                      <p:to>
                                        <p:strVal val="visible"/>
                                      </p:to>
                                    </p:set>
                                    <p:animEffect transition="in" filter="fade">
                                      <p:cBhvr>
                                        <p:cTn id="17" dur="1000"/>
                                        <p:tgtEl>
                                          <p:spTgt spid="13318"/>
                                        </p:tgtEl>
                                      </p:cBhvr>
                                    </p:animEffect>
                                    <p:anim calcmode="lin" valueType="num">
                                      <p:cBhvr>
                                        <p:cTn id="18" dur="1000" fill="hold"/>
                                        <p:tgtEl>
                                          <p:spTgt spid="13318"/>
                                        </p:tgtEl>
                                        <p:attrNameLst>
                                          <p:attrName>ppt_x</p:attrName>
                                        </p:attrNameLst>
                                      </p:cBhvr>
                                      <p:tavLst>
                                        <p:tav tm="0">
                                          <p:val>
                                            <p:strVal val="#ppt_x"/>
                                          </p:val>
                                        </p:tav>
                                        <p:tav tm="100000">
                                          <p:val>
                                            <p:strVal val="#ppt_x"/>
                                          </p:val>
                                        </p:tav>
                                      </p:tavLst>
                                    </p:anim>
                                    <p:anim calcmode="lin" valueType="num">
                                      <p:cBhvr>
                                        <p:cTn id="19" dur="1000" fill="hold"/>
                                        <p:tgtEl>
                                          <p:spTgt spid="1331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3317"/>
                                        </p:tgtEl>
                                        <p:attrNameLst>
                                          <p:attrName>style.visibility</p:attrName>
                                        </p:attrNameLst>
                                      </p:cBhvr>
                                      <p:to>
                                        <p:strVal val="visible"/>
                                      </p:to>
                                    </p:set>
                                    <p:animEffect transition="in" filter="fade">
                                      <p:cBhvr>
                                        <p:cTn id="22" dur="1000"/>
                                        <p:tgtEl>
                                          <p:spTgt spid="13317"/>
                                        </p:tgtEl>
                                      </p:cBhvr>
                                    </p:animEffect>
                                    <p:anim calcmode="lin" valueType="num">
                                      <p:cBhvr>
                                        <p:cTn id="23" dur="1000" fill="hold"/>
                                        <p:tgtEl>
                                          <p:spTgt spid="13317"/>
                                        </p:tgtEl>
                                        <p:attrNameLst>
                                          <p:attrName>ppt_x</p:attrName>
                                        </p:attrNameLst>
                                      </p:cBhvr>
                                      <p:tavLst>
                                        <p:tav tm="0">
                                          <p:val>
                                            <p:strVal val="#ppt_x"/>
                                          </p:val>
                                        </p:tav>
                                        <p:tav tm="100000">
                                          <p:val>
                                            <p:strVal val="#ppt_x"/>
                                          </p:val>
                                        </p:tav>
                                      </p:tavLst>
                                    </p:anim>
                                    <p:anim calcmode="lin" valueType="num">
                                      <p:cBhvr>
                                        <p:cTn id="24" dur="1000" fill="hold"/>
                                        <p:tgtEl>
                                          <p:spTgt spid="1331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3321"/>
                                        </p:tgtEl>
                                        <p:attrNameLst>
                                          <p:attrName>style.visibility</p:attrName>
                                        </p:attrNameLst>
                                      </p:cBhvr>
                                      <p:to>
                                        <p:strVal val="visible"/>
                                      </p:to>
                                    </p:set>
                                    <p:animEffect transition="in" filter="fade">
                                      <p:cBhvr>
                                        <p:cTn id="27" dur="1000"/>
                                        <p:tgtEl>
                                          <p:spTgt spid="13321"/>
                                        </p:tgtEl>
                                      </p:cBhvr>
                                    </p:animEffect>
                                    <p:anim calcmode="lin" valueType="num">
                                      <p:cBhvr>
                                        <p:cTn id="28" dur="1000" fill="hold"/>
                                        <p:tgtEl>
                                          <p:spTgt spid="13321"/>
                                        </p:tgtEl>
                                        <p:attrNameLst>
                                          <p:attrName>ppt_x</p:attrName>
                                        </p:attrNameLst>
                                      </p:cBhvr>
                                      <p:tavLst>
                                        <p:tav tm="0">
                                          <p:val>
                                            <p:strVal val="#ppt_x"/>
                                          </p:val>
                                        </p:tav>
                                        <p:tav tm="100000">
                                          <p:val>
                                            <p:strVal val="#ppt_x"/>
                                          </p:val>
                                        </p:tav>
                                      </p:tavLst>
                                    </p:anim>
                                    <p:anim calcmode="lin" valueType="num">
                                      <p:cBhvr>
                                        <p:cTn id="29" dur="1000" fill="hold"/>
                                        <p:tgtEl>
                                          <p:spTgt spid="1332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3316"/>
                                        </p:tgtEl>
                                        <p:attrNameLst>
                                          <p:attrName>style.visibility</p:attrName>
                                        </p:attrNameLst>
                                      </p:cBhvr>
                                      <p:to>
                                        <p:strVal val="visible"/>
                                      </p:to>
                                    </p:set>
                                    <p:animEffect transition="in" filter="fade">
                                      <p:cBhvr>
                                        <p:cTn id="32" dur="1000"/>
                                        <p:tgtEl>
                                          <p:spTgt spid="13316"/>
                                        </p:tgtEl>
                                      </p:cBhvr>
                                    </p:animEffect>
                                    <p:anim calcmode="lin" valueType="num">
                                      <p:cBhvr>
                                        <p:cTn id="33" dur="1000" fill="hold"/>
                                        <p:tgtEl>
                                          <p:spTgt spid="13316"/>
                                        </p:tgtEl>
                                        <p:attrNameLst>
                                          <p:attrName>ppt_x</p:attrName>
                                        </p:attrNameLst>
                                      </p:cBhvr>
                                      <p:tavLst>
                                        <p:tav tm="0">
                                          <p:val>
                                            <p:strVal val="#ppt_x"/>
                                          </p:val>
                                        </p:tav>
                                        <p:tav tm="100000">
                                          <p:val>
                                            <p:strVal val="#ppt_x"/>
                                          </p:val>
                                        </p:tav>
                                      </p:tavLst>
                                    </p:anim>
                                    <p:anim calcmode="lin" valueType="num">
                                      <p:cBhvr>
                                        <p:cTn id="34" dur="1000" fill="hold"/>
                                        <p:tgtEl>
                                          <p:spTgt spid="133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461665"/>
          </a:xfrm>
        </p:spPr>
        <p:txBody>
          <a:bodyPr/>
          <a:lstStyle/>
          <a:p>
            <a:r>
              <a:rPr lang="en-US" dirty="0"/>
              <a:t>Relationship </a:t>
            </a:r>
            <a:r>
              <a:rPr lang="en-US" dirty="0" smtClean="0"/>
              <a:t>building in Washington</a:t>
            </a:r>
            <a:endParaRPr lang="en-US" dirty="0"/>
          </a:p>
        </p:txBody>
      </p:sp>
      <p:sp>
        <p:nvSpPr>
          <p:cNvPr id="3" name="Content Placeholder 2"/>
          <p:cNvSpPr>
            <a:spLocks noGrp="1"/>
          </p:cNvSpPr>
          <p:nvPr>
            <p:ph idx="1"/>
          </p:nvPr>
        </p:nvSpPr>
        <p:spPr>
          <a:xfrm>
            <a:off x="206133" y="1069676"/>
            <a:ext cx="5979007" cy="2853276"/>
          </a:xfrm>
        </p:spPr>
        <p:txBody>
          <a:bodyPr/>
          <a:lstStyle/>
          <a:p>
            <a:pPr marL="1201738" indent="-738188">
              <a:tabLst>
                <a:tab pos="1146175" algn="l"/>
              </a:tabLst>
            </a:pPr>
            <a:r>
              <a:rPr lang="en-US" dirty="0"/>
              <a:t>Participate in intertribal association annual summits</a:t>
            </a:r>
          </a:p>
          <a:p>
            <a:pPr marL="1201738" indent="-738188">
              <a:tabLst>
                <a:tab pos="1146175" algn="l"/>
              </a:tabLst>
            </a:pPr>
            <a:r>
              <a:rPr lang="en-US" dirty="0" smtClean="0"/>
              <a:t>Get </a:t>
            </a:r>
            <a:r>
              <a:rPr lang="en-US" dirty="0"/>
              <a:t>to know your Congressional Representatives (and their staff</a:t>
            </a:r>
            <a:r>
              <a:rPr lang="en-US" dirty="0" smtClean="0"/>
              <a:t>)</a:t>
            </a:r>
          </a:p>
          <a:p>
            <a:pPr marL="1201738" indent="-738188">
              <a:tabLst>
                <a:tab pos="1146175" algn="l"/>
              </a:tabLst>
            </a:pPr>
            <a:r>
              <a:rPr lang="en-US" dirty="0"/>
              <a:t>Get to know the Administration and its decision-makers (and the career </a:t>
            </a:r>
            <a:r>
              <a:rPr lang="en-US" dirty="0" smtClean="0"/>
              <a:t>staff and tribal liaisons)</a:t>
            </a:r>
          </a:p>
          <a:p>
            <a:endParaRPr lang="en-US" dirty="0"/>
          </a:p>
        </p:txBody>
      </p:sp>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30</a:t>
            </a:fld>
            <a:endParaRPr lang="en-US" altLang="en-US"/>
          </a:p>
        </p:txBody>
      </p:sp>
      <p:sp>
        <p:nvSpPr>
          <p:cNvPr id="5" name="Date Placeholder 4"/>
          <p:cNvSpPr>
            <a:spLocks noGrp="1"/>
          </p:cNvSpPr>
          <p:nvPr>
            <p:ph type="dt" sz="half" idx="10"/>
          </p:nvPr>
        </p:nvSpPr>
        <p:spPr/>
        <p:txBody>
          <a:bodyPr/>
          <a:lstStyle/>
          <a:p>
            <a:fld id="{DAB5E16C-CB43-45BD-9AE3-E7CB99C99644}" type="datetime4">
              <a:rPr lang="en-US" smtClean="0"/>
              <a:pPr/>
              <a:t>November 1, 2016</a:t>
            </a:fld>
            <a:endParaRPr lang="en-US" dirty="0"/>
          </a:p>
        </p:txBody>
      </p:sp>
      <p:pic>
        <p:nvPicPr>
          <p:cNvPr id="6" name="Picture 5"/>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747995" y="1722491"/>
            <a:ext cx="1748456" cy="1748456"/>
          </a:xfrm>
          <a:prstGeom prst="rect">
            <a:avLst/>
          </a:prstGeom>
        </p:spPr>
      </p:pic>
      <p:pic>
        <p:nvPicPr>
          <p:cNvPr id="14338"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92276" y="4138613"/>
            <a:ext cx="8004175" cy="142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8262851"/>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4338"/>
                                        </p:tgtEl>
                                        <p:attrNameLst>
                                          <p:attrName>style.visibility</p:attrName>
                                        </p:attrNameLst>
                                      </p:cBhvr>
                                      <p:to>
                                        <p:strVal val="visible"/>
                                      </p:to>
                                    </p:set>
                                    <p:animEffect transition="in" filter="fade">
                                      <p:cBhvr>
                                        <p:cTn id="22" dur="1000"/>
                                        <p:tgtEl>
                                          <p:spTgt spid="14338"/>
                                        </p:tgtEl>
                                      </p:cBhvr>
                                    </p:animEffect>
                                    <p:anim calcmode="lin" valueType="num">
                                      <p:cBhvr>
                                        <p:cTn id="23" dur="1000" fill="hold"/>
                                        <p:tgtEl>
                                          <p:spTgt spid="14338"/>
                                        </p:tgtEl>
                                        <p:attrNameLst>
                                          <p:attrName>ppt_x</p:attrName>
                                        </p:attrNameLst>
                                      </p:cBhvr>
                                      <p:tavLst>
                                        <p:tav tm="0">
                                          <p:val>
                                            <p:strVal val="#ppt_x"/>
                                          </p:val>
                                        </p:tav>
                                        <p:tav tm="100000">
                                          <p:val>
                                            <p:strVal val="#ppt_x"/>
                                          </p:val>
                                        </p:tav>
                                      </p:tavLst>
                                    </p:anim>
                                    <p:anim calcmode="lin" valueType="num">
                                      <p:cBhvr>
                                        <p:cTn id="24" dur="1000" fill="hold"/>
                                        <p:tgtEl>
                                          <p:spTgt spid="1433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9432" y="1130796"/>
            <a:ext cx="8413750" cy="4995684"/>
          </a:xfrm>
        </p:spPr>
        <p:txBody>
          <a:bodyPr/>
          <a:lstStyle/>
          <a:p>
            <a:r>
              <a:rPr lang="en-US" sz="2800" dirty="0" smtClean="0"/>
              <a:t>Visit members of your state congressional delegation and their staff in their district offices.</a:t>
            </a:r>
            <a:endParaRPr lang="en-US" dirty="0" smtClean="0"/>
          </a:p>
          <a:p>
            <a:pPr marL="520700" lvl="1" indent="-520700">
              <a:buFont typeface="Wingdings" panose="05000000000000000000" pitchFamily="2" charset="2"/>
              <a:buChar char="Ø"/>
            </a:pPr>
            <a:r>
              <a:rPr lang="en-US" sz="2800" dirty="0" smtClean="0"/>
              <a:t>Visit administrative officials </a:t>
            </a:r>
            <a:r>
              <a:rPr lang="en-US" sz="2800" smtClean="0"/>
              <a:t>in </a:t>
            </a:r>
            <a:r>
              <a:rPr lang="en-US" sz="2800" smtClean="0"/>
              <a:t>regional </a:t>
            </a:r>
            <a:r>
              <a:rPr lang="en-US" sz="2800" dirty="0"/>
              <a:t>o</a:t>
            </a:r>
            <a:r>
              <a:rPr lang="en-US" sz="2800" smtClean="0"/>
              <a:t>ffices</a:t>
            </a:r>
            <a:endParaRPr lang="en-US" sz="2800" dirty="0" smtClean="0"/>
          </a:p>
          <a:p>
            <a:pPr marL="520700" lvl="1" indent="-520700">
              <a:buFont typeface="Wingdings" panose="05000000000000000000" pitchFamily="2" charset="2"/>
              <a:buChar char="Ø"/>
            </a:pPr>
            <a:r>
              <a:rPr lang="en-US" sz="2800" dirty="0" smtClean="0"/>
              <a:t>Invite members of your state congressional delegation to your reservation (and make the most of the opportunity)</a:t>
            </a:r>
          </a:p>
          <a:p>
            <a:endParaRPr lang="en-US" sz="2800" dirty="0" smtClean="0"/>
          </a:p>
          <a:p>
            <a:endParaRPr lang="en-US" sz="2800" dirty="0" smtClean="0"/>
          </a:p>
          <a:p>
            <a:endParaRPr lang="en-US" dirty="0" smtClean="0"/>
          </a:p>
          <a:p>
            <a:pPr marL="1377950" indent="0">
              <a:buNone/>
            </a:pPr>
            <a:endParaRPr lang="en-US" sz="1600" dirty="0"/>
          </a:p>
          <a:p>
            <a:pPr marL="339725" indent="-285750"/>
            <a:endParaRPr lang="en-US" dirty="0" smtClean="0"/>
          </a:p>
        </p:txBody>
      </p:sp>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31</a:t>
            </a:fld>
            <a:endParaRPr lang="en-US" altLang="en-US"/>
          </a:p>
        </p:txBody>
      </p:sp>
      <p:sp>
        <p:nvSpPr>
          <p:cNvPr id="5" name="Date Placeholder 4"/>
          <p:cNvSpPr>
            <a:spLocks noGrp="1"/>
          </p:cNvSpPr>
          <p:nvPr>
            <p:ph type="dt" sz="half" idx="10"/>
          </p:nvPr>
        </p:nvSpPr>
        <p:spPr/>
        <p:txBody>
          <a:bodyPr/>
          <a:lstStyle/>
          <a:p>
            <a:fld id="{DAB5E16C-CB43-45BD-9AE3-E7CB99C99644}" type="datetime4">
              <a:rPr lang="en-US" smtClean="0"/>
              <a:pPr/>
              <a:t>November 1, 2016</a:t>
            </a:fld>
            <a:endParaRPr lang="en-US" dirty="0"/>
          </a:p>
        </p:txBody>
      </p:sp>
      <p:sp>
        <p:nvSpPr>
          <p:cNvPr id="6" name="Title 5"/>
          <p:cNvSpPr>
            <a:spLocks noGrp="1"/>
          </p:cNvSpPr>
          <p:nvPr>
            <p:ph type="title"/>
          </p:nvPr>
        </p:nvSpPr>
        <p:spPr>
          <a:xfrm>
            <a:off x="368300" y="365125"/>
            <a:ext cx="8412163" cy="461665"/>
          </a:xfrm>
        </p:spPr>
        <p:txBody>
          <a:bodyPr/>
          <a:lstStyle/>
          <a:p>
            <a:r>
              <a:rPr lang="en-US" dirty="0" smtClean="0"/>
              <a:t>Relationship Building Close to Home</a:t>
            </a:r>
            <a:endParaRPr lang="en-US" cap="none" dirty="0"/>
          </a:p>
        </p:txBody>
      </p:sp>
      <p:pic>
        <p:nvPicPr>
          <p:cNvPr id="15362"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03904" y="3682791"/>
            <a:ext cx="2859087" cy="2268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226254" y="3682791"/>
            <a:ext cx="3640137" cy="2176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9989814"/>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5362"/>
                                        </p:tgtEl>
                                        <p:attrNameLst>
                                          <p:attrName>style.visibility</p:attrName>
                                        </p:attrNameLst>
                                      </p:cBhvr>
                                      <p:to>
                                        <p:strVal val="visible"/>
                                      </p:to>
                                    </p:set>
                                    <p:animEffect transition="in" filter="fade">
                                      <p:cBhvr>
                                        <p:cTn id="21" dur="1000"/>
                                        <p:tgtEl>
                                          <p:spTgt spid="15362"/>
                                        </p:tgtEl>
                                      </p:cBhvr>
                                    </p:animEffect>
                                    <p:anim calcmode="lin" valueType="num">
                                      <p:cBhvr>
                                        <p:cTn id="22" dur="1000" fill="hold"/>
                                        <p:tgtEl>
                                          <p:spTgt spid="15362"/>
                                        </p:tgtEl>
                                        <p:attrNameLst>
                                          <p:attrName>ppt_x</p:attrName>
                                        </p:attrNameLst>
                                      </p:cBhvr>
                                      <p:tavLst>
                                        <p:tav tm="0">
                                          <p:val>
                                            <p:strVal val="#ppt_x"/>
                                          </p:val>
                                        </p:tav>
                                        <p:tav tm="100000">
                                          <p:val>
                                            <p:strVal val="#ppt_x"/>
                                          </p:val>
                                        </p:tav>
                                      </p:tavLst>
                                    </p:anim>
                                    <p:anim calcmode="lin" valueType="num">
                                      <p:cBhvr>
                                        <p:cTn id="23" dur="1000" fill="hold"/>
                                        <p:tgtEl>
                                          <p:spTgt spid="15362"/>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5363"/>
                                        </p:tgtEl>
                                        <p:attrNameLst>
                                          <p:attrName>style.visibility</p:attrName>
                                        </p:attrNameLst>
                                      </p:cBhvr>
                                      <p:to>
                                        <p:strVal val="visible"/>
                                      </p:to>
                                    </p:set>
                                    <p:animEffect transition="in" filter="fade">
                                      <p:cBhvr>
                                        <p:cTn id="26" dur="1000"/>
                                        <p:tgtEl>
                                          <p:spTgt spid="15363"/>
                                        </p:tgtEl>
                                      </p:cBhvr>
                                    </p:animEffect>
                                    <p:anim calcmode="lin" valueType="num">
                                      <p:cBhvr>
                                        <p:cTn id="27" dur="1000" fill="hold"/>
                                        <p:tgtEl>
                                          <p:spTgt spid="15363"/>
                                        </p:tgtEl>
                                        <p:attrNameLst>
                                          <p:attrName>ppt_x</p:attrName>
                                        </p:attrNameLst>
                                      </p:cBhvr>
                                      <p:tavLst>
                                        <p:tav tm="0">
                                          <p:val>
                                            <p:strVal val="#ppt_x"/>
                                          </p:val>
                                        </p:tav>
                                        <p:tav tm="100000">
                                          <p:val>
                                            <p:strVal val="#ppt_x"/>
                                          </p:val>
                                        </p:tav>
                                      </p:tavLst>
                                    </p:anim>
                                    <p:anim calcmode="lin" valueType="num">
                                      <p:cBhvr>
                                        <p:cTn id="28" dur="1000" fill="hold"/>
                                        <p:tgtEl>
                                          <p:spTgt spid="153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7485" y="1335750"/>
            <a:ext cx="7765577" cy="4570413"/>
          </a:xfrm>
        </p:spPr>
        <p:txBody>
          <a:bodyPr/>
          <a:lstStyle/>
          <a:p>
            <a:pPr marL="850900" lvl="1" indent="-457200">
              <a:buFont typeface="Wingdings" panose="05000000000000000000" pitchFamily="2" charset="2"/>
              <a:buChar char="Ø"/>
            </a:pPr>
            <a:r>
              <a:rPr lang="en-US" sz="2800" dirty="0"/>
              <a:t>You may only get 15-30 minutes</a:t>
            </a:r>
          </a:p>
          <a:p>
            <a:pPr marL="850900" lvl="1" indent="-457200">
              <a:buFont typeface="Wingdings" panose="05000000000000000000" pitchFamily="2" charset="2"/>
              <a:buChar char="Ø"/>
            </a:pPr>
            <a:r>
              <a:rPr lang="en-US" sz="2800" dirty="0"/>
              <a:t>Explain the background of your issue</a:t>
            </a:r>
          </a:p>
          <a:p>
            <a:pPr marL="850900" lvl="1" indent="-457200">
              <a:buFont typeface="Wingdings" panose="05000000000000000000" pitchFamily="2" charset="2"/>
              <a:buChar char="Ø"/>
            </a:pPr>
            <a:r>
              <a:rPr lang="en-US" sz="2800" dirty="0"/>
              <a:t>Be clear about your "ask"</a:t>
            </a:r>
          </a:p>
          <a:p>
            <a:pPr marL="914400" lvl="1" indent="-457200">
              <a:buFont typeface="Wingdings" panose="05000000000000000000" pitchFamily="2" charset="2"/>
              <a:buChar char="Ø"/>
            </a:pPr>
            <a:r>
              <a:rPr lang="en-US" sz="2800" dirty="0"/>
              <a:t>Leave behind a clear written summary of your issue </a:t>
            </a:r>
          </a:p>
          <a:p>
            <a:pPr lvl="2">
              <a:buFont typeface="Arial" panose="020B0604020202020204" pitchFamily="34" charset="0"/>
              <a:buChar char="•"/>
            </a:pPr>
            <a:r>
              <a:rPr lang="en-US" sz="2000" dirty="0"/>
              <a:t>But be aware materials left at the </a:t>
            </a:r>
            <a:r>
              <a:rPr lang="en-US" sz="2000" dirty="0" smtClean="0"/>
              <a:t>agencies </a:t>
            </a:r>
            <a:r>
              <a:rPr lang="en-US" sz="2000" dirty="0"/>
              <a:t>are likely subject to the Freedom of Information Act</a:t>
            </a:r>
          </a:p>
          <a:p>
            <a:pPr lvl="2">
              <a:buFont typeface="Arial" panose="020B0604020202020204" pitchFamily="34" charset="0"/>
              <a:buChar char="•"/>
            </a:pPr>
            <a:r>
              <a:rPr lang="en-US" sz="2000" dirty="0"/>
              <a:t>Materials left in </a:t>
            </a:r>
            <a:r>
              <a:rPr lang="en-US" sz="2000" dirty="0" smtClean="0"/>
              <a:t>congressional offices </a:t>
            </a:r>
            <a:r>
              <a:rPr lang="en-US" sz="2000" dirty="0"/>
              <a:t>are likely to be shared with other offices (and </a:t>
            </a:r>
            <a:r>
              <a:rPr lang="en-US" sz="2000" dirty="0" smtClean="0"/>
              <a:t>potentially lobbyists </a:t>
            </a:r>
            <a:r>
              <a:rPr lang="en-US" sz="2000" dirty="0"/>
              <a:t>for other tribes or other parties)</a:t>
            </a:r>
          </a:p>
          <a:p>
            <a:endParaRPr lang="en-US" sz="2400" dirty="0" smtClean="0"/>
          </a:p>
          <a:p>
            <a:pPr lvl="1"/>
            <a:endParaRPr lang="en-US" dirty="0"/>
          </a:p>
          <a:p>
            <a:endParaRPr lang="en-US" sz="2000" dirty="0" smtClean="0"/>
          </a:p>
        </p:txBody>
      </p:sp>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32</a:t>
            </a:fld>
            <a:endParaRPr lang="en-US" altLang="en-US"/>
          </a:p>
        </p:txBody>
      </p:sp>
      <p:sp>
        <p:nvSpPr>
          <p:cNvPr id="5" name="Date Placeholder 4"/>
          <p:cNvSpPr>
            <a:spLocks noGrp="1"/>
          </p:cNvSpPr>
          <p:nvPr>
            <p:ph type="dt" sz="half" idx="10"/>
          </p:nvPr>
        </p:nvSpPr>
        <p:spPr/>
        <p:txBody>
          <a:bodyPr/>
          <a:lstStyle/>
          <a:p>
            <a:fld id="{DAB5E16C-CB43-45BD-9AE3-E7CB99C99644}" type="datetime4">
              <a:rPr lang="en-US" smtClean="0"/>
              <a:pPr/>
              <a:t>November 1, 2016</a:t>
            </a:fld>
            <a:endParaRPr lang="en-US" dirty="0"/>
          </a:p>
        </p:txBody>
      </p:sp>
      <p:sp>
        <p:nvSpPr>
          <p:cNvPr id="7" name="Title 5"/>
          <p:cNvSpPr txBox="1">
            <a:spLocks/>
          </p:cNvSpPr>
          <p:nvPr/>
        </p:nvSpPr>
        <p:spPr>
          <a:xfrm>
            <a:off x="557485" y="345494"/>
            <a:ext cx="8412163" cy="461665"/>
          </a:xfrm>
          <a:prstGeom prst="rect">
            <a:avLst/>
          </a:prstGeom>
        </p:spPr>
        <p:txBody>
          <a:bodyPr vert="horz" wrap="square" lIns="0" tIns="0" rIns="0" bIns="0" rtlCol="0" anchor="t" anchorCtr="0">
            <a:spAutoFit/>
          </a:bodyPr>
          <a:lstStyle>
            <a:lvl1pPr algn="l" defTabSz="457200" rtl="0" eaLnBrk="1" latinLnBrk="0" hangingPunct="1">
              <a:spcBef>
                <a:spcPct val="0"/>
              </a:spcBef>
              <a:buNone/>
              <a:defRPr sz="3000" b="1" kern="1200" cap="small" baseline="0">
                <a:solidFill>
                  <a:srgbClr val="7030A0"/>
                </a:solidFill>
                <a:latin typeface="Garamond" panose="02020404030301010803" pitchFamily="18" charset="0"/>
                <a:ea typeface="+mj-ea"/>
                <a:cs typeface="Arial" pitchFamily="34" charset="0"/>
              </a:defRPr>
            </a:lvl1pPr>
          </a:lstStyle>
          <a:p>
            <a:r>
              <a:rPr lang="en-US" dirty="0" smtClean="0">
                <a:solidFill>
                  <a:srgbClr val="5B1F69"/>
                </a:solidFill>
              </a:rPr>
              <a:t>Meeting </a:t>
            </a:r>
            <a:r>
              <a:rPr lang="en-US" dirty="0">
                <a:solidFill>
                  <a:srgbClr val="5B1F69"/>
                </a:solidFill>
              </a:rPr>
              <a:t>with the Decision-Makers</a:t>
            </a:r>
            <a:endParaRPr lang="en-US" cap="none" dirty="0"/>
          </a:p>
        </p:txBody>
      </p:sp>
    </p:spTree>
    <p:extLst>
      <p:ext uri="{BB962C8B-B14F-4D97-AF65-F5344CB8AC3E}">
        <p14:creationId xmlns:p14="http://schemas.microsoft.com/office/powerpoint/2010/main" val="1439281616"/>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365125"/>
            <a:ext cx="8412163" cy="1384995"/>
          </a:xfrm>
        </p:spPr>
        <p:txBody>
          <a:bodyPr/>
          <a:lstStyle/>
          <a:p>
            <a:pPr algn="ctr"/>
            <a:r>
              <a:rPr lang="en-US" dirty="0" smtClean="0"/>
              <a:t>The Legislative Branch:</a:t>
            </a:r>
            <a:br>
              <a:rPr lang="en-US" dirty="0" smtClean="0"/>
            </a:br>
            <a:r>
              <a:rPr lang="en-US" dirty="0" smtClean="0"/>
              <a:t>Congressional Elections</a:t>
            </a:r>
            <a:br>
              <a:rPr lang="en-US" dirty="0" smtClean="0"/>
            </a:br>
            <a:r>
              <a:rPr lang="en-US" dirty="0" smtClean="0"/>
              <a:t>___________________________________________</a:t>
            </a:r>
            <a:endParaRPr lang="en-US" dirty="0"/>
          </a:p>
        </p:txBody>
      </p:sp>
      <p:pic>
        <p:nvPicPr>
          <p:cNvPr id="3074" name="Picture 2"/>
          <p:cNvPicPr>
            <a:picLocks noGrp="1" noChangeAspect="1" noChangeArrowheads="1"/>
          </p:cNvPicPr>
          <p:nvPr>
            <p:ph idx="1"/>
          </p:nvPr>
        </p:nvPicPr>
        <p:blipFill rotWithShape="1">
          <a:blip r:embed="rId2" cstate="email">
            <a:extLst>
              <a:ext uri="{28A0092B-C50C-407E-A947-70E740481C1C}">
                <a14:useLocalDpi xmlns:a14="http://schemas.microsoft.com/office/drawing/2010/main" val="0"/>
              </a:ext>
            </a:extLst>
          </a:blip>
          <a:srcRect t="1" b="4998"/>
          <a:stretch/>
        </p:blipFill>
        <p:spPr bwMode="auto">
          <a:xfrm>
            <a:off x="2286205" y="2027419"/>
            <a:ext cx="5104342" cy="36381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351281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34</a:t>
            </a:fld>
            <a:endParaRPr lang="en-US" altLang="en-US"/>
          </a:p>
        </p:txBody>
      </p:sp>
      <p:sp>
        <p:nvSpPr>
          <p:cNvPr id="5" name="Date Placeholder 4"/>
          <p:cNvSpPr>
            <a:spLocks noGrp="1"/>
          </p:cNvSpPr>
          <p:nvPr>
            <p:ph type="dt" sz="half" idx="10"/>
          </p:nvPr>
        </p:nvSpPr>
        <p:spPr/>
        <p:txBody>
          <a:bodyPr/>
          <a:lstStyle/>
          <a:p>
            <a:fld id="{DAB5E16C-CB43-45BD-9AE3-E7CB99C99644}" type="datetime4">
              <a:rPr lang="en-US" smtClean="0"/>
              <a:pPr/>
              <a:t>November 1, 2016</a:t>
            </a:fld>
            <a:endParaRPr lang="en-US" dirty="0"/>
          </a:p>
        </p:txBody>
      </p:sp>
      <p:sp>
        <p:nvSpPr>
          <p:cNvPr id="6" name="Slide Number Placeholder 2"/>
          <p:cNvSpPr txBox="1">
            <a:spLocks/>
          </p:cNvSpPr>
          <p:nvPr/>
        </p:nvSpPr>
        <p:spPr bwMode="auto">
          <a:xfrm>
            <a:off x="7494482" y="6537600"/>
            <a:ext cx="144000" cy="144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2400" kern="1200">
                <a:solidFill>
                  <a:schemeClr val="tx1"/>
                </a:solidFill>
                <a:latin typeface="Calibri Light" pitchFamily="34" charset="0"/>
                <a:ea typeface="MS PGothic" pitchFamily="34" charset="-128"/>
                <a:cs typeface="+mn-cs"/>
              </a:defRPr>
            </a:lvl1pPr>
            <a:lvl2pPr marL="742950" indent="-285750" algn="l" defTabSz="457200" rtl="0" eaLnBrk="1" latinLnBrk="0" hangingPunct="1">
              <a:defRPr sz="2400" kern="1200">
                <a:solidFill>
                  <a:schemeClr val="tx1"/>
                </a:solidFill>
                <a:latin typeface="Calibri Light" pitchFamily="34" charset="0"/>
                <a:ea typeface="MS PGothic" pitchFamily="34" charset="-128"/>
                <a:cs typeface="+mn-cs"/>
              </a:defRPr>
            </a:lvl2pPr>
            <a:lvl3pPr marL="1143000" indent="-228600" algn="l" defTabSz="457200" rtl="0" eaLnBrk="1" latinLnBrk="0" hangingPunct="1">
              <a:defRPr sz="2400" kern="1200">
                <a:solidFill>
                  <a:schemeClr val="tx1"/>
                </a:solidFill>
                <a:latin typeface="Calibri Light" pitchFamily="34" charset="0"/>
                <a:ea typeface="MS PGothic" pitchFamily="34" charset="-128"/>
                <a:cs typeface="+mn-cs"/>
              </a:defRPr>
            </a:lvl3pPr>
            <a:lvl4pPr marL="1600200" indent="-228600" algn="l" defTabSz="457200" rtl="0" eaLnBrk="1" latinLnBrk="0" hangingPunct="1">
              <a:defRPr sz="2400" kern="1200">
                <a:solidFill>
                  <a:schemeClr val="tx1"/>
                </a:solidFill>
                <a:latin typeface="Calibri Light" pitchFamily="34" charset="0"/>
                <a:ea typeface="MS PGothic" pitchFamily="34" charset="-128"/>
                <a:cs typeface="+mn-cs"/>
              </a:defRPr>
            </a:lvl4pPr>
            <a:lvl5pPr marL="2057400" indent="-228600" algn="l" defTabSz="457200" rtl="0" eaLnBrk="1" latinLnBrk="0" hangingPunct="1">
              <a:defRPr sz="2400" kern="1200">
                <a:solidFill>
                  <a:schemeClr val="tx1"/>
                </a:solidFill>
                <a:latin typeface="Calibri Light" pitchFamily="34" charset="0"/>
                <a:ea typeface="MS PGothic" pitchFamily="34" charset="-128"/>
                <a:cs typeface="+mn-cs"/>
              </a:defRPr>
            </a:lvl5pPr>
            <a:lvl6pPr marL="2514600" indent="-228600" algn="l" defTabSz="457200" rtl="0" eaLnBrk="0" fontAlgn="base" latinLnBrk="0" hangingPunct="0">
              <a:spcBef>
                <a:spcPct val="0"/>
              </a:spcBef>
              <a:spcAft>
                <a:spcPct val="0"/>
              </a:spcAft>
              <a:defRPr sz="2400" kern="1200">
                <a:solidFill>
                  <a:schemeClr val="tx1"/>
                </a:solidFill>
                <a:latin typeface="Calibri Light" pitchFamily="34" charset="0"/>
                <a:ea typeface="MS PGothic" pitchFamily="34" charset="-128"/>
                <a:cs typeface="+mn-cs"/>
              </a:defRPr>
            </a:lvl6pPr>
            <a:lvl7pPr marL="2971800" indent="-228600" algn="l" defTabSz="457200" rtl="0" eaLnBrk="0" fontAlgn="base" latinLnBrk="0" hangingPunct="0">
              <a:spcBef>
                <a:spcPct val="0"/>
              </a:spcBef>
              <a:spcAft>
                <a:spcPct val="0"/>
              </a:spcAft>
              <a:defRPr sz="2400" kern="1200">
                <a:solidFill>
                  <a:schemeClr val="tx1"/>
                </a:solidFill>
                <a:latin typeface="Calibri Light" pitchFamily="34" charset="0"/>
                <a:ea typeface="MS PGothic" pitchFamily="34" charset="-128"/>
                <a:cs typeface="+mn-cs"/>
              </a:defRPr>
            </a:lvl7pPr>
            <a:lvl8pPr marL="3429000" indent="-228600" algn="l" defTabSz="457200" rtl="0" eaLnBrk="0" fontAlgn="base" latinLnBrk="0" hangingPunct="0">
              <a:spcBef>
                <a:spcPct val="0"/>
              </a:spcBef>
              <a:spcAft>
                <a:spcPct val="0"/>
              </a:spcAft>
              <a:defRPr sz="2400" kern="1200">
                <a:solidFill>
                  <a:schemeClr val="tx1"/>
                </a:solidFill>
                <a:latin typeface="Calibri Light" pitchFamily="34" charset="0"/>
                <a:ea typeface="MS PGothic" pitchFamily="34" charset="-128"/>
                <a:cs typeface="+mn-cs"/>
              </a:defRPr>
            </a:lvl8pPr>
            <a:lvl9pPr marL="3886200" indent="-228600" algn="l" defTabSz="457200" rtl="0" eaLnBrk="0" fontAlgn="base" latinLnBrk="0" hangingPunct="0">
              <a:spcBef>
                <a:spcPct val="0"/>
              </a:spcBef>
              <a:spcAft>
                <a:spcPct val="0"/>
              </a:spcAft>
              <a:defRPr sz="2400" kern="1200">
                <a:solidFill>
                  <a:schemeClr val="tx1"/>
                </a:solidFill>
                <a:latin typeface="Calibri Light" pitchFamily="34" charset="0"/>
                <a:ea typeface="MS PGothic" pitchFamily="34" charset="-128"/>
                <a:cs typeface="+mn-cs"/>
              </a:defRPr>
            </a:lvl9pPr>
          </a:lstStyle>
          <a:p>
            <a:fld id="{B40D186E-7433-4ECB-BFCF-6E4A1A6BE906}" type="slidenum">
              <a:rPr lang="en-US" altLang="en-US" sz="1000" smtClean="0">
                <a:solidFill>
                  <a:srgbClr val="3B3838"/>
                </a:solidFill>
              </a:rPr>
              <a:pPr/>
              <a:t>34</a:t>
            </a:fld>
            <a:endParaRPr lang="en-US" altLang="en-US" sz="1000">
              <a:solidFill>
                <a:srgbClr val="3B3838"/>
              </a:solidFill>
            </a:endParaRPr>
          </a:p>
        </p:txBody>
      </p:sp>
      <p:sp>
        <p:nvSpPr>
          <p:cNvPr id="7" name="Title 1"/>
          <p:cNvSpPr>
            <a:spLocks noGrp="1"/>
          </p:cNvSpPr>
          <p:nvPr>
            <p:ph type="title"/>
          </p:nvPr>
        </p:nvSpPr>
        <p:spPr>
          <a:xfrm>
            <a:off x="366713" y="340360"/>
            <a:ext cx="8408987" cy="396000"/>
          </a:xfrm>
        </p:spPr>
        <p:txBody>
          <a:bodyPr/>
          <a:lstStyle/>
          <a:p>
            <a:r>
              <a:rPr lang="en-US" altLang="en-US" smtClean="0"/>
              <a:t>Congressional approval reaches three-decade low</a:t>
            </a:r>
            <a:endParaRPr lang="en-US" altLang="en-US" b="0" smtClean="0"/>
          </a:p>
        </p:txBody>
      </p:sp>
      <p:sp>
        <p:nvSpPr>
          <p:cNvPr id="8" name="Rectangle 14"/>
          <p:cNvSpPr>
            <a:spLocks noChangeArrowheads="1"/>
          </p:cNvSpPr>
          <p:nvPr/>
        </p:nvSpPr>
        <p:spPr bwMode="auto">
          <a:xfrm>
            <a:off x="479425" y="1500188"/>
            <a:ext cx="8001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811213">
              <a:lnSpc>
                <a:spcPct val="90000"/>
              </a:lnSpc>
              <a:spcBef>
                <a:spcPts val="1000"/>
              </a:spcBef>
              <a:buFont typeface="Arial" panose="020B0604020202020204" pitchFamily="34" charset="0"/>
              <a:buChar char="•"/>
              <a:defRPr sz="2800">
                <a:solidFill>
                  <a:schemeClr val="tx1"/>
                </a:solidFill>
                <a:latin typeface="Georgia" panose="02040502050405020303" pitchFamily="18" charset="0"/>
                <a:ea typeface="ＭＳ Ｐゴシック" panose="020B0600070205080204" pitchFamily="34" charset="-128"/>
              </a:defRPr>
            </a:lvl1pPr>
            <a:lvl2pPr marL="742950" indent="-285750" defTabSz="811213">
              <a:lnSpc>
                <a:spcPct val="90000"/>
              </a:lnSpc>
              <a:spcBef>
                <a:spcPts val="500"/>
              </a:spcBef>
              <a:buFont typeface="Arial" panose="020B0604020202020204" pitchFamily="34" charset="0"/>
              <a:buChar char="•"/>
              <a:defRPr sz="2400">
                <a:solidFill>
                  <a:schemeClr val="tx1"/>
                </a:solidFill>
                <a:latin typeface="Georgia" panose="02040502050405020303" pitchFamily="18" charset="0"/>
                <a:ea typeface="ＭＳ Ｐゴシック" panose="020B0600070205080204" pitchFamily="34" charset="-128"/>
              </a:defRPr>
            </a:lvl2pPr>
            <a:lvl3pPr marL="1143000" indent="-228600" defTabSz="811213">
              <a:lnSpc>
                <a:spcPct val="90000"/>
              </a:lnSpc>
              <a:spcBef>
                <a:spcPts val="500"/>
              </a:spcBef>
              <a:buFont typeface="Arial" panose="020B0604020202020204" pitchFamily="34" charset="0"/>
              <a:buChar char="•"/>
              <a:defRPr sz="2000">
                <a:solidFill>
                  <a:schemeClr val="tx1"/>
                </a:solidFill>
                <a:latin typeface="Georgia" panose="02040502050405020303" pitchFamily="18" charset="0"/>
                <a:ea typeface="ＭＳ Ｐゴシック" panose="020B0600070205080204" pitchFamily="34" charset="-128"/>
              </a:defRPr>
            </a:lvl3pPr>
            <a:lvl4pPr marL="1600200" indent="-228600" defTabSz="811213">
              <a:lnSpc>
                <a:spcPct val="90000"/>
              </a:lnSpc>
              <a:spcBef>
                <a:spcPts val="500"/>
              </a:spcBef>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4pPr>
            <a:lvl5pPr marL="2057400" indent="-228600" defTabSz="811213">
              <a:lnSpc>
                <a:spcPct val="90000"/>
              </a:lnSpc>
              <a:spcBef>
                <a:spcPts val="500"/>
              </a:spcBef>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5pPr>
            <a:lvl6pPr marL="25146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6pPr>
            <a:lvl7pPr marL="29718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7pPr>
            <a:lvl8pPr marL="34290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8pPr>
            <a:lvl9pPr marL="38862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9pPr>
          </a:lstStyle>
          <a:p>
            <a:pPr>
              <a:lnSpc>
                <a:spcPct val="100000"/>
              </a:lnSpc>
              <a:spcBef>
                <a:spcPct val="0"/>
              </a:spcBef>
              <a:buFont typeface="Arial" panose="020B0604020202020204" pitchFamily="34" charset="0"/>
              <a:buNone/>
              <a:defRPr/>
            </a:pPr>
            <a:r>
              <a:rPr lang="en-US" altLang="en-US" sz="1600" b="1" dirty="0" smtClean="0">
                <a:solidFill>
                  <a:srgbClr val="7F7F7F"/>
                </a:solidFill>
                <a:latin typeface="+mj-lt"/>
                <a:cs typeface="Gill Sans MT" panose="020B0502020104020203" pitchFamily="34" charset="0"/>
              </a:rPr>
              <a:t>Congressional approval </a:t>
            </a:r>
            <a:r>
              <a:rPr lang="en-US" altLang="en-US" sz="1600" b="1" dirty="0">
                <a:solidFill>
                  <a:srgbClr val="7F7F7F"/>
                </a:solidFill>
                <a:latin typeface="+mj-lt"/>
                <a:cs typeface="Gill Sans MT" panose="020B0502020104020203" pitchFamily="34" charset="0"/>
              </a:rPr>
              <a:t>r</a:t>
            </a:r>
            <a:r>
              <a:rPr lang="en-US" altLang="en-US" sz="1600" b="1" dirty="0" smtClean="0">
                <a:solidFill>
                  <a:srgbClr val="7F7F7F"/>
                </a:solidFill>
                <a:latin typeface="+mj-lt"/>
                <a:cs typeface="Gill Sans MT" panose="020B0502020104020203" pitchFamily="34" charset="0"/>
              </a:rPr>
              <a:t>ating</a:t>
            </a:r>
            <a:endParaRPr lang="en-US" altLang="en-US" sz="1200" dirty="0" smtClean="0">
              <a:solidFill>
                <a:srgbClr val="7F7F7F"/>
              </a:solidFill>
              <a:latin typeface="+mj-lt"/>
            </a:endParaRPr>
          </a:p>
        </p:txBody>
      </p:sp>
      <p:sp>
        <p:nvSpPr>
          <p:cNvPr id="9" name="Text Placeholder 18"/>
          <p:cNvSpPr txBox="1">
            <a:spLocks/>
          </p:cNvSpPr>
          <p:nvPr/>
        </p:nvSpPr>
        <p:spPr bwMode="auto">
          <a:xfrm>
            <a:off x="0" y="6207125"/>
            <a:ext cx="9144000" cy="374650"/>
          </a:xfrm>
          <a:prstGeom prst="rect">
            <a:avLst/>
          </a:prstGeom>
          <a:noFill/>
          <a:ln>
            <a:noFill/>
          </a:ln>
          <a:extLst/>
        </p:spPr>
        <p:txBody>
          <a:bodyPr anchor="b"/>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Georgia" panose="02040502050405020303" pitchFamily="18" charset="0"/>
                <a:ea typeface="ＭＳ Ｐゴシック" panose="020B0600070205080204" pitchFamily="34" charset="-128"/>
                <a:cs typeface="ＭＳ Ｐゴシック"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Georgia" panose="02040502050405020303" pitchFamily="18" charset="0"/>
                <a:ea typeface="ＭＳ Ｐゴシック" panose="020B0600070205080204" pitchFamily="34" charset="-128"/>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Georgia" panose="02040502050405020303" pitchFamily="18" charset="0"/>
                <a:ea typeface="ＭＳ Ｐゴシック" panose="020B0600070205080204" pitchFamily="34" charset="-128"/>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Georgia" panose="02040502050405020303" pitchFamily="18" charset="0"/>
                <a:ea typeface="ＭＳ Ｐゴシック" panose="020B0600070205080204" pitchFamily="34" charset="-128"/>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Georgia" panose="02040502050405020303" pitchFamily="18" charset="0"/>
                <a:ea typeface="ＭＳ Ｐゴシック" panose="020B060007020508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defRPr/>
            </a:pPr>
            <a:r>
              <a:rPr lang="en-US" sz="1000" i="1" dirty="0" smtClean="0">
                <a:solidFill>
                  <a:schemeClr val="tx1">
                    <a:lumMod val="65000"/>
                    <a:lumOff val="35000"/>
                  </a:schemeClr>
                </a:solidFill>
                <a:latin typeface="+mn-lt"/>
                <a:ea typeface="MS PGothic" panose="020B0600070205080204" pitchFamily="34" charset="-128"/>
              </a:rPr>
              <a:t>.</a:t>
            </a:r>
            <a:endParaRPr lang="en-US" sz="1000" i="1" dirty="0">
              <a:solidFill>
                <a:schemeClr val="tx1">
                  <a:lumMod val="65000"/>
                  <a:lumOff val="35000"/>
                </a:schemeClr>
              </a:solidFill>
              <a:latin typeface="+mn-lt"/>
              <a:ea typeface="MS PGothic" panose="020B0600070205080204" pitchFamily="34" charset="-128"/>
            </a:endParaRPr>
          </a:p>
        </p:txBody>
      </p:sp>
      <p:sp>
        <p:nvSpPr>
          <p:cNvPr id="10" name="Content Placeholder 17"/>
          <p:cNvSpPr txBox="1">
            <a:spLocks/>
          </p:cNvSpPr>
          <p:nvPr/>
        </p:nvSpPr>
        <p:spPr bwMode="auto">
          <a:xfrm>
            <a:off x="0" y="6626225"/>
            <a:ext cx="45720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Georgia" panose="02040502050405020303" pitchFamily="18" charset="0"/>
                <a:ea typeface="ＭＳ Ｐゴシック" panose="020B0600070205080204" pitchFamily="34" charset="-128"/>
                <a:cs typeface="ＭＳ Ｐゴシック"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Georgia" panose="02040502050405020303" pitchFamily="18" charset="0"/>
                <a:ea typeface="ＭＳ Ｐゴシック" panose="020B0600070205080204" pitchFamily="34" charset="-128"/>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Georgia" panose="02040502050405020303" pitchFamily="18" charset="0"/>
                <a:ea typeface="ＭＳ Ｐゴシック" panose="020B0600070205080204" pitchFamily="34" charset="-128"/>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Georgia" panose="02040502050405020303" pitchFamily="18" charset="0"/>
                <a:ea typeface="ＭＳ Ｐゴシック" panose="020B0600070205080204" pitchFamily="34" charset="-128"/>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Georgia" panose="02040502050405020303" pitchFamily="18" charset="0"/>
                <a:ea typeface="ＭＳ Ｐゴシック" panose="020B060007020508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endParaRPr lang="en-US" sz="1000" dirty="0">
              <a:solidFill>
                <a:schemeClr val="tx1">
                  <a:lumMod val="65000"/>
                  <a:lumOff val="35000"/>
                </a:schemeClr>
              </a:solidFill>
              <a:latin typeface="+mn-lt"/>
              <a:ea typeface="MS PGothic" panose="020B0600070205080204" pitchFamily="34" charset="-128"/>
            </a:endParaRPr>
          </a:p>
        </p:txBody>
      </p:sp>
      <p:pic>
        <p:nvPicPr>
          <p:cNvPr id="1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0688" y="2038350"/>
            <a:ext cx="8242300" cy="367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9841038"/>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35</a:t>
            </a:fld>
            <a:endParaRPr lang="en-US" altLang="en-US"/>
          </a:p>
        </p:txBody>
      </p:sp>
      <p:sp>
        <p:nvSpPr>
          <p:cNvPr id="5" name="Date Placeholder 4"/>
          <p:cNvSpPr>
            <a:spLocks noGrp="1"/>
          </p:cNvSpPr>
          <p:nvPr>
            <p:ph type="dt" sz="half" idx="10"/>
          </p:nvPr>
        </p:nvSpPr>
        <p:spPr/>
        <p:txBody>
          <a:bodyPr/>
          <a:lstStyle/>
          <a:p>
            <a:fld id="{DAB5E16C-CB43-45BD-9AE3-E7CB99C99644}" type="datetime4">
              <a:rPr lang="en-US" smtClean="0"/>
              <a:pPr/>
              <a:t>November 1, 2016</a:t>
            </a:fld>
            <a:endParaRPr lang="en-US" dirty="0"/>
          </a:p>
        </p:txBody>
      </p:sp>
      <p:sp>
        <p:nvSpPr>
          <p:cNvPr id="7" name="Title 1"/>
          <p:cNvSpPr>
            <a:spLocks noGrp="1"/>
          </p:cNvSpPr>
          <p:nvPr>
            <p:ph type="title"/>
          </p:nvPr>
        </p:nvSpPr>
        <p:spPr>
          <a:xfrm>
            <a:off x="366713" y="340360"/>
            <a:ext cx="8408987" cy="923330"/>
          </a:xfrm>
        </p:spPr>
        <p:txBody>
          <a:bodyPr/>
          <a:lstStyle/>
          <a:p>
            <a:r>
              <a:rPr lang="en-US" altLang="en-US" cap="none" dirty="0" smtClean="0"/>
              <a:t>Republicans currently hold the five Senate seats most likely to flip in 2016</a:t>
            </a:r>
          </a:p>
        </p:txBody>
      </p:sp>
      <p:sp>
        <p:nvSpPr>
          <p:cNvPr id="8" name="Content Placeholder 17"/>
          <p:cNvSpPr>
            <a:spLocks noGrp="1"/>
          </p:cNvSpPr>
          <p:nvPr>
            <p:ph sz="quarter" idx="4294967295"/>
          </p:nvPr>
        </p:nvSpPr>
        <p:spPr>
          <a:xfrm>
            <a:off x="0" y="6626225"/>
            <a:ext cx="4572000" cy="231775"/>
          </a:xfrm>
        </p:spPr>
        <p:txBody>
          <a:bodyPr/>
          <a:lstStyle/>
          <a:p>
            <a:pPr marL="0" indent="0">
              <a:buFont typeface="Arial" panose="020B0604020202020204" pitchFamily="34" charset="0"/>
              <a:buNone/>
              <a:defRPr/>
            </a:pPr>
            <a:r>
              <a:rPr lang="en-US" sz="1000" dirty="0" smtClean="0">
                <a:solidFill>
                  <a:schemeClr val="tx1">
                    <a:lumMod val="65000"/>
                    <a:lumOff val="35000"/>
                  </a:schemeClr>
                </a:solidFill>
                <a:latin typeface="+mn-lt"/>
              </a:rPr>
              <a:t>.</a:t>
            </a:r>
            <a:endParaRPr lang="en-US" sz="1000" dirty="0">
              <a:solidFill>
                <a:schemeClr val="tx1">
                  <a:lumMod val="65000"/>
                  <a:lumOff val="35000"/>
                </a:schemeClr>
              </a:solidFill>
              <a:latin typeface="+mn-lt"/>
            </a:endParaRPr>
          </a:p>
        </p:txBody>
      </p:sp>
      <p:sp>
        <p:nvSpPr>
          <p:cNvPr id="9" name="Text Placeholder 18"/>
          <p:cNvSpPr txBox="1">
            <a:spLocks/>
          </p:cNvSpPr>
          <p:nvPr/>
        </p:nvSpPr>
        <p:spPr bwMode="auto">
          <a:xfrm>
            <a:off x="0" y="6207125"/>
            <a:ext cx="91440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charset="0"/>
              <a:buChar char="•"/>
              <a:defRPr sz="2800">
                <a:solidFill>
                  <a:schemeClr val="tx1"/>
                </a:solidFill>
                <a:latin typeface="Georgia" pitchFamily="18" charset="0"/>
                <a:ea typeface="MS PGothic" pitchFamily="34" charset="-128"/>
              </a:defRPr>
            </a:lvl1pPr>
            <a:lvl2pPr marL="742950" indent="-285750">
              <a:lnSpc>
                <a:spcPct val="90000"/>
              </a:lnSpc>
              <a:spcBef>
                <a:spcPts val="500"/>
              </a:spcBef>
              <a:buFont typeface="Arial" charset="0"/>
              <a:buChar char="•"/>
              <a:defRPr sz="2400">
                <a:solidFill>
                  <a:schemeClr val="tx1"/>
                </a:solidFill>
                <a:latin typeface="Georgia" pitchFamily="18" charset="0"/>
                <a:ea typeface="MS PGothic" pitchFamily="34" charset="-128"/>
              </a:defRPr>
            </a:lvl2pPr>
            <a:lvl3pPr marL="1143000" indent="-228600">
              <a:lnSpc>
                <a:spcPct val="90000"/>
              </a:lnSpc>
              <a:spcBef>
                <a:spcPts val="500"/>
              </a:spcBef>
              <a:buFont typeface="Arial" charset="0"/>
              <a:buChar char="•"/>
              <a:defRPr sz="2000">
                <a:solidFill>
                  <a:schemeClr val="tx1"/>
                </a:solidFill>
                <a:latin typeface="Georgia" pitchFamily="18" charset="0"/>
                <a:ea typeface="MS PGothic" pitchFamily="34" charset="-128"/>
              </a:defRPr>
            </a:lvl3pPr>
            <a:lvl4pPr marL="1600200" indent="-228600">
              <a:lnSpc>
                <a:spcPct val="90000"/>
              </a:lnSpc>
              <a:spcBef>
                <a:spcPts val="500"/>
              </a:spcBef>
              <a:buFont typeface="Arial" charset="0"/>
              <a:buChar char="•"/>
              <a:defRPr>
                <a:solidFill>
                  <a:schemeClr val="tx1"/>
                </a:solidFill>
                <a:latin typeface="Georgia" pitchFamily="18" charset="0"/>
                <a:ea typeface="MS PGothic" pitchFamily="34" charset="-128"/>
              </a:defRPr>
            </a:lvl4pPr>
            <a:lvl5pPr marL="2057400" indent="-228600">
              <a:lnSpc>
                <a:spcPct val="90000"/>
              </a:lnSpc>
              <a:spcBef>
                <a:spcPts val="500"/>
              </a:spcBef>
              <a:buFont typeface="Arial" charset="0"/>
              <a:buChar char="•"/>
              <a:defRPr>
                <a:solidFill>
                  <a:schemeClr val="tx1"/>
                </a:solidFill>
                <a:latin typeface="Georgia" pitchFamily="18" charset="0"/>
                <a:ea typeface="MS PGothic" pitchFamily="34" charset="-128"/>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9pPr>
          </a:lstStyle>
          <a:p>
            <a:pPr>
              <a:lnSpc>
                <a:spcPct val="100000"/>
              </a:lnSpc>
              <a:spcBef>
                <a:spcPct val="0"/>
              </a:spcBef>
              <a:buFont typeface="Arial" charset="0"/>
              <a:buNone/>
            </a:pPr>
            <a:r>
              <a:rPr lang="en-US" altLang="en-US" sz="1000" i="1" dirty="0" smtClean="0">
                <a:solidFill>
                  <a:srgbClr val="595959"/>
                </a:solidFill>
                <a:latin typeface="Calibri Light" pitchFamily="34" charset="0"/>
              </a:rPr>
              <a:t>.</a:t>
            </a:r>
            <a:endParaRPr lang="en-US" altLang="en-US" sz="1000" i="1" dirty="0">
              <a:solidFill>
                <a:srgbClr val="595959"/>
              </a:solidFill>
              <a:latin typeface="Calibri Light" pitchFamily="34" charset="0"/>
            </a:endParaRPr>
          </a:p>
        </p:txBody>
      </p:sp>
      <p:sp>
        <p:nvSpPr>
          <p:cNvPr id="10" name="Rectangle 14"/>
          <p:cNvSpPr>
            <a:spLocks noChangeArrowheads="1"/>
          </p:cNvSpPr>
          <p:nvPr/>
        </p:nvSpPr>
        <p:spPr bwMode="auto">
          <a:xfrm>
            <a:off x="437052" y="1376818"/>
            <a:ext cx="8229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811213">
              <a:lnSpc>
                <a:spcPct val="90000"/>
              </a:lnSpc>
              <a:spcBef>
                <a:spcPts val="1000"/>
              </a:spcBef>
              <a:buFont typeface="Arial" charset="0"/>
              <a:buChar char="•"/>
              <a:defRPr sz="2800">
                <a:solidFill>
                  <a:schemeClr val="tx1"/>
                </a:solidFill>
                <a:latin typeface="Georgia" pitchFamily="18" charset="0"/>
                <a:ea typeface="MS PGothic" pitchFamily="34" charset="-128"/>
              </a:defRPr>
            </a:lvl1pPr>
            <a:lvl2pPr marL="742950" indent="-285750" defTabSz="811213">
              <a:lnSpc>
                <a:spcPct val="90000"/>
              </a:lnSpc>
              <a:spcBef>
                <a:spcPts val="500"/>
              </a:spcBef>
              <a:buFont typeface="Arial" charset="0"/>
              <a:buChar char="•"/>
              <a:defRPr sz="2400">
                <a:solidFill>
                  <a:schemeClr val="tx1"/>
                </a:solidFill>
                <a:latin typeface="Georgia" pitchFamily="18" charset="0"/>
                <a:ea typeface="MS PGothic" pitchFamily="34" charset="-128"/>
              </a:defRPr>
            </a:lvl2pPr>
            <a:lvl3pPr marL="1143000" indent="-228600" defTabSz="811213">
              <a:lnSpc>
                <a:spcPct val="90000"/>
              </a:lnSpc>
              <a:spcBef>
                <a:spcPts val="500"/>
              </a:spcBef>
              <a:buFont typeface="Arial" charset="0"/>
              <a:buChar char="•"/>
              <a:defRPr sz="2000">
                <a:solidFill>
                  <a:schemeClr val="tx1"/>
                </a:solidFill>
                <a:latin typeface="Georgia" pitchFamily="18" charset="0"/>
                <a:ea typeface="MS PGothic" pitchFamily="34" charset="-128"/>
              </a:defRPr>
            </a:lvl3pPr>
            <a:lvl4pPr marL="1600200" indent="-228600" defTabSz="811213">
              <a:lnSpc>
                <a:spcPct val="90000"/>
              </a:lnSpc>
              <a:spcBef>
                <a:spcPts val="500"/>
              </a:spcBef>
              <a:buFont typeface="Arial" charset="0"/>
              <a:buChar char="•"/>
              <a:defRPr>
                <a:solidFill>
                  <a:schemeClr val="tx1"/>
                </a:solidFill>
                <a:latin typeface="Georgia" pitchFamily="18" charset="0"/>
                <a:ea typeface="MS PGothic" pitchFamily="34" charset="-128"/>
              </a:defRPr>
            </a:lvl4pPr>
            <a:lvl5pPr marL="2057400" indent="-228600" defTabSz="811213">
              <a:lnSpc>
                <a:spcPct val="90000"/>
              </a:lnSpc>
              <a:spcBef>
                <a:spcPts val="500"/>
              </a:spcBef>
              <a:buFont typeface="Arial" charset="0"/>
              <a:buChar char="•"/>
              <a:defRPr>
                <a:solidFill>
                  <a:schemeClr val="tx1"/>
                </a:solidFill>
                <a:latin typeface="Georgia" pitchFamily="18" charset="0"/>
                <a:ea typeface="MS PGothic" pitchFamily="34" charset="-128"/>
              </a:defRPr>
            </a:lvl5pPr>
            <a:lvl6pPr marL="2514600" indent="-228600" defTabSz="811213"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6pPr>
            <a:lvl7pPr marL="2971800" indent="-228600" defTabSz="811213"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7pPr>
            <a:lvl8pPr marL="3429000" indent="-228600" defTabSz="811213"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8pPr>
            <a:lvl9pPr marL="3886200" indent="-228600" defTabSz="811213"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9pPr>
          </a:lstStyle>
          <a:p>
            <a:pPr>
              <a:lnSpc>
                <a:spcPct val="100000"/>
              </a:lnSpc>
              <a:spcBef>
                <a:spcPct val="0"/>
              </a:spcBef>
              <a:buFontTx/>
              <a:buNone/>
            </a:pPr>
            <a:r>
              <a:rPr lang="en-US" altLang="en-US" sz="1600" b="1" dirty="0" smtClean="0">
                <a:solidFill>
                  <a:srgbClr val="7F7F7F"/>
                </a:solidFill>
              </a:rPr>
              <a:t>National Journal's Hotline’s </a:t>
            </a:r>
            <a:r>
              <a:rPr lang="en-US" altLang="en-US" sz="1600" b="1" dirty="0">
                <a:solidFill>
                  <a:srgbClr val="7F7F7F"/>
                </a:solidFill>
              </a:rPr>
              <a:t>2016 senate rankings</a:t>
            </a:r>
          </a:p>
        </p:txBody>
      </p:sp>
      <p:sp>
        <p:nvSpPr>
          <p:cNvPr id="11" name="TextBox 10"/>
          <p:cNvSpPr txBox="1"/>
          <p:nvPr/>
        </p:nvSpPr>
        <p:spPr>
          <a:xfrm>
            <a:off x="4270074" y="1938338"/>
            <a:ext cx="4734225" cy="4094162"/>
          </a:xfrm>
          <a:prstGeom prst="rect">
            <a:avLst/>
          </a:prstGeom>
          <a:solidFill>
            <a:srgbClr val="FFFFFF"/>
          </a:solidFill>
        </p:spPr>
        <p:txBody>
          <a:bodyPr wrap="square">
            <a:spAutoFit/>
          </a:bodyPr>
          <a:lstStyle>
            <a:lvl1pPr>
              <a:defRPr sz="2400">
                <a:solidFill>
                  <a:schemeClr val="tx1"/>
                </a:solidFill>
                <a:latin typeface="Calibri Light" panose="020F0302020204030204" pitchFamily="34" charset="0"/>
                <a:ea typeface="MS PGothic" panose="020B0600070205080204" pitchFamily="34" charset="-128"/>
              </a:defRPr>
            </a:lvl1pPr>
            <a:lvl2pPr marL="742950" indent="-285750">
              <a:defRPr sz="2400">
                <a:solidFill>
                  <a:schemeClr val="tx1"/>
                </a:solidFill>
                <a:latin typeface="Calibri Light" panose="020F0302020204030204" pitchFamily="34" charset="0"/>
                <a:ea typeface="MS PGothic" panose="020B0600070205080204" pitchFamily="34" charset="-128"/>
              </a:defRPr>
            </a:lvl2pPr>
            <a:lvl3pPr marL="1143000" indent="-228600">
              <a:defRPr sz="2400">
                <a:solidFill>
                  <a:schemeClr val="tx1"/>
                </a:solidFill>
                <a:latin typeface="Calibri Light" panose="020F0302020204030204" pitchFamily="34" charset="0"/>
                <a:ea typeface="MS PGothic" panose="020B0600070205080204" pitchFamily="34" charset="-128"/>
              </a:defRPr>
            </a:lvl3pPr>
            <a:lvl4pPr marL="1600200" indent="-228600">
              <a:defRPr sz="2400">
                <a:solidFill>
                  <a:schemeClr val="tx1"/>
                </a:solidFill>
                <a:latin typeface="Calibri Light" panose="020F0302020204030204" pitchFamily="34" charset="0"/>
                <a:ea typeface="MS PGothic" panose="020B0600070205080204" pitchFamily="34" charset="-128"/>
              </a:defRPr>
            </a:lvl4pPr>
            <a:lvl5pPr marL="2057400" indent="-228600">
              <a:defRPr sz="2400">
                <a:solidFill>
                  <a:schemeClr val="tx1"/>
                </a:solidFill>
                <a:latin typeface="Calibri Light" panose="020F03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9pPr>
          </a:lstStyle>
          <a:p>
            <a:pPr>
              <a:defRPr/>
            </a:pPr>
            <a:r>
              <a:rPr lang="en-US" altLang="en-US" sz="1000" b="1" dirty="0" smtClean="0">
                <a:latin typeface="+mn-lt"/>
              </a:rPr>
              <a:t>1. Illinois:  </a:t>
            </a:r>
            <a:r>
              <a:rPr lang="en-US" altLang="en-US" sz="1000" dirty="0" smtClean="0"/>
              <a:t>Sen. Mark Kirk (R) is trailing in polls in a blue state, and is lacking in support from outside spending groups. Kirk has publicly disavowed Trump in a TV ad, seeking to distance himself from his party.</a:t>
            </a:r>
          </a:p>
          <a:p>
            <a:pPr>
              <a:defRPr/>
            </a:pPr>
            <a:r>
              <a:rPr lang="en-US" altLang="en-US" sz="1000" i="1" dirty="0" smtClean="0"/>
              <a:t>	Incumbent</a:t>
            </a:r>
            <a:r>
              <a:rPr lang="en-US" altLang="en-US" sz="1000" i="1" dirty="0"/>
              <a:t>: </a:t>
            </a:r>
            <a:r>
              <a:rPr lang="en-US" altLang="en-US" sz="1000" i="1" dirty="0">
                <a:solidFill>
                  <a:srgbClr val="E21E1E"/>
                </a:solidFill>
              </a:rPr>
              <a:t>Mark Kirk (R) </a:t>
            </a:r>
          </a:p>
          <a:p>
            <a:pPr>
              <a:defRPr/>
            </a:pPr>
            <a:r>
              <a:rPr lang="en-US" altLang="en-US" sz="1000" i="1" dirty="0" smtClean="0"/>
              <a:t>	Challenger</a:t>
            </a:r>
            <a:r>
              <a:rPr lang="en-US" altLang="en-US" sz="1000" i="1" dirty="0"/>
              <a:t>: </a:t>
            </a:r>
            <a:r>
              <a:rPr lang="en-US" altLang="en-US" sz="1000" i="1" dirty="0">
                <a:solidFill>
                  <a:srgbClr val="007AD6"/>
                </a:solidFill>
              </a:rPr>
              <a:t>Tammy Duckworth (D) </a:t>
            </a:r>
          </a:p>
          <a:p>
            <a:pPr>
              <a:defRPr/>
            </a:pPr>
            <a:endParaRPr lang="en-US" altLang="en-US" sz="1000" dirty="0" smtClean="0"/>
          </a:p>
          <a:p>
            <a:pPr>
              <a:defRPr/>
            </a:pPr>
            <a:r>
              <a:rPr lang="en-US" altLang="en-US" sz="1000" b="1" dirty="0" smtClean="0">
                <a:latin typeface="+mn-lt"/>
              </a:rPr>
              <a:t>2. Wisconsin: </a:t>
            </a:r>
            <a:r>
              <a:rPr lang="en-US" altLang="en-US" sz="1000" dirty="0" smtClean="0"/>
              <a:t>Former Senator Russ Feingold (D) is running an aggressive campaign against Ron Johnson (R); a recent poll had Feingold up 6 points.</a:t>
            </a:r>
          </a:p>
          <a:p>
            <a:pPr>
              <a:defRPr/>
            </a:pPr>
            <a:r>
              <a:rPr lang="en-US" altLang="en-US" sz="1000" i="1" dirty="0" smtClean="0"/>
              <a:t>	Incumbent</a:t>
            </a:r>
            <a:r>
              <a:rPr lang="en-US" altLang="en-US" sz="1000" i="1" dirty="0"/>
              <a:t>: </a:t>
            </a:r>
            <a:r>
              <a:rPr lang="en-US" altLang="en-US" sz="1000" i="1" dirty="0">
                <a:solidFill>
                  <a:srgbClr val="E21E1E"/>
                </a:solidFill>
              </a:rPr>
              <a:t>Ron Johnson (R)</a:t>
            </a:r>
          </a:p>
          <a:p>
            <a:pPr>
              <a:defRPr/>
            </a:pPr>
            <a:r>
              <a:rPr lang="en-US" altLang="en-US" sz="1000" i="1" dirty="0" smtClean="0"/>
              <a:t>	Challenger</a:t>
            </a:r>
            <a:r>
              <a:rPr lang="en-US" altLang="en-US" sz="1000" i="1" dirty="0"/>
              <a:t>: </a:t>
            </a:r>
            <a:r>
              <a:rPr lang="en-US" altLang="en-US" sz="1000" i="1" dirty="0">
                <a:solidFill>
                  <a:srgbClr val="007AD6"/>
                </a:solidFill>
              </a:rPr>
              <a:t>Former Sen. Russ Feingold (D)</a:t>
            </a:r>
          </a:p>
          <a:p>
            <a:pPr marL="228600" indent="-228600">
              <a:buFontTx/>
              <a:buAutoNum type="arabicPeriod"/>
              <a:defRPr/>
            </a:pPr>
            <a:endParaRPr lang="en-US" altLang="en-US" sz="1000" dirty="0" smtClean="0"/>
          </a:p>
          <a:p>
            <a:pPr>
              <a:defRPr/>
            </a:pPr>
            <a:r>
              <a:rPr lang="en-US" altLang="en-US" sz="1000" b="1" dirty="0" smtClean="0">
                <a:latin typeface="+mn-lt"/>
              </a:rPr>
              <a:t>3. Pennsylvania: </a:t>
            </a:r>
            <a:r>
              <a:rPr lang="en-US" altLang="en-US" sz="1000" dirty="0" smtClean="0"/>
              <a:t>Polls show Toomey trailing </a:t>
            </a:r>
            <a:r>
              <a:rPr lang="en-US" altLang="en-US" sz="1000" dirty="0" err="1" smtClean="0"/>
              <a:t>McGInty</a:t>
            </a:r>
            <a:r>
              <a:rPr lang="en-US" altLang="en-US" sz="1000" dirty="0" smtClean="0"/>
              <a:t> as Clinton pulls ahead in Pennsylvania. Toomey is very well funded.</a:t>
            </a:r>
          </a:p>
          <a:p>
            <a:pPr>
              <a:defRPr/>
            </a:pPr>
            <a:r>
              <a:rPr lang="en-US" altLang="en-US" sz="1000" dirty="0"/>
              <a:t>	</a:t>
            </a:r>
            <a:r>
              <a:rPr lang="en-US" altLang="en-US" sz="1000" i="1" dirty="0"/>
              <a:t>Incumbent: </a:t>
            </a:r>
            <a:r>
              <a:rPr lang="en-US" altLang="en-US" sz="1000" i="1" dirty="0">
                <a:solidFill>
                  <a:srgbClr val="E21E1E"/>
                </a:solidFill>
              </a:rPr>
              <a:t>Pat Toomey (R)</a:t>
            </a:r>
          </a:p>
          <a:p>
            <a:pPr>
              <a:defRPr/>
            </a:pPr>
            <a:r>
              <a:rPr lang="en-US" altLang="en-US" sz="1000" i="1" dirty="0"/>
              <a:t>	Challenger: </a:t>
            </a:r>
            <a:r>
              <a:rPr lang="en-US" altLang="en-US" sz="1000" i="1" dirty="0">
                <a:solidFill>
                  <a:srgbClr val="007AD6"/>
                </a:solidFill>
              </a:rPr>
              <a:t>Katie </a:t>
            </a:r>
            <a:r>
              <a:rPr lang="en-US" altLang="en-US" sz="1000" i="1" dirty="0" err="1">
                <a:solidFill>
                  <a:srgbClr val="007AD6"/>
                </a:solidFill>
              </a:rPr>
              <a:t>McGinty</a:t>
            </a:r>
            <a:r>
              <a:rPr lang="en-US" altLang="en-US" sz="1000" i="1" dirty="0">
                <a:solidFill>
                  <a:srgbClr val="007AD6"/>
                </a:solidFill>
              </a:rPr>
              <a:t> (D)</a:t>
            </a:r>
          </a:p>
          <a:p>
            <a:pPr>
              <a:defRPr/>
            </a:pPr>
            <a:endParaRPr lang="en-US" altLang="en-US" sz="1000" dirty="0" smtClean="0"/>
          </a:p>
          <a:p>
            <a:pPr>
              <a:defRPr/>
            </a:pPr>
            <a:r>
              <a:rPr lang="en-US" altLang="en-US" sz="1000" b="1" dirty="0" smtClean="0">
                <a:latin typeface="+mn-lt"/>
              </a:rPr>
              <a:t>4. New </a:t>
            </a:r>
            <a:r>
              <a:rPr lang="en-US" altLang="en-US" sz="1000" b="1" dirty="0">
                <a:latin typeface="+mn-lt"/>
              </a:rPr>
              <a:t>Hampshire </a:t>
            </a:r>
            <a:r>
              <a:rPr lang="en-US" altLang="en-US" sz="1000" b="1" dirty="0" smtClean="0">
                <a:latin typeface="+mn-lt"/>
              </a:rPr>
              <a:t>: </a:t>
            </a:r>
            <a:r>
              <a:rPr lang="en-US" altLang="en-US" sz="1000" dirty="0" err="1" smtClean="0">
                <a:latin typeface="+mn-lt"/>
              </a:rPr>
              <a:t>Ayotte</a:t>
            </a:r>
            <a:r>
              <a:rPr lang="en-US" altLang="en-US" sz="1000" dirty="0" smtClean="0">
                <a:latin typeface="+mn-lt"/>
              </a:rPr>
              <a:t> is running a disciplined race but </a:t>
            </a:r>
            <a:r>
              <a:rPr lang="en-US" altLang="en-US" sz="1000" dirty="0" smtClean="0"/>
              <a:t>has been trailing in the polls, and Democrats have an early spending advantage.</a:t>
            </a:r>
          </a:p>
          <a:p>
            <a:pPr>
              <a:defRPr/>
            </a:pPr>
            <a:r>
              <a:rPr lang="en-US" altLang="en-US" sz="1000" i="1" dirty="0" smtClean="0"/>
              <a:t>	Incumbent</a:t>
            </a:r>
            <a:r>
              <a:rPr lang="en-US" altLang="en-US" sz="1000" i="1" dirty="0"/>
              <a:t>: </a:t>
            </a:r>
            <a:r>
              <a:rPr lang="en-US" altLang="en-US" sz="1000" i="1" dirty="0">
                <a:solidFill>
                  <a:srgbClr val="E21E1E"/>
                </a:solidFill>
              </a:rPr>
              <a:t>Kelly </a:t>
            </a:r>
            <a:r>
              <a:rPr lang="en-US" altLang="en-US" sz="1000" i="1" dirty="0" err="1">
                <a:solidFill>
                  <a:srgbClr val="E21E1E"/>
                </a:solidFill>
              </a:rPr>
              <a:t>Ayotte</a:t>
            </a:r>
            <a:r>
              <a:rPr lang="en-US" altLang="en-US" sz="1000" i="1" dirty="0">
                <a:solidFill>
                  <a:srgbClr val="E21E1E"/>
                </a:solidFill>
              </a:rPr>
              <a:t> (R) </a:t>
            </a:r>
          </a:p>
          <a:p>
            <a:pPr>
              <a:defRPr/>
            </a:pPr>
            <a:r>
              <a:rPr lang="en-US" altLang="en-US" sz="1000" i="1" dirty="0" smtClean="0"/>
              <a:t>	Challenger</a:t>
            </a:r>
            <a:r>
              <a:rPr lang="en-US" altLang="en-US" sz="1000" i="1" dirty="0"/>
              <a:t>: </a:t>
            </a:r>
            <a:r>
              <a:rPr lang="en-US" altLang="en-US" sz="1000" i="1" dirty="0">
                <a:solidFill>
                  <a:srgbClr val="007AD6"/>
                </a:solidFill>
              </a:rPr>
              <a:t>Gov. Maggie Hassan (D) </a:t>
            </a:r>
          </a:p>
          <a:p>
            <a:pPr>
              <a:defRPr/>
            </a:pPr>
            <a:endParaRPr lang="en-US" altLang="en-US" sz="1000" dirty="0" smtClean="0"/>
          </a:p>
          <a:p>
            <a:pPr>
              <a:defRPr/>
            </a:pPr>
            <a:r>
              <a:rPr lang="en-US" altLang="en-US" sz="1000" b="1" dirty="0" smtClean="0">
                <a:latin typeface="+mn-lt"/>
              </a:rPr>
              <a:t>5. Indiana: </a:t>
            </a:r>
            <a:r>
              <a:rPr lang="en-US" altLang="en-US" sz="1000" dirty="0" smtClean="0"/>
              <a:t>Bayh was once winning by double-digits, but now this is a margin-of-error race. Republicans have outspent Democrats 2-to-1.</a:t>
            </a:r>
          </a:p>
          <a:p>
            <a:pPr>
              <a:defRPr/>
            </a:pPr>
            <a:r>
              <a:rPr lang="en-US" altLang="en-US" sz="1000" i="1" dirty="0" smtClean="0"/>
              <a:t> </a:t>
            </a:r>
            <a:r>
              <a:rPr lang="en-US" altLang="en-US" sz="1000" i="1" dirty="0"/>
              <a:t>	Incumbent: </a:t>
            </a:r>
            <a:r>
              <a:rPr lang="en-US" altLang="en-US" sz="1000" i="1" dirty="0">
                <a:solidFill>
                  <a:srgbClr val="E21E1E"/>
                </a:solidFill>
              </a:rPr>
              <a:t>Dan Coats (R) (retiring)</a:t>
            </a:r>
          </a:p>
          <a:p>
            <a:pPr>
              <a:defRPr/>
            </a:pPr>
            <a:r>
              <a:rPr lang="en-US" altLang="en-US" sz="1000" i="1" dirty="0"/>
              <a:t>	Challengers: </a:t>
            </a:r>
            <a:r>
              <a:rPr lang="en-US" altLang="en-US" sz="1000" i="1" dirty="0">
                <a:solidFill>
                  <a:srgbClr val="007AD6"/>
                </a:solidFill>
              </a:rPr>
              <a:t>Former Gov. Evan Bayh (D) </a:t>
            </a:r>
            <a:r>
              <a:rPr lang="en-US" altLang="en-US" sz="1000" i="1" dirty="0"/>
              <a:t>and </a:t>
            </a:r>
            <a:r>
              <a:rPr lang="en-US" altLang="en-US" sz="1000" i="1" dirty="0">
                <a:solidFill>
                  <a:srgbClr val="E21E1E"/>
                </a:solidFill>
              </a:rPr>
              <a:t>Rep. Todd Young (R)</a:t>
            </a:r>
            <a:endParaRPr lang="en-US" altLang="en-US" sz="1000" dirty="0"/>
          </a:p>
          <a:p>
            <a:pPr>
              <a:defRPr/>
            </a:pPr>
            <a:endParaRPr lang="en-US" altLang="en-US" sz="1000" i="1" dirty="0">
              <a:solidFill>
                <a:srgbClr val="007AD6"/>
              </a:solidFill>
            </a:endParaRPr>
          </a:p>
        </p:txBody>
      </p:sp>
      <p:sp>
        <p:nvSpPr>
          <p:cNvPr id="13" name="TextBox 13"/>
          <p:cNvSpPr txBox="1">
            <a:spLocks noChangeArrowheads="1"/>
          </p:cNvSpPr>
          <p:nvPr/>
        </p:nvSpPr>
        <p:spPr bwMode="auto">
          <a:xfrm>
            <a:off x="349930" y="2039938"/>
            <a:ext cx="335121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Georgia" pitchFamily="18" charset="0"/>
                <a:ea typeface="MS PGothic" pitchFamily="34" charset="-128"/>
              </a:defRPr>
            </a:lvl1pPr>
            <a:lvl2pPr marL="742950" indent="-285750">
              <a:lnSpc>
                <a:spcPct val="90000"/>
              </a:lnSpc>
              <a:spcBef>
                <a:spcPts val="500"/>
              </a:spcBef>
              <a:buFont typeface="Arial" charset="0"/>
              <a:buChar char="•"/>
              <a:defRPr sz="2400">
                <a:solidFill>
                  <a:schemeClr val="tx1"/>
                </a:solidFill>
                <a:latin typeface="Georgia" pitchFamily="18" charset="0"/>
                <a:ea typeface="MS PGothic" pitchFamily="34" charset="-128"/>
              </a:defRPr>
            </a:lvl2pPr>
            <a:lvl3pPr marL="1143000" indent="-228600">
              <a:lnSpc>
                <a:spcPct val="90000"/>
              </a:lnSpc>
              <a:spcBef>
                <a:spcPts val="500"/>
              </a:spcBef>
              <a:buFont typeface="Arial" charset="0"/>
              <a:buChar char="•"/>
              <a:defRPr sz="2000">
                <a:solidFill>
                  <a:schemeClr val="tx1"/>
                </a:solidFill>
                <a:latin typeface="Georgia" pitchFamily="18" charset="0"/>
                <a:ea typeface="MS PGothic" pitchFamily="34" charset="-128"/>
              </a:defRPr>
            </a:lvl3pPr>
            <a:lvl4pPr marL="1600200" indent="-228600">
              <a:lnSpc>
                <a:spcPct val="90000"/>
              </a:lnSpc>
              <a:spcBef>
                <a:spcPts val="500"/>
              </a:spcBef>
              <a:buFont typeface="Arial" charset="0"/>
              <a:buChar char="•"/>
              <a:defRPr>
                <a:solidFill>
                  <a:schemeClr val="tx1"/>
                </a:solidFill>
                <a:latin typeface="Georgia" pitchFamily="18" charset="0"/>
                <a:ea typeface="MS PGothic" pitchFamily="34" charset="-128"/>
              </a:defRPr>
            </a:lvl4pPr>
            <a:lvl5pPr marL="2057400" indent="-228600">
              <a:lnSpc>
                <a:spcPct val="90000"/>
              </a:lnSpc>
              <a:spcBef>
                <a:spcPts val="500"/>
              </a:spcBef>
              <a:buFont typeface="Arial" charset="0"/>
              <a:buChar char="•"/>
              <a:defRPr>
                <a:solidFill>
                  <a:schemeClr val="tx1"/>
                </a:solidFill>
                <a:latin typeface="Georgia" pitchFamily="18" charset="0"/>
                <a:ea typeface="MS PGothic" pitchFamily="34" charset="-128"/>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9pPr>
          </a:lstStyle>
          <a:p>
            <a:pPr>
              <a:lnSpc>
                <a:spcPct val="100000"/>
              </a:lnSpc>
              <a:spcBef>
                <a:spcPct val="0"/>
              </a:spcBef>
              <a:buFontTx/>
              <a:buNone/>
            </a:pPr>
            <a:r>
              <a:rPr lang="en-US" altLang="en-US" sz="1100" b="1" dirty="0">
                <a:solidFill>
                  <a:srgbClr val="E0A39E"/>
                </a:solidFill>
                <a:latin typeface="Calibri Light" pitchFamily="34" charset="0"/>
              </a:rPr>
              <a:t>■</a:t>
            </a:r>
            <a:r>
              <a:rPr lang="en-US" altLang="en-US" sz="1100" b="1" dirty="0">
                <a:latin typeface="Calibri Light" pitchFamily="34" charset="0"/>
              </a:rPr>
              <a:t> </a:t>
            </a:r>
            <a:r>
              <a:rPr lang="en-US" altLang="en-US" sz="1100" dirty="0">
                <a:latin typeface="Calibri Light" pitchFamily="34" charset="0"/>
              </a:rPr>
              <a:t>Seat Held by Republican     </a:t>
            </a:r>
            <a:r>
              <a:rPr lang="en-US" altLang="en-US" sz="1100" b="1" dirty="0">
                <a:solidFill>
                  <a:srgbClr val="AED0EE"/>
                </a:solidFill>
                <a:latin typeface="Calibri Light" pitchFamily="34" charset="0"/>
              </a:rPr>
              <a:t>■</a:t>
            </a:r>
            <a:r>
              <a:rPr lang="en-US" altLang="en-US" sz="1100" b="1" dirty="0">
                <a:latin typeface="Calibri Light" pitchFamily="34" charset="0"/>
              </a:rPr>
              <a:t> </a:t>
            </a:r>
            <a:r>
              <a:rPr lang="en-US" altLang="en-US" sz="1100" dirty="0">
                <a:latin typeface="Calibri Light" pitchFamily="34" charset="0"/>
              </a:rPr>
              <a:t>Seat Held by Democrat</a:t>
            </a:r>
          </a:p>
        </p:txBody>
      </p:sp>
      <p:grpSp>
        <p:nvGrpSpPr>
          <p:cNvPr id="14" name="Group 2"/>
          <p:cNvGrpSpPr>
            <a:grpSpLocks/>
          </p:cNvGrpSpPr>
          <p:nvPr/>
        </p:nvGrpSpPr>
        <p:grpSpPr bwMode="auto">
          <a:xfrm>
            <a:off x="287337" y="2671763"/>
            <a:ext cx="3637681" cy="2314305"/>
            <a:chOff x="117475" y="2564607"/>
            <a:chExt cx="3148886" cy="1881187"/>
          </a:xfrm>
        </p:grpSpPr>
        <p:grpSp>
          <p:nvGrpSpPr>
            <p:cNvPr id="15" name="Group 3"/>
            <p:cNvGrpSpPr>
              <a:grpSpLocks/>
            </p:cNvGrpSpPr>
            <p:nvPr/>
          </p:nvGrpSpPr>
          <p:grpSpPr bwMode="auto">
            <a:xfrm>
              <a:off x="117475" y="2564607"/>
              <a:ext cx="3148886" cy="1881187"/>
              <a:chOff x="1798638" y="2354263"/>
              <a:chExt cx="5911281" cy="3532187"/>
            </a:xfrm>
            <a:solidFill>
              <a:srgbClr val="E7E6E6"/>
            </a:solidFill>
          </p:grpSpPr>
          <p:sp>
            <p:nvSpPr>
              <p:cNvPr id="22" name="Freeform 1151"/>
              <p:cNvSpPr>
                <a:spLocks/>
              </p:cNvSpPr>
              <p:nvPr/>
            </p:nvSpPr>
            <p:spPr bwMode="auto">
              <a:xfrm>
                <a:off x="5916613" y="3552827"/>
                <a:ext cx="465138" cy="517526"/>
              </a:xfrm>
              <a:custGeom>
                <a:avLst/>
                <a:gdLst>
                  <a:gd name="T0" fmla="*/ 0 w 459"/>
                  <a:gd name="T1" fmla="*/ 91 h 504"/>
                  <a:gd name="T2" fmla="*/ 38 w 459"/>
                  <a:gd name="T3" fmla="*/ 441 h 504"/>
                  <a:gd name="T4" fmla="*/ 95 w 459"/>
                  <a:gd name="T5" fmla="*/ 447 h 504"/>
                  <a:gd name="T6" fmla="*/ 164 w 459"/>
                  <a:gd name="T7" fmla="*/ 487 h 504"/>
                  <a:gd name="T8" fmla="*/ 213 w 459"/>
                  <a:gd name="T9" fmla="*/ 485 h 504"/>
                  <a:gd name="T10" fmla="*/ 236 w 459"/>
                  <a:gd name="T11" fmla="*/ 470 h 504"/>
                  <a:gd name="T12" fmla="*/ 291 w 459"/>
                  <a:gd name="T13" fmla="*/ 504 h 504"/>
                  <a:gd name="T14" fmla="*/ 324 w 459"/>
                  <a:gd name="T15" fmla="*/ 475 h 504"/>
                  <a:gd name="T16" fmla="*/ 331 w 459"/>
                  <a:gd name="T17" fmla="*/ 420 h 504"/>
                  <a:gd name="T18" fmla="*/ 352 w 459"/>
                  <a:gd name="T19" fmla="*/ 432 h 504"/>
                  <a:gd name="T20" fmla="*/ 364 w 459"/>
                  <a:gd name="T21" fmla="*/ 386 h 504"/>
                  <a:gd name="T22" fmla="*/ 440 w 459"/>
                  <a:gd name="T23" fmla="*/ 319 h 504"/>
                  <a:gd name="T24" fmla="*/ 453 w 459"/>
                  <a:gd name="T25" fmla="*/ 211 h 504"/>
                  <a:gd name="T26" fmla="*/ 443 w 459"/>
                  <a:gd name="T27" fmla="*/ 188 h 504"/>
                  <a:gd name="T28" fmla="*/ 459 w 459"/>
                  <a:gd name="T29" fmla="*/ 177 h 504"/>
                  <a:gd name="T30" fmla="*/ 430 w 459"/>
                  <a:gd name="T31" fmla="*/ 0 h 504"/>
                  <a:gd name="T32" fmla="*/ 352 w 459"/>
                  <a:gd name="T33" fmla="*/ 40 h 504"/>
                  <a:gd name="T34" fmla="*/ 312 w 459"/>
                  <a:gd name="T35" fmla="*/ 82 h 504"/>
                  <a:gd name="T36" fmla="*/ 284 w 459"/>
                  <a:gd name="T37" fmla="*/ 84 h 504"/>
                  <a:gd name="T38" fmla="*/ 240 w 459"/>
                  <a:gd name="T39" fmla="*/ 107 h 504"/>
                  <a:gd name="T40" fmla="*/ 139 w 459"/>
                  <a:gd name="T41" fmla="*/ 72 h 504"/>
                  <a:gd name="T42" fmla="*/ 0 w 459"/>
                  <a:gd name="T43" fmla="*/ 91 h 504"/>
                  <a:gd name="T44" fmla="*/ 0 w 459"/>
                  <a:gd name="T45" fmla="*/ 91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9" h="504">
                    <a:moveTo>
                      <a:pt x="0" y="91"/>
                    </a:moveTo>
                    <a:lnTo>
                      <a:pt x="38" y="441"/>
                    </a:lnTo>
                    <a:lnTo>
                      <a:pt x="95" y="447"/>
                    </a:lnTo>
                    <a:lnTo>
                      <a:pt x="164" y="487"/>
                    </a:lnTo>
                    <a:lnTo>
                      <a:pt x="213" y="485"/>
                    </a:lnTo>
                    <a:lnTo>
                      <a:pt x="236" y="470"/>
                    </a:lnTo>
                    <a:lnTo>
                      <a:pt x="291" y="504"/>
                    </a:lnTo>
                    <a:lnTo>
                      <a:pt x="324" y="475"/>
                    </a:lnTo>
                    <a:lnTo>
                      <a:pt x="331" y="420"/>
                    </a:lnTo>
                    <a:lnTo>
                      <a:pt x="352" y="432"/>
                    </a:lnTo>
                    <a:lnTo>
                      <a:pt x="364" y="386"/>
                    </a:lnTo>
                    <a:lnTo>
                      <a:pt x="440" y="319"/>
                    </a:lnTo>
                    <a:lnTo>
                      <a:pt x="453" y="211"/>
                    </a:lnTo>
                    <a:lnTo>
                      <a:pt x="443" y="188"/>
                    </a:lnTo>
                    <a:lnTo>
                      <a:pt x="459" y="177"/>
                    </a:lnTo>
                    <a:lnTo>
                      <a:pt x="430" y="0"/>
                    </a:lnTo>
                    <a:lnTo>
                      <a:pt x="352" y="40"/>
                    </a:lnTo>
                    <a:lnTo>
                      <a:pt x="312" y="82"/>
                    </a:lnTo>
                    <a:lnTo>
                      <a:pt x="284" y="84"/>
                    </a:lnTo>
                    <a:lnTo>
                      <a:pt x="240" y="107"/>
                    </a:lnTo>
                    <a:lnTo>
                      <a:pt x="139" y="72"/>
                    </a:lnTo>
                    <a:lnTo>
                      <a:pt x="0" y="91"/>
                    </a:lnTo>
                    <a:lnTo>
                      <a:pt x="0" y="91"/>
                    </a:lnTo>
                    <a:close/>
                  </a:path>
                </a:pathLst>
              </a:custGeom>
              <a:solidFill>
                <a:srgbClr val="E7E6E6"/>
              </a:solid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23" name="Freeform 1114"/>
              <p:cNvSpPr>
                <a:spLocks/>
              </p:cNvSpPr>
              <p:nvPr/>
            </p:nvSpPr>
            <p:spPr bwMode="auto">
              <a:xfrm>
                <a:off x="2079626" y="2354263"/>
                <a:ext cx="738187" cy="533400"/>
              </a:xfrm>
              <a:custGeom>
                <a:avLst/>
                <a:gdLst>
                  <a:gd name="T0" fmla="*/ 26 w 730"/>
                  <a:gd name="T1" fmla="*/ 112 h 517"/>
                  <a:gd name="T2" fmla="*/ 17 w 730"/>
                  <a:gd name="T3" fmla="*/ 255 h 517"/>
                  <a:gd name="T4" fmla="*/ 34 w 730"/>
                  <a:gd name="T5" fmla="*/ 255 h 517"/>
                  <a:gd name="T6" fmla="*/ 24 w 730"/>
                  <a:gd name="T7" fmla="*/ 285 h 517"/>
                  <a:gd name="T8" fmla="*/ 11 w 730"/>
                  <a:gd name="T9" fmla="*/ 268 h 517"/>
                  <a:gd name="T10" fmla="*/ 0 w 730"/>
                  <a:gd name="T11" fmla="*/ 304 h 517"/>
                  <a:gd name="T12" fmla="*/ 51 w 730"/>
                  <a:gd name="T13" fmla="*/ 333 h 517"/>
                  <a:gd name="T14" fmla="*/ 53 w 730"/>
                  <a:gd name="T15" fmla="*/ 346 h 517"/>
                  <a:gd name="T16" fmla="*/ 66 w 730"/>
                  <a:gd name="T17" fmla="*/ 348 h 517"/>
                  <a:gd name="T18" fmla="*/ 133 w 730"/>
                  <a:gd name="T19" fmla="*/ 452 h 517"/>
                  <a:gd name="T20" fmla="*/ 207 w 730"/>
                  <a:gd name="T21" fmla="*/ 449 h 517"/>
                  <a:gd name="T22" fmla="*/ 262 w 730"/>
                  <a:gd name="T23" fmla="*/ 473 h 517"/>
                  <a:gd name="T24" fmla="*/ 289 w 730"/>
                  <a:gd name="T25" fmla="*/ 469 h 517"/>
                  <a:gd name="T26" fmla="*/ 456 w 730"/>
                  <a:gd name="T27" fmla="*/ 473 h 517"/>
                  <a:gd name="T28" fmla="*/ 646 w 730"/>
                  <a:gd name="T29" fmla="*/ 517 h 517"/>
                  <a:gd name="T30" fmla="*/ 650 w 730"/>
                  <a:gd name="T31" fmla="*/ 460 h 517"/>
                  <a:gd name="T32" fmla="*/ 730 w 730"/>
                  <a:gd name="T33" fmla="*/ 129 h 517"/>
                  <a:gd name="T34" fmla="*/ 224 w 730"/>
                  <a:gd name="T35" fmla="*/ 0 h 517"/>
                  <a:gd name="T36" fmla="*/ 228 w 730"/>
                  <a:gd name="T37" fmla="*/ 97 h 517"/>
                  <a:gd name="T38" fmla="*/ 203 w 730"/>
                  <a:gd name="T39" fmla="*/ 177 h 517"/>
                  <a:gd name="T40" fmla="*/ 199 w 730"/>
                  <a:gd name="T41" fmla="*/ 219 h 517"/>
                  <a:gd name="T42" fmla="*/ 146 w 730"/>
                  <a:gd name="T43" fmla="*/ 234 h 517"/>
                  <a:gd name="T44" fmla="*/ 142 w 730"/>
                  <a:gd name="T45" fmla="*/ 213 h 517"/>
                  <a:gd name="T46" fmla="*/ 186 w 730"/>
                  <a:gd name="T47" fmla="*/ 186 h 517"/>
                  <a:gd name="T48" fmla="*/ 182 w 730"/>
                  <a:gd name="T49" fmla="*/ 165 h 517"/>
                  <a:gd name="T50" fmla="*/ 144 w 730"/>
                  <a:gd name="T51" fmla="*/ 169 h 517"/>
                  <a:gd name="T52" fmla="*/ 173 w 730"/>
                  <a:gd name="T53" fmla="*/ 144 h 517"/>
                  <a:gd name="T54" fmla="*/ 194 w 730"/>
                  <a:gd name="T55" fmla="*/ 127 h 517"/>
                  <a:gd name="T56" fmla="*/ 30 w 730"/>
                  <a:gd name="T57" fmla="*/ 25 h 517"/>
                  <a:gd name="T58" fmla="*/ 17 w 730"/>
                  <a:gd name="T59" fmla="*/ 53 h 517"/>
                  <a:gd name="T60" fmla="*/ 26 w 730"/>
                  <a:gd name="T61" fmla="*/ 112 h 517"/>
                  <a:gd name="T62" fmla="*/ 26 w 730"/>
                  <a:gd name="T63" fmla="*/ 112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0" h="517">
                    <a:moveTo>
                      <a:pt x="26" y="112"/>
                    </a:moveTo>
                    <a:lnTo>
                      <a:pt x="17" y="255"/>
                    </a:lnTo>
                    <a:lnTo>
                      <a:pt x="34" y="255"/>
                    </a:lnTo>
                    <a:lnTo>
                      <a:pt x="24" y="285"/>
                    </a:lnTo>
                    <a:lnTo>
                      <a:pt x="11" y="268"/>
                    </a:lnTo>
                    <a:lnTo>
                      <a:pt x="0" y="304"/>
                    </a:lnTo>
                    <a:lnTo>
                      <a:pt x="51" y="333"/>
                    </a:lnTo>
                    <a:lnTo>
                      <a:pt x="53" y="346"/>
                    </a:lnTo>
                    <a:lnTo>
                      <a:pt x="66" y="348"/>
                    </a:lnTo>
                    <a:lnTo>
                      <a:pt x="133" y="452"/>
                    </a:lnTo>
                    <a:lnTo>
                      <a:pt x="207" y="449"/>
                    </a:lnTo>
                    <a:lnTo>
                      <a:pt x="262" y="473"/>
                    </a:lnTo>
                    <a:lnTo>
                      <a:pt x="289" y="469"/>
                    </a:lnTo>
                    <a:lnTo>
                      <a:pt x="456" y="473"/>
                    </a:lnTo>
                    <a:lnTo>
                      <a:pt x="646" y="517"/>
                    </a:lnTo>
                    <a:lnTo>
                      <a:pt x="650" y="460"/>
                    </a:lnTo>
                    <a:lnTo>
                      <a:pt x="730" y="129"/>
                    </a:lnTo>
                    <a:lnTo>
                      <a:pt x="224" y="0"/>
                    </a:lnTo>
                    <a:lnTo>
                      <a:pt x="228" y="97"/>
                    </a:lnTo>
                    <a:lnTo>
                      <a:pt x="203" y="177"/>
                    </a:lnTo>
                    <a:lnTo>
                      <a:pt x="199" y="219"/>
                    </a:lnTo>
                    <a:lnTo>
                      <a:pt x="146" y="234"/>
                    </a:lnTo>
                    <a:lnTo>
                      <a:pt x="142" y="213"/>
                    </a:lnTo>
                    <a:lnTo>
                      <a:pt x="186" y="186"/>
                    </a:lnTo>
                    <a:lnTo>
                      <a:pt x="182" y="165"/>
                    </a:lnTo>
                    <a:lnTo>
                      <a:pt x="144" y="169"/>
                    </a:lnTo>
                    <a:lnTo>
                      <a:pt x="173" y="144"/>
                    </a:lnTo>
                    <a:lnTo>
                      <a:pt x="194" y="127"/>
                    </a:lnTo>
                    <a:lnTo>
                      <a:pt x="30" y="25"/>
                    </a:lnTo>
                    <a:lnTo>
                      <a:pt x="17" y="53"/>
                    </a:lnTo>
                    <a:lnTo>
                      <a:pt x="26" y="112"/>
                    </a:lnTo>
                    <a:lnTo>
                      <a:pt x="26" y="112"/>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24" name="Freeform 1116"/>
              <p:cNvSpPr>
                <a:spLocks/>
              </p:cNvSpPr>
              <p:nvPr/>
            </p:nvSpPr>
            <p:spPr bwMode="auto">
              <a:xfrm>
                <a:off x="2762251" y="3484563"/>
                <a:ext cx="627062" cy="779463"/>
              </a:xfrm>
              <a:custGeom>
                <a:avLst/>
                <a:gdLst>
                  <a:gd name="T0" fmla="*/ 135 w 618"/>
                  <a:gd name="T1" fmla="*/ 0 h 752"/>
                  <a:gd name="T2" fmla="*/ 433 w 618"/>
                  <a:gd name="T3" fmla="*/ 55 h 752"/>
                  <a:gd name="T4" fmla="*/ 410 w 618"/>
                  <a:gd name="T5" fmla="*/ 186 h 752"/>
                  <a:gd name="T6" fmla="*/ 618 w 618"/>
                  <a:gd name="T7" fmla="*/ 218 h 752"/>
                  <a:gd name="T8" fmla="*/ 538 w 618"/>
                  <a:gd name="T9" fmla="*/ 752 h 752"/>
                  <a:gd name="T10" fmla="*/ 0 w 618"/>
                  <a:gd name="T11" fmla="*/ 663 h 752"/>
                  <a:gd name="T12" fmla="*/ 135 w 618"/>
                  <a:gd name="T13" fmla="*/ 0 h 752"/>
                  <a:gd name="T14" fmla="*/ 135 w 618"/>
                  <a:gd name="T15" fmla="*/ 0 h 7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8" h="752">
                    <a:moveTo>
                      <a:pt x="135" y="0"/>
                    </a:moveTo>
                    <a:lnTo>
                      <a:pt x="433" y="55"/>
                    </a:lnTo>
                    <a:lnTo>
                      <a:pt x="410" y="186"/>
                    </a:lnTo>
                    <a:lnTo>
                      <a:pt x="618" y="218"/>
                    </a:lnTo>
                    <a:lnTo>
                      <a:pt x="538" y="752"/>
                    </a:lnTo>
                    <a:lnTo>
                      <a:pt x="0" y="663"/>
                    </a:lnTo>
                    <a:lnTo>
                      <a:pt x="135" y="0"/>
                    </a:lnTo>
                    <a:lnTo>
                      <a:pt x="135" y="0"/>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25" name="Freeform 1117"/>
              <p:cNvSpPr>
                <a:spLocks/>
              </p:cNvSpPr>
              <p:nvPr/>
            </p:nvSpPr>
            <p:spPr bwMode="auto">
              <a:xfrm>
                <a:off x="1881188" y="2679701"/>
                <a:ext cx="884238" cy="739775"/>
              </a:xfrm>
              <a:custGeom>
                <a:avLst/>
                <a:gdLst>
                  <a:gd name="T0" fmla="*/ 0 w 871"/>
                  <a:gd name="T1" fmla="*/ 537 h 720"/>
                  <a:gd name="T2" fmla="*/ 38 w 871"/>
                  <a:gd name="T3" fmla="*/ 355 h 720"/>
                  <a:gd name="T4" fmla="*/ 82 w 871"/>
                  <a:gd name="T5" fmla="*/ 302 h 720"/>
                  <a:gd name="T6" fmla="*/ 188 w 871"/>
                  <a:gd name="T7" fmla="*/ 0 h 720"/>
                  <a:gd name="T8" fmla="*/ 243 w 871"/>
                  <a:gd name="T9" fmla="*/ 15 h 720"/>
                  <a:gd name="T10" fmla="*/ 245 w 871"/>
                  <a:gd name="T11" fmla="*/ 28 h 720"/>
                  <a:gd name="T12" fmla="*/ 258 w 871"/>
                  <a:gd name="T13" fmla="*/ 30 h 720"/>
                  <a:gd name="T14" fmla="*/ 325 w 871"/>
                  <a:gd name="T15" fmla="*/ 134 h 720"/>
                  <a:gd name="T16" fmla="*/ 399 w 871"/>
                  <a:gd name="T17" fmla="*/ 133 h 720"/>
                  <a:gd name="T18" fmla="*/ 454 w 871"/>
                  <a:gd name="T19" fmla="*/ 157 h 720"/>
                  <a:gd name="T20" fmla="*/ 481 w 871"/>
                  <a:gd name="T21" fmla="*/ 152 h 720"/>
                  <a:gd name="T22" fmla="*/ 648 w 871"/>
                  <a:gd name="T23" fmla="*/ 157 h 720"/>
                  <a:gd name="T24" fmla="*/ 838 w 871"/>
                  <a:gd name="T25" fmla="*/ 199 h 720"/>
                  <a:gd name="T26" fmla="*/ 848 w 871"/>
                  <a:gd name="T27" fmla="*/ 224 h 720"/>
                  <a:gd name="T28" fmla="*/ 871 w 871"/>
                  <a:gd name="T29" fmla="*/ 256 h 720"/>
                  <a:gd name="T30" fmla="*/ 806 w 871"/>
                  <a:gd name="T31" fmla="*/ 353 h 720"/>
                  <a:gd name="T32" fmla="*/ 766 w 871"/>
                  <a:gd name="T33" fmla="*/ 389 h 720"/>
                  <a:gd name="T34" fmla="*/ 760 w 871"/>
                  <a:gd name="T35" fmla="*/ 416 h 720"/>
                  <a:gd name="T36" fmla="*/ 783 w 871"/>
                  <a:gd name="T37" fmla="*/ 444 h 720"/>
                  <a:gd name="T38" fmla="*/ 756 w 871"/>
                  <a:gd name="T39" fmla="*/ 503 h 720"/>
                  <a:gd name="T40" fmla="*/ 703 w 871"/>
                  <a:gd name="T41" fmla="*/ 720 h 720"/>
                  <a:gd name="T42" fmla="*/ 410 w 871"/>
                  <a:gd name="T43" fmla="*/ 650 h 720"/>
                  <a:gd name="T44" fmla="*/ 0 w 871"/>
                  <a:gd name="T45" fmla="*/ 537 h 720"/>
                  <a:gd name="T46" fmla="*/ 0 w 871"/>
                  <a:gd name="T47" fmla="*/ 537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71" h="720">
                    <a:moveTo>
                      <a:pt x="0" y="537"/>
                    </a:moveTo>
                    <a:lnTo>
                      <a:pt x="38" y="355"/>
                    </a:lnTo>
                    <a:lnTo>
                      <a:pt x="82" y="302"/>
                    </a:lnTo>
                    <a:lnTo>
                      <a:pt x="188" y="0"/>
                    </a:lnTo>
                    <a:lnTo>
                      <a:pt x="243" y="15"/>
                    </a:lnTo>
                    <a:lnTo>
                      <a:pt x="245" y="28"/>
                    </a:lnTo>
                    <a:lnTo>
                      <a:pt x="258" y="30"/>
                    </a:lnTo>
                    <a:lnTo>
                      <a:pt x="325" y="134"/>
                    </a:lnTo>
                    <a:lnTo>
                      <a:pt x="399" y="133"/>
                    </a:lnTo>
                    <a:lnTo>
                      <a:pt x="454" y="157"/>
                    </a:lnTo>
                    <a:lnTo>
                      <a:pt x="481" y="152"/>
                    </a:lnTo>
                    <a:lnTo>
                      <a:pt x="648" y="157"/>
                    </a:lnTo>
                    <a:lnTo>
                      <a:pt x="838" y="199"/>
                    </a:lnTo>
                    <a:lnTo>
                      <a:pt x="848" y="224"/>
                    </a:lnTo>
                    <a:lnTo>
                      <a:pt x="871" y="256"/>
                    </a:lnTo>
                    <a:lnTo>
                      <a:pt x="806" y="353"/>
                    </a:lnTo>
                    <a:lnTo>
                      <a:pt x="766" y="389"/>
                    </a:lnTo>
                    <a:lnTo>
                      <a:pt x="760" y="416"/>
                    </a:lnTo>
                    <a:lnTo>
                      <a:pt x="783" y="444"/>
                    </a:lnTo>
                    <a:lnTo>
                      <a:pt x="756" y="503"/>
                    </a:lnTo>
                    <a:lnTo>
                      <a:pt x="703" y="720"/>
                    </a:lnTo>
                    <a:lnTo>
                      <a:pt x="410" y="650"/>
                    </a:lnTo>
                    <a:lnTo>
                      <a:pt x="0" y="537"/>
                    </a:lnTo>
                    <a:lnTo>
                      <a:pt x="0" y="537"/>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26" name="Freeform 1118"/>
              <p:cNvSpPr>
                <a:spLocks/>
              </p:cNvSpPr>
              <p:nvPr/>
            </p:nvSpPr>
            <p:spPr bwMode="auto">
              <a:xfrm>
                <a:off x="1798638" y="3235326"/>
                <a:ext cx="879475" cy="1482725"/>
              </a:xfrm>
              <a:custGeom>
                <a:avLst/>
                <a:gdLst>
                  <a:gd name="T0" fmla="*/ 29 w 865"/>
                  <a:gd name="T1" fmla="*/ 293 h 1443"/>
                  <a:gd name="T2" fmla="*/ 4 w 865"/>
                  <a:gd name="T3" fmla="*/ 405 h 1443"/>
                  <a:gd name="T4" fmla="*/ 87 w 865"/>
                  <a:gd name="T5" fmla="*/ 586 h 1443"/>
                  <a:gd name="T6" fmla="*/ 103 w 865"/>
                  <a:gd name="T7" fmla="*/ 574 h 1443"/>
                  <a:gd name="T8" fmla="*/ 129 w 865"/>
                  <a:gd name="T9" fmla="*/ 650 h 1443"/>
                  <a:gd name="T10" fmla="*/ 87 w 865"/>
                  <a:gd name="T11" fmla="*/ 597 h 1443"/>
                  <a:gd name="T12" fmla="*/ 78 w 865"/>
                  <a:gd name="T13" fmla="*/ 681 h 1443"/>
                  <a:gd name="T14" fmla="*/ 125 w 865"/>
                  <a:gd name="T15" fmla="*/ 732 h 1443"/>
                  <a:gd name="T16" fmla="*/ 93 w 865"/>
                  <a:gd name="T17" fmla="*/ 803 h 1443"/>
                  <a:gd name="T18" fmla="*/ 184 w 865"/>
                  <a:gd name="T19" fmla="*/ 994 h 1443"/>
                  <a:gd name="T20" fmla="*/ 164 w 865"/>
                  <a:gd name="T21" fmla="*/ 1065 h 1443"/>
                  <a:gd name="T22" fmla="*/ 283 w 865"/>
                  <a:gd name="T23" fmla="*/ 1120 h 1443"/>
                  <a:gd name="T24" fmla="*/ 327 w 865"/>
                  <a:gd name="T25" fmla="*/ 1177 h 1443"/>
                  <a:gd name="T26" fmla="*/ 378 w 865"/>
                  <a:gd name="T27" fmla="*/ 1196 h 1443"/>
                  <a:gd name="T28" fmla="*/ 378 w 865"/>
                  <a:gd name="T29" fmla="*/ 1230 h 1443"/>
                  <a:gd name="T30" fmla="*/ 411 w 865"/>
                  <a:gd name="T31" fmla="*/ 1238 h 1443"/>
                  <a:gd name="T32" fmla="*/ 481 w 865"/>
                  <a:gd name="T33" fmla="*/ 1348 h 1443"/>
                  <a:gd name="T34" fmla="*/ 481 w 865"/>
                  <a:gd name="T35" fmla="*/ 1426 h 1443"/>
                  <a:gd name="T36" fmla="*/ 789 w 865"/>
                  <a:gd name="T37" fmla="*/ 1443 h 1443"/>
                  <a:gd name="T38" fmla="*/ 770 w 865"/>
                  <a:gd name="T39" fmla="*/ 1413 h 1443"/>
                  <a:gd name="T40" fmla="*/ 779 w 865"/>
                  <a:gd name="T41" fmla="*/ 1365 h 1443"/>
                  <a:gd name="T42" fmla="*/ 829 w 865"/>
                  <a:gd name="T43" fmla="*/ 1287 h 1443"/>
                  <a:gd name="T44" fmla="*/ 865 w 865"/>
                  <a:gd name="T45" fmla="*/ 1264 h 1443"/>
                  <a:gd name="T46" fmla="*/ 844 w 865"/>
                  <a:gd name="T47" fmla="*/ 1236 h 1443"/>
                  <a:gd name="T48" fmla="*/ 831 w 865"/>
                  <a:gd name="T49" fmla="*/ 1160 h 1443"/>
                  <a:gd name="T50" fmla="*/ 388 w 865"/>
                  <a:gd name="T51" fmla="*/ 497 h 1443"/>
                  <a:gd name="T52" fmla="*/ 492 w 865"/>
                  <a:gd name="T53" fmla="*/ 113 h 1443"/>
                  <a:gd name="T54" fmla="*/ 82 w 865"/>
                  <a:gd name="T55" fmla="*/ 0 h 1443"/>
                  <a:gd name="T56" fmla="*/ 70 w 865"/>
                  <a:gd name="T57" fmla="*/ 23 h 1443"/>
                  <a:gd name="T58" fmla="*/ 0 w 865"/>
                  <a:gd name="T59" fmla="*/ 192 h 1443"/>
                  <a:gd name="T60" fmla="*/ 29 w 865"/>
                  <a:gd name="T61" fmla="*/ 293 h 1443"/>
                  <a:gd name="T62" fmla="*/ 29 w 865"/>
                  <a:gd name="T63" fmla="*/ 293 h 1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5" h="1443">
                    <a:moveTo>
                      <a:pt x="29" y="293"/>
                    </a:moveTo>
                    <a:lnTo>
                      <a:pt x="4" y="405"/>
                    </a:lnTo>
                    <a:lnTo>
                      <a:pt x="87" y="586"/>
                    </a:lnTo>
                    <a:lnTo>
                      <a:pt x="103" y="574"/>
                    </a:lnTo>
                    <a:lnTo>
                      <a:pt x="129" y="650"/>
                    </a:lnTo>
                    <a:lnTo>
                      <a:pt x="87" y="597"/>
                    </a:lnTo>
                    <a:lnTo>
                      <a:pt x="78" y="681"/>
                    </a:lnTo>
                    <a:lnTo>
                      <a:pt x="125" y="732"/>
                    </a:lnTo>
                    <a:lnTo>
                      <a:pt x="93" y="803"/>
                    </a:lnTo>
                    <a:lnTo>
                      <a:pt x="184" y="994"/>
                    </a:lnTo>
                    <a:lnTo>
                      <a:pt x="164" y="1065"/>
                    </a:lnTo>
                    <a:lnTo>
                      <a:pt x="283" y="1120"/>
                    </a:lnTo>
                    <a:lnTo>
                      <a:pt x="327" y="1177"/>
                    </a:lnTo>
                    <a:lnTo>
                      <a:pt x="378" y="1196"/>
                    </a:lnTo>
                    <a:lnTo>
                      <a:pt x="378" y="1230"/>
                    </a:lnTo>
                    <a:lnTo>
                      <a:pt x="411" y="1238"/>
                    </a:lnTo>
                    <a:lnTo>
                      <a:pt x="481" y="1348"/>
                    </a:lnTo>
                    <a:lnTo>
                      <a:pt x="481" y="1426"/>
                    </a:lnTo>
                    <a:lnTo>
                      <a:pt x="789" y="1443"/>
                    </a:lnTo>
                    <a:lnTo>
                      <a:pt x="770" y="1413"/>
                    </a:lnTo>
                    <a:lnTo>
                      <a:pt x="779" y="1365"/>
                    </a:lnTo>
                    <a:lnTo>
                      <a:pt x="829" y="1287"/>
                    </a:lnTo>
                    <a:lnTo>
                      <a:pt x="865" y="1264"/>
                    </a:lnTo>
                    <a:lnTo>
                      <a:pt x="844" y="1236"/>
                    </a:lnTo>
                    <a:lnTo>
                      <a:pt x="831" y="1160"/>
                    </a:lnTo>
                    <a:lnTo>
                      <a:pt x="388" y="497"/>
                    </a:lnTo>
                    <a:lnTo>
                      <a:pt x="492" y="113"/>
                    </a:lnTo>
                    <a:lnTo>
                      <a:pt x="82" y="0"/>
                    </a:lnTo>
                    <a:lnTo>
                      <a:pt x="70" y="23"/>
                    </a:lnTo>
                    <a:lnTo>
                      <a:pt x="0" y="192"/>
                    </a:lnTo>
                    <a:lnTo>
                      <a:pt x="29" y="293"/>
                    </a:lnTo>
                    <a:lnTo>
                      <a:pt x="29" y="293"/>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27" name="Freeform 1120"/>
              <p:cNvSpPr>
                <a:spLocks/>
              </p:cNvSpPr>
              <p:nvPr/>
            </p:nvSpPr>
            <p:spPr bwMode="auto">
              <a:xfrm>
                <a:off x="2595563" y="2484438"/>
                <a:ext cx="663575" cy="1055688"/>
              </a:xfrm>
              <a:custGeom>
                <a:avLst/>
                <a:gdLst>
                  <a:gd name="T0" fmla="*/ 0 w 654"/>
                  <a:gd name="T1" fmla="*/ 909 h 1027"/>
                  <a:gd name="T2" fmla="*/ 53 w 654"/>
                  <a:gd name="T3" fmla="*/ 692 h 1027"/>
                  <a:gd name="T4" fmla="*/ 80 w 654"/>
                  <a:gd name="T5" fmla="*/ 633 h 1027"/>
                  <a:gd name="T6" fmla="*/ 57 w 654"/>
                  <a:gd name="T7" fmla="*/ 605 h 1027"/>
                  <a:gd name="T8" fmla="*/ 63 w 654"/>
                  <a:gd name="T9" fmla="*/ 578 h 1027"/>
                  <a:gd name="T10" fmla="*/ 103 w 654"/>
                  <a:gd name="T11" fmla="*/ 542 h 1027"/>
                  <a:gd name="T12" fmla="*/ 168 w 654"/>
                  <a:gd name="T13" fmla="*/ 445 h 1027"/>
                  <a:gd name="T14" fmla="*/ 145 w 654"/>
                  <a:gd name="T15" fmla="*/ 413 h 1027"/>
                  <a:gd name="T16" fmla="*/ 135 w 654"/>
                  <a:gd name="T17" fmla="*/ 388 h 1027"/>
                  <a:gd name="T18" fmla="*/ 139 w 654"/>
                  <a:gd name="T19" fmla="*/ 333 h 1027"/>
                  <a:gd name="T20" fmla="*/ 219 w 654"/>
                  <a:gd name="T21" fmla="*/ 0 h 1027"/>
                  <a:gd name="T22" fmla="*/ 304 w 654"/>
                  <a:gd name="T23" fmla="*/ 19 h 1027"/>
                  <a:gd name="T24" fmla="*/ 276 w 654"/>
                  <a:gd name="T25" fmla="*/ 149 h 1027"/>
                  <a:gd name="T26" fmla="*/ 295 w 654"/>
                  <a:gd name="T27" fmla="*/ 194 h 1027"/>
                  <a:gd name="T28" fmla="*/ 297 w 654"/>
                  <a:gd name="T29" fmla="*/ 223 h 1027"/>
                  <a:gd name="T30" fmla="*/ 287 w 654"/>
                  <a:gd name="T31" fmla="*/ 228 h 1027"/>
                  <a:gd name="T32" fmla="*/ 320 w 654"/>
                  <a:gd name="T33" fmla="*/ 259 h 1027"/>
                  <a:gd name="T34" fmla="*/ 354 w 654"/>
                  <a:gd name="T35" fmla="*/ 342 h 1027"/>
                  <a:gd name="T36" fmla="*/ 365 w 654"/>
                  <a:gd name="T37" fmla="*/ 417 h 1027"/>
                  <a:gd name="T38" fmla="*/ 371 w 654"/>
                  <a:gd name="T39" fmla="*/ 457 h 1027"/>
                  <a:gd name="T40" fmla="*/ 346 w 654"/>
                  <a:gd name="T41" fmla="*/ 495 h 1027"/>
                  <a:gd name="T42" fmla="*/ 363 w 654"/>
                  <a:gd name="T43" fmla="*/ 512 h 1027"/>
                  <a:gd name="T44" fmla="*/ 409 w 654"/>
                  <a:gd name="T45" fmla="*/ 487 h 1027"/>
                  <a:gd name="T46" fmla="*/ 439 w 654"/>
                  <a:gd name="T47" fmla="*/ 618 h 1027"/>
                  <a:gd name="T48" fmla="*/ 460 w 654"/>
                  <a:gd name="T49" fmla="*/ 626 h 1027"/>
                  <a:gd name="T50" fmla="*/ 464 w 654"/>
                  <a:gd name="T51" fmla="*/ 664 h 1027"/>
                  <a:gd name="T52" fmla="*/ 523 w 654"/>
                  <a:gd name="T53" fmla="*/ 679 h 1027"/>
                  <a:gd name="T54" fmla="*/ 616 w 654"/>
                  <a:gd name="T55" fmla="*/ 679 h 1027"/>
                  <a:gd name="T56" fmla="*/ 654 w 654"/>
                  <a:gd name="T57" fmla="*/ 696 h 1027"/>
                  <a:gd name="T58" fmla="*/ 599 w 654"/>
                  <a:gd name="T59" fmla="*/ 1027 h 1027"/>
                  <a:gd name="T60" fmla="*/ 299 w 654"/>
                  <a:gd name="T61" fmla="*/ 972 h 1027"/>
                  <a:gd name="T62" fmla="*/ 0 w 654"/>
                  <a:gd name="T63" fmla="*/ 909 h 1027"/>
                  <a:gd name="T64" fmla="*/ 0 w 654"/>
                  <a:gd name="T65" fmla="*/ 909 h 1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4" h="1027">
                    <a:moveTo>
                      <a:pt x="0" y="909"/>
                    </a:moveTo>
                    <a:lnTo>
                      <a:pt x="53" y="692"/>
                    </a:lnTo>
                    <a:lnTo>
                      <a:pt x="80" y="633"/>
                    </a:lnTo>
                    <a:lnTo>
                      <a:pt x="57" y="605"/>
                    </a:lnTo>
                    <a:lnTo>
                      <a:pt x="63" y="578"/>
                    </a:lnTo>
                    <a:lnTo>
                      <a:pt x="103" y="542"/>
                    </a:lnTo>
                    <a:lnTo>
                      <a:pt x="168" y="445"/>
                    </a:lnTo>
                    <a:lnTo>
                      <a:pt x="145" y="413"/>
                    </a:lnTo>
                    <a:lnTo>
                      <a:pt x="135" y="388"/>
                    </a:lnTo>
                    <a:lnTo>
                      <a:pt x="139" y="333"/>
                    </a:lnTo>
                    <a:lnTo>
                      <a:pt x="219" y="0"/>
                    </a:lnTo>
                    <a:lnTo>
                      <a:pt x="304" y="19"/>
                    </a:lnTo>
                    <a:lnTo>
                      <a:pt x="276" y="149"/>
                    </a:lnTo>
                    <a:lnTo>
                      <a:pt x="295" y="194"/>
                    </a:lnTo>
                    <a:lnTo>
                      <a:pt x="297" y="223"/>
                    </a:lnTo>
                    <a:lnTo>
                      <a:pt x="287" y="228"/>
                    </a:lnTo>
                    <a:lnTo>
                      <a:pt x="320" y="259"/>
                    </a:lnTo>
                    <a:lnTo>
                      <a:pt x="354" y="342"/>
                    </a:lnTo>
                    <a:lnTo>
                      <a:pt x="365" y="417"/>
                    </a:lnTo>
                    <a:lnTo>
                      <a:pt x="371" y="457"/>
                    </a:lnTo>
                    <a:lnTo>
                      <a:pt x="346" y="495"/>
                    </a:lnTo>
                    <a:lnTo>
                      <a:pt x="363" y="512"/>
                    </a:lnTo>
                    <a:lnTo>
                      <a:pt x="409" y="487"/>
                    </a:lnTo>
                    <a:lnTo>
                      <a:pt x="439" y="618"/>
                    </a:lnTo>
                    <a:lnTo>
                      <a:pt x="460" y="626"/>
                    </a:lnTo>
                    <a:lnTo>
                      <a:pt x="464" y="664"/>
                    </a:lnTo>
                    <a:lnTo>
                      <a:pt x="523" y="679"/>
                    </a:lnTo>
                    <a:lnTo>
                      <a:pt x="616" y="679"/>
                    </a:lnTo>
                    <a:lnTo>
                      <a:pt x="654" y="696"/>
                    </a:lnTo>
                    <a:lnTo>
                      <a:pt x="599" y="1027"/>
                    </a:lnTo>
                    <a:lnTo>
                      <a:pt x="299" y="972"/>
                    </a:lnTo>
                    <a:lnTo>
                      <a:pt x="0" y="909"/>
                    </a:lnTo>
                    <a:lnTo>
                      <a:pt x="0" y="909"/>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28" name="Freeform 1121"/>
              <p:cNvSpPr>
                <a:spLocks/>
              </p:cNvSpPr>
              <p:nvPr/>
            </p:nvSpPr>
            <p:spPr bwMode="auto">
              <a:xfrm>
                <a:off x="2874963" y="2505076"/>
                <a:ext cx="1138238" cy="712787"/>
              </a:xfrm>
              <a:custGeom>
                <a:avLst/>
                <a:gdLst>
                  <a:gd name="T0" fmla="*/ 19 w 1118"/>
                  <a:gd name="T1" fmla="*/ 175 h 692"/>
                  <a:gd name="T2" fmla="*/ 21 w 1118"/>
                  <a:gd name="T3" fmla="*/ 204 h 692"/>
                  <a:gd name="T4" fmla="*/ 11 w 1118"/>
                  <a:gd name="T5" fmla="*/ 209 h 692"/>
                  <a:gd name="T6" fmla="*/ 44 w 1118"/>
                  <a:gd name="T7" fmla="*/ 240 h 692"/>
                  <a:gd name="T8" fmla="*/ 78 w 1118"/>
                  <a:gd name="T9" fmla="*/ 323 h 692"/>
                  <a:gd name="T10" fmla="*/ 89 w 1118"/>
                  <a:gd name="T11" fmla="*/ 398 h 692"/>
                  <a:gd name="T12" fmla="*/ 95 w 1118"/>
                  <a:gd name="T13" fmla="*/ 438 h 692"/>
                  <a:gd name="T14" fmla="*/ 70 w 1118"/>
                  <a:gd name="T15" fmla="*/ 476 h 692"/>
                  <a:gd name="T16" fmla="*/ 87 w 1118"/>
                  <a:gd name="T17" fmla="*/ 493 h 692"/>
                  <a:gd name="T18" fmla="*/ 133 w 1118"/>
                  <a:gd name="T19" fmla="*/ 468 h 692"/>
                  <a:gd name="T20" fmla="*/ 163 w 1118"/>
                  <a:gd name="T21" fmla="*/ 599 h 692"/>
                  <a:gd name="T22" fmla="*/ 184 w 1118"/>
                  <a:gd name="T23" fmla="*/ 607 h 692"/>
                  <a:gd name="T24" fmla="*/ 188 w 1118"/>
                  <a:gd name="T25" fmla="*/ 645 h 692"/>
                  <a:gd name="T26" fmla="*/ 205 w 1118"/>
                  <a:gd name="T27" fmla="*/ 662 h 692"/>
                  <a:gd name="T28" fmla="*/ 247 w 1118"/>
                  <a:gd name="T29" fmla="*/ 660 h 692"/>
                  <a:gd name="T30" fmla="*/ 340 w 1118"/>
                  <a:gd name="T31" fmla="*/ 660 h 692"/>
                  <a:gd name="T32" fmla="*/ 378 w 1118"/>
                  <a:gd name="T33" fmla="*/ 677 h 692"/>
                  <a:gd name="T34" fmla="*/ 390 w 1118"/>
                  <a:gd name="T35" fmla="*/ 609 h 692"/>
                  <a:gd name="T36" fmla="*/ 694 w 1118"/>
                  <a:gd name="T37" fmla="*/ 654 h 692"/>
                  <a:gd name="T38" fmla="*/ 1068 w 1118"/>
                  <a:gd name="T39" fmla="*/ 692 h 692"/>
                  <a:gd name="T40" fmla="*/ 1080 w 1118"/>
                  <a:gd name="T41" fmla="*/ 567 h 692"/>
                  <a:gd name="T42" fmla="*/ 1118 w 1118"/>
                  <a:gd name="T43" fmla="*/ 162 h 692"/>
                  <a:gd name="T44" fmla="*/ 622 w 1118"/>
                  <a:gd name="T45" fmla="*/ 105 h 692"/>
                  <a:gd name="T46" fmla="*/ 376 w 1118"/>
                  <a:gd name="T47" fmla="*/ 67 h 692"/>
                  <a:gd name="T48" fmla="*/ 28 w 1118"/>
                  <a:gd name="T49" fmla="*/ 0 h 692"/>
                  <a:gd name="T50" fmla="*/ 0 w 1118"/>
                  <a:gd name="T51" fmla="*/ 130 h 692"/>
                  <a:gd name="T52" fmla="*/ 19 w 1118"/>
                  <a:gd name="T53" fmla="*/ 175 h 692"/>
                  <a:gd name="T54" fmla="*/ 19 w 1118"/>
                  <a:gd name="T55" fmla="*/ 175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18" h="692">
                    <a:moveTo>
                      <a:pt x="19" y="175"/>
                    </a:moveTo>
                    <a:lnTo>
                      <a:pt x="21" y="204"/>
                    </a:lnTo>
                    <a:lnTo>
                      <a:pt x="11" y="209"/>
                    </a:lnTo>
                    <a:lnTo>
                      <a:pt x="44" y="240"/>
                    </a:lnTo>
                    <a:lnTo>
                      <a:pt x="78" y="323"/>
                    </a:lnTo>
                    <a:lnTo>
                      <a:pt x="89" y="398"/>
                    </a:lnTo>
                    <a:lnTo>
                      <a:pt x="95" y="438"/>
                    </a:lnTo>
                    <a:lnTo>
                      <a:pt x="70" y="476"/>
                    </a:lnTo>
                    <a:lnTo>
                      <a:pt x="87" y="493"/>
                    </a:lnTo>
                    <a:lnTo>
                      <a:pt x="133" y="468"/>
                    </a:lnTo>
                    <a:lnTo>
                      <a:pt x="163" y="599"/>
                    </a:lnTo>
                    <a:lnTo>
                      <a:pt x="184" y="607"/>
                    </a:lnTo>
                    <a:lnTo>
                      <a:pt x="188" y="645"/>
                    </a:lnTo>
                    <a:lnTo>
                      <a:pt x="205" y="662"/>
                    </a:lnTo>
                    <a:lnTo>
                      <a:pt x="247" y="660"/>
                    </a:lnTo>
                    <a:lnTo>
                      <a:pt x="340" y="660"/>
                    </a:lnTo>
                    <a:lnTo>
                      <a:pt x="378" y="677"/>
                    </a:lnTo>
                    <a:lnTo>
                      <a:pt x="390" y="609"/>
                    </a:lnTo>
                    <a:lnTo>
                      <a:pt x="694" y="654"/>
                    </a:lnTo>
                    <a:lnTo>
                      <a:pt x="1068" y="692"/>
                    </a:lnTo>
                    <a:lnTo>
                      <a:pt x="1080" y="567"/>
                    </a:lnTo>
                    <a:lnTo>
                      <a:pt x="1118" y="162"/>
                    </a:lnTo>
                    <a:lnTo>
                      <a:pt x="622" y="105"/>
                    </a:lnTo>
                    <a:lnTo>
                      <a:pt x="376" y="67"/>
                    </a:lnTo>
                    <a:lnTo>
                      <a:pt x="28" y="0"/>
                    </a:lnTo>
                    <a:lnTo>
                      <a:pt x="0" y="130"/>
                    </a:lnTo>
                    <a:lnTo>
                      <a:pt x="19" y="175"/>
                    </a:lnTo>
                    <a:lnTo>
                      <a:pt x="19" y="175"/>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29" name="Freeform 1123"/>
              <p:cNvSpPr>
                <a:spLocks/>
              </p:cNvSpPr>
              <p:nvPr/>
            </p:nvSpPr>
            <p:spPr bwMode="auto">
              <a:xfrm>
                <a:off x="3179763" y="3132138"/>
                <a:ext cx="782638" cy="636588"/>
              </a:xfrm>
              <a:custGeom>
                <a:avLst/>
                <a:gdLst>
                  <a:gd name="T0" fmla="*/ 0 w 770"/>
                  <a:gd name="T1" fmla="*/ 530 h 619"/>
                  <a:gd name="T2" fmla="*/ 92 w 770"/>
                  <a:gd name="T3" fmla="*/ 0 h 619"/>
                  <a:gd name="T4" fmla="*/ 396 w 770"/>
                  <a:gd name="T5" fmla="*/ 45 h 619"/>
                  <a:gd name="T6" fmla="*/ 770 w 770"/>
                  <a:gd name="T7" fmla="*/ 83 h 619"/>
                  <a:gd name="T8" fmla="*/ 744 w 770"/>
                  <a:gd name="T9" fmla="*/ 351 h 619"/>
                  <a:gd name="T10" fmla="*/ 719 w 770"/>
                  <a:gd name="T11" fmla="*/ 619 h 619"/>
                  <a:gd name="T12" fmla="*/ 208 w 770"/>
                  <a:gd name="T13" fmla="*/ 562 h 619"/>
                  <a:gd name="T14" fmla="*/ 0 w 770"/>
                  <a:gd name="T15" fmla="*/ 530 h 619"/>
                  <a:gd name="T16" fmla="*/ 0 w 770"/>
                  <a:gd name="T17" fmla="*/ 530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0" h="619">
                    <a:moveTo>
                      <a:pt x="0" y="530"/>
                    </a:moveTo>
                    <a:lnTo>
                      <a:pt x="92" y="0"/>
                    </a:lnTo>
                    <a:lnTo>
                      <a:pt x="396" y="45"/>
                    </a:lnTo>
                    <a:lnTo>
                      <a:pt x="770" y="83"/>
                    </a:lnTo>
                    <a:lnTo>
                      <a:pt x="744" y="351"/>
                    </a:lnTo>
                    <a:lnTo>
                      <a:pt x="719" y="619"/>
                    </a:lnTo>
                    <a:lnTo>
                      <a:pt x="208" y="562"/>
                    </a:lnTo>
                    <a:lnTo>
                      <a:pt x="0" y="530"/>
                    </a:lnTo>
                    <a:lnTo>
                      <a:pt x="0" y="530"/>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30" name="Freeform 1124"/>
              <p:cNvSpPr>
                <a:spLocks/>
              </p:cNvSpPr>
              <p:nvPr/>
            </p:nvSpPr>
            <p:spPr bwMode="auto">
              <a:xfrm>
                <a:off x="3309938" y="3709988"/>
                <a:ext cx="809625" cy="631825"/>
              </a:xfrm>
              <a:custGeom>
                <a:avLst/>
                <a:gdLst>
                  <a:gd name="T0" fmla="*/ 80 w 796"/>
                  <a:gd name="T1" fmla="*/ 0 h 612"/>
                  <a:gd name="T2" fmla="*/ 591 w 796"/>
                  <a:gd name="T3" fmla="*/ 57 h 612"/>
                  <a:gd name="T4" fmla="*/ 796 w 796"/>
                  <a:gd name="T5" fmla="*/ 74 h 612"/>
                  <a:gd name="T6" fmla="*/ 789 w 796"/>
                  <a:gd name="T7" fmla="*/ 207 h 612"/>
                  <a:gd name="T8" fmla="*/ 760 w 796"/>
                  <a:gd name="T9" fmla="*/ 612 h 612"/>
                  <a:gd name="T10" fmla="*/ 656 w 796"/>
                  <a:gd name="T11" fmla="*/ 605 h 612"/>
                  <a:gd name="T12" fmla="*/ 331 w 796"/>
                  <a:gd name="T13" fmla="*/ 576 h 612"/>
                  <a:gd name="T14" fmla="*/ 0 w 796"/>
                  <a:gd name="T15" fmla="*/ 534 h 612"/>
                  <a:gd name="T16" fmla="*/ 80 w 796"/>
                  <a:gd name="T17" fmla="*/ 0 h 612"/>
                  <a:gd name="T18" fmla="*/ 80 w 796"/>
                  <a:gd name="T19" fmla="*/ 0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6" h="612">
                    <a:moveTo>
                      <a:pt x="80" y="0"/>
                    </a:moveTo>
                    <a:lnTo>
                      <a:pt x="591" y="57"/>
                    </a:lnTo>
                    <a:lnTo>
                      <a:pt x="796" y="74"/>
                    </a:lnTo>
                    <a:lnTo>
                      <a:pt x="789" y="207"/>
                    </a:lnTo>
                    <a:lnTo>
                      <a:pt x="760" y="612"/>
                    </a:lnTo>
                    <a:lnTo>
                      <a:pt x="656" y="605"/>
                    </a:lnTo>
                    <a:lnTo>
                      <a:pt x="331" y="576"/>
                    </a:lnTo>
                    <a:lnTo>
                      <a:pt x="0" y="534"/>
                    </a:lnTo>
                    <a:lnTo>
                      <a:pt x="80" y="0"/>
                    </a:lnTo>
                    <a:lnTo>
                      <a:pt x="80" y="0"/>
                    </a:lnTo>
                    <a:close/>
                  </a:path>
                </a:pathLst>
              </a:custGeom>
              <a:solidFill>
                <a:srgbClr val="E7E6E6"/>
              </a:solid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31" name="Freeform 1125"/>
              <p:cNvSpPr>
                <a:spLocks/>
              </p:cNvSpPr>
              <p:nvPr/>
            </p:nvSpPr>
            <p:spPr bwMode="auto">
              <a:xfrm>
                <a:off x="3192463" y="4260850"/>
                <a:ext cx="782638" cy="785812"/>
              </a:xfrm>
              <a:custGeom>
                <a:avLst/>
                <a:gdLst>
                  <a:gd name="T0" fmla="*/ 97 w 768"/>
                  <a:gd name="T1" fmla="*/ 764 h 764"/>
                  <a:gd name="T2" fmla="*/ 106 w 768"/>
                  <a:gd name="T3" fmla="*/ 707 h 764"/>
                  <a:gd name="T4" fmla="*/ 298 w 768"/>
                  <a:gd name="T5" fmla="*/ 732 h 764"/>
                  <a:gd name="T6" fmla="*/ 290 w 768"/>
                  <a:gd name="T7" fmla="*/ 704 h 764"/>
                  <a:gd name="T8" fmla="*/ 705 w 768"/>
                  <a:gd name="T9" fmla="*/ 742 h 764"/>
                  <a:gd name="T10" fmla="*/ 768 w 768"/>
                  <a:gd name="T11" fmla="*/ 71 h 764"/>
                  <a:gd name="T12" fmla="*/ 443 w 768"/>
                  <a:gd name="T13" fmla="*/ 42 h 764"/>
                  <a:gd name="T14" fmla="*/ 112 w 768"/>
                  <a:gd name="T15" fmla="*/ 0 h 764"/>
                  <a:gd name="T16" fmla="*/ 0 w 768"/>
                  <a:gd name="T17" fmla="*/ 751 h 764"/>
                  <a:gd name="T18" fmla="*/ 97 w 768"/>
                  <a:gd name="T19" fmla="*/ 764 h 764"/>
                  <a:gd name="T20" fmla="*/ 97 w 768"/>
                  <a:gd name="T21" fmla="*/ 76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8" h="764">
                    <a:moveTo>
                      <a:pt x="97" y="764"/>
                    </a:moveTo>
                    <a:lnTo>
                      <a:pt x="106" y="707"/>
                    </a:lnTo>
                    <a:lnTo>
                      <a:pt x="298" y="732"/>
                    </a:lnTo>
                    <a:lnTo>
                      <a:pt x="290" y="704"/>
                    </a:lnTo>
                    <a:lnTo>
                      <a:pt x="705" y="742"/>
                    </a:lnTo>
                    <a:lnTo>
                      <a:pt x="768" y="71"/>
                    </a:lnTo>
                    <a:lnTo>
                      <a:pt x="443" y="42"/>
                    </a:lnTo>
                    <a:lnTo>
                      <a:pt x="112" y="0"/>
                    </a:lnTo>
                    <a:lnTo>
                      <a:pt x="0" y="751"/>
                    </a:lnTo>
                    <a:lnTo>
                      <a:pt x="97" y="764"/>
                    </a:lnTo>
                    <a:lnTo>
                      <a:pt x="97" y="764"/>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32" name="Freeform 1126"/>
              <p:cNvSpPr>
                <a:spLocks/>
              </p:cNvSpPr>
              <p:nvPr/>
            </p:nvSpPr>
            <p:spPr bwMode="auto">
              <a:xfrm>
                <a:off x="3490913" y="4403725"/>
                <a:ext cx="1547813" cy="1482725"/>
              </a:xfrm>
              <a:custGeom>
                <a:avLst/>
                <a:gdLst>
                  <a:gd name="T0" fmla="*/ 0 w 1527"/>
                  <a:gd name="T1" fmla="*/ 563 h 1439"/>
                  <a:gd name="T2" fmla="*/ 415 w 1527"/>
                  <a:gd name="T3" fmla="*/ 601 h 1439"/>
                  <a:gd name="T4" fmla="*/ 472 w 1527"/>
                  <a:gd name="T5" fmla="*/ 0 h 1439"/>
                  <a:gd name="T6" fmla="*/ 803 w 1527"/>
                  <a:gd name="T7" fmla="*/ 19 h 1439"/>
                  <a:gd name="T8" fmla="*/ 791 w 1527"/>
                  <a:gd name="T9" fmla="*/ 277 h 1439"/>
                  <a:gd name="T10" fmla="*/ 824 w 1527"/>
                  <a:gd name="T11" fmla="*/ 304 h 1439"/>
                  <a:gd name="T12" fmla="*/ 854 w 1527"/>
                  <a:gd name="T13" fmla="*/ 304 h 1439"/>
                  <a:gd name="T14" fmla="*/ 879 w 1527"/>
                  <a:gd name="T15" fmla="*/ 329 h 1439"/>
                  <a:gd name="T16" fmla="*/ 928 w 1527"/>
                  <a:gd name="T17" fmla="*/ 340 h 1439"/>
                  <a:gd name="T18" fmla="*/ 1029 w 1527"/>
                  <a:gd name="T19" fmla="*/ 384 h 1439"/>
                  <a:gd name="T20" fmla="*/ 1046 w 1527"/>
                  <a:gd name="T21" fmla="*/ 365 h 1439"/>
                  <a:gd name="T22" fmla="*/ 1111 w 1527"/>
                  <a:gd name="T23" fmla="*/ 403 h 1439"/>
                  <a:gd name="T24" fmla="*/ 1196 w 1527"/>
                  <a:gd name="T25" fmla="*/ 401 h 1439"/>
                  <a:gd name="T26" fmla="*/ 1255 w 1527"/>
                  <a:gd name="T27" fmla="*/ 384 h 1439"/>
                  <a:gd name="T28" fmla="*/ 1337 w 1527"/>
                  <a:gd name="T29" fmla="*/ 369 h 1439"/>
                  <a:gd name="T30" fmla="*/ 1411 w 1527"/>
                  <a:gd name="T31" fmla="*/ 409 h 1439"/>
                  <a:gd name="T32" fmla="*/ 1423 w 1527"/>
                  <a:gd name="T33" fmla="*/ 422 h 1439"/>
                  <a:gd name="T34" fmla="*/ 1463 w 1527"/>
                  <a:gd name="T35" fmla="*/ 422 h 1439"/>
                  <a:gd name="T36" fmla="*/ 1470 w 1527"/>
                  <a:gd name="T37" fmla="*/ 635 h 1439"/>
                  <a:gd name="T38" fmla="*/ 1527 w 1527"/>
                  <a:gd name="T39" fmla="*/ 739 h 1439"/>
                  <a:gd name="T40" fmla="*/ 1506 w 1527"/>
                  <a:gd name="T41" fmla="*/ 821 h 1439"/>
                  <a:gd name="T42" fmla="*/ 1510 w 1527"/>
                  <a:gd name="T43" fmla="*/ 889 h 1439"/>
                  <a:gd name="T44" fmla="*/ 1485 w 1527"/>
                  <a:gd name="T45" fmla="*/ 924 h 1439"/>
                  <a:gd name="T46" fmla="*/ 1495 w 1527"/>
                  <a:gd name="T47" fmla="*/ 935 h 1439"/>
                  <a:gd name="T48" fmla="*/ 1432 w 1527"/>
                  <a:gd name="T49" fmla="*/ 954 h 1439"/>
                  <a:gd name="T50" fmla="*/ 1383 w 1527"/>
                  <a:gd name="T51" fmla="*/ 960 h 1439"/>
                  <a:gd name="T52" fmla="*/ 1392 w 1527"/>
                  <a:gd name="T53" fmla="*/ 924 h 1439"/>
                  <a:gd name="T54" fmla="*/ 1366 w 1527"/>
                  <a:gd name="T55" fmla="*/ 945 h 1439"/>
                  <a:gd name="T56" fmla="*/ 1367 w 1527"/>
                  <a:gd name="T57" fmla="*/ 986 h 1439"/>
                  <a:gd name="T58" fmla="*/ 1333 w 1527"/>
                  <a:gd name="T59" fmla="*/ 1030 h 1439"/>
                  <a:gd name="T60" fmla="*/ 1153 w 1527"/>
                  <a:gd name="T61" fmla="*/ 1121 h 1439"/>
                  <a:gd name="T62" fmla="*/ 1096 w 1527"/>
                  <a:gd name="T63" fmla="*/ 1180 h 1439"/>
                  <a:gd name="T64" fmla="*/ 1042 w 1527"/>
                  <a:gd name="T65" fmla="*/ 1308 h 1439"/>
                  <a:gd name="T66" fmla="*/ 1086 w 1527"/>
                  <a:gd name="T67" fmla="*/ 1439 h 1439"/>
                  <a:gd name="T68" fmla="*/ 1044 w 1527"/>
                  <a:gd name="T69" fmla="*/ 1439 h 1439"/>
                  <a:gd name="T70" fmla="*/ 848 w 1527"/>
                  <a:gd name="T71" fmla="*/ 1370 h 1439"/>
                  <a:gd name="T72" fmla="*/ 827 w 1527"/>
                  <a:gd name="T73" fmla="*/ 1313 h 1439"/>
                  <a:gd name="T74" fmla="*/ 807 w 1527"/>
                  <a:gd name="T75" fmla="*/ 1289 h 1439"/>
                  <a:gd name="T76" fmla="*/ 801 w 1527"/>
                  <a:gd name="T77" fmla="*/ 1213 h 1439"/>
                  <a:gd name="T78" fmla="*/ 763 w 1527"/>
                  <a:gd name="T79" fmla="*/ 1186 h 1439"/>
                  <a:gd name="T80" fmla="*/ 658 w 1527"/>
                  <a:gd name="T81" fmla="*/ 984 h 1439"/>
                  <a:gd name="T82" fmla="*/ 607 w 1527"/>
                  <a:gd name="T83" fmla="*/ 946 h 1439"/>
                  <a:gd name="T84" fmla="*/ 592 w 1527"/>
                  <a:gd name="T85" fmla="*/ 914 h 1439"/>
                  <a:gd name="T86" fmla="*/ 438 w 1527"/>
                  <a:gd name="T87" fmla="*/ 907 h 1439"/>
                  <a:gd name="T88" fmla="*/ 356 w 1527"/>
                  <a:gd name="T89" fmla="*/ 1002 h 1439"/>
                  <a:gd name="T90" fmla="*/ 217 w 1527"/>
                  <a:gd name="T91" fmla="*/ 903 h 1439"/>
                  <a:gd name="T92" fmla="*/ 175 w 1527"/>
                  <a:gd name="T93" fmla="*/ 766 h 1439"/>
                  <a:gd name="T94" fmla="*/ 42 w 1527"/>
                  <a:gd name="T95" fmla="*/ 639 h 1439"/>
                  <a:gd name="T96" fmla="*/ 27 w 1527"/>
                  <a:gd name="T97" fmla="*/ 597 h 1439"/>
                  <a:gd name="T98" fmla="*/ 8 w 1527"/>
                  <a:gd name="T99" fmla="*/ 591 h 1439"/>
                  <a:gd name="T100" fmla="*/ 0 w 1527"/>
                  <a:gd name="T101" fmla="*/ 563 h 1439"/>
                  <a:gd name="T102" fmla="*/ 0 w 1527"/>
                  <a:gd name="T103" fmla="*/ 563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7" h="1439">
                    <a:moveTo>
                      <a:pt x="0" y="563"/>
                    </a:moveTo>
                    <a:lnTo>
                      <a:pt x="415" y="601"/>
                    </a:lnTo>
                    <a:lnTo>
                      <a:pt x="472" y="0"/>
                    </a:lnTo>
                    <a:lnTo>
                      <a:pt x="803" y="19"/>
                    </a:lnTo>
                    <a:lnTo>
                      <a:pt x="791" y="277"/>
                    </a:lnTo>
                    <a:lnTo>
                      <a:pt x="824" y="304"/>
                    </a:lnTo>
                    <a:lnTo>
                      <a:pt x="854" y="304"/>
                    </a:lnTo>
                    <a:lnTo>
                      <a:pt x="879" y="329"/>
                    </a:lnTo>
                    <a:lnTo>
                      <a:pt x="928" y="340"/>
                    </a:lnTo>
                    <a:lnTo>
                      <a:pt x="1029" y="384"/>
                    </a:lnTo>
                    <a:lnTo>
                      <a:pt x="1046" y="365"/>
                    </a:lnTo>
                    <a:lnTo>
                      <a:pt x="1111" y="403"/>
                    </a:lnTo>
                    <a:lnTo>
                      <a:pt x="1196" y="401"/>
                    </a:lnTo>
                    <a:lnTo>
                      <a:pt x="1255" y="384"/>
                    </a:lnTo>
                    <a:lnTo>
                      <a:pt x="1337" y="369"/>
                    </a:lnTo>
                    <a:lnTo>
                      <a:pt x="1411" y="409"/>
                    </a:lnTo>
                    <a:lnTo>
                      <a:pt x="1423" y="422"/>
                    </a:lnTo>
                    <a:lnTo>
                      <a:pt x="1463" y="422"/>
                    </a:lnTo>
                    <a:lnTo>
                      <a:pt x="1470" y="635"/>
                    </a:lnTo>
                    <a:lnTo>
                      <a:pt x="1527" y="739"/>
                    </a:lnTo>
                    <a:lnTo>
                      <a:pt x="1506" y="821"/>
                    </a:lnTo>
                    <a:lnTo>
                      <a:pt x="1510" y="889"/>
                    </a:lnTo>
                    <a:lnTo>
                      <a:pt x="1485" y="924"/>
                    </a:lnTo>
                    <a:lnTo>
                      <a:pt x="1495" y="935"/>
                    </a:lnTo>
                    <a:lnTo>
                      <a:pt x="1432" y="954"/>
                    </a:lnTo>
                    <a:lnTo>
                      <a:pt x="1383" y="960"/>
                    </a:lnTo>
                    <a:lnTo>
                      <a:pt x="1392" y="924"/>
                    </a:lnTo>
                    <a:lnTo>
                      <a:pt x="1366" y="945"/>
                    </a:lnTo>
                    <a:lnTo>
                      <a:pt x="1367" y="986"/>
                    </a:lnTo>
                    <a:lnTo>
                      <a:pt x="1333" y="1030"/>
                    </a:lnTo>
                    <a:lnTo>
                      <a:pt x="1153" y="1121"/>
                    </a:lnTo>
                    <a:lnTo>
                      <a:pt x="1096" y="1180"/>
                    </a:lnTo>
                    <a:lnTo>
                      <a:pt x="1042" y="1308"/>
                    </a:lnTo>
                    <a:lnTo>
                      <a:pt x="1086" y="1439"/>
                    </a:lnTo>
                    <a:lnTo>
                      <a:pt x="1044" y="1439"/>
                    </a:lnTo>
                    <a:lnTo>
                      <a:pt x="848" y="1370"/>
                    </a:lnTo>
                    <a:lnTo>
                      <a:pt x="827" y="1313"/>
                    </a:lnTo>
                    <a:lnTo>
                      <a:pt x="807" y="1289"/>
                    </a:lnTo>
                    <a:lnTo>
                      <a:pt x="801" y="1213"/>
                    </a:lnTo>
                    <a:lnTo>
                      <a:pt x="763" y="1186"/>
                    </a:lnTo>
                    <a:lnTo>
                      <a:pt x="658" y="984"/>
                    </a:lnTo>
                    <a:lnTo>
                      <a:pt x="607" y="946"/>
                    </a:lnTo>
                    <a:lnTo>
                      <a:pt x="592" y="914"/>
                    </a:lnTo>
                    <a:lnTo>
                      <a:pt x="438" y="907"/>
                    </a:lnTo>
                    <a:lnTo>
                      <a:pt x="356" y="1002"/>
                    </a:lnTo>
                    <a:lnTo>
                      <a:pt x="217" y="903"/>
                    </a:lnTo>
                    <a:lnTo>
                      <a:pt x="175" y="766"/>
                    </a:lnTo>
                    <a:lnTo>
                      <a:pt x="42" y="639"/>
                    </a:lnTo>
                    <a:lnTo>
                      <a:pt x="27" y="597"/>
                    </a:lnTo>
                    <a:lnTo>
                      <a:pt x="8" y="591"/>
                    </a:lnTo>
                    <a:lnTo>
                      <a:pt x="0" y="563"/>
                    </a:lnTo>
                    <a:lnTo>
                      <a:pt x="0" y="563"/>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33" name="Freeform 1127"/>
              <p:cNvSpPr>
                <a:spLocks/>
              </p:cNvSpPr>
              <p:nvPr/>
            </p:nvSpPr>
            <p:spPr bwMode="auto">
              <a:xfrm>
                <a:off x="3970338" y="2671763"/>
                <a:ext cx="733425" cy="450850"/>
              </a:xfrm>
              <a:custGeom>
                <a:avLst/>
                <a:gdLst>
                  <a:gd name="T0" fmla="*/ 38 w 718"/>
                  <a:gd name="T1" fmla="*/ 0 h 441"/>
                  <a:gd name="T2" fmla="*/ 663 w 718"/>
                  <a:gd name="T3" fmla="*/ 32 h 441"/>
                  <a:gd name="T4" fmla="*/ 667 w 718"/>
                  <a:gd name="T5" fmla="*/ 142 h 441"/>
                  <a:gd name="T6" fmla="*/ 696 w 718"/>
                  <a:gd name="T7" fmla="*/ 234 h 441"/>
                  <a:gd name="T8" fmla="*/ 699 w 718"/>
                  <a:gd name="T9" fmla="*/ 348 h 441"/>
                  <a:gd name="T10" fmla="*/ 718 w 718"/>
                  <a:gd name="T11" fmla="*/ 441 h 441"/>
                  <a:gd name="T12" fmla="*/ 340 w 718"/>
                  <a:gd name="T13" fmla="*/ 429 h 441"/>
                  <a:gd name="T14" fmla="*/ 0 w 718"/>
                  <a:gd name="T15" fmla="*/ 405 h 441"/>
                  <a:gd name="T16" fmla="*/ 38 w 718"/>
                  <a:gd name="T17" fmla="*/ 0 h 441"/>
                  <a:gd name="T18" fmla="*/ 38 w 718"/>
                  <a:gd name="T1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8" h="441">
                    <a:moveTo>
                      <a:pt x="38" y="0"/>
                    </a:moveTo>
                    <a:lnTo>
                      <a:pt x="663" y="32"/>
                    </a:lnTo>
                    <a:lnTo>
                      <a:pt x="667" y="142"/>
                    </a:lnTo>
                    <a:lnTo>
                      <a:pt x="696" y="234"/>
                    </a:lnTo>
                    <a:lnTo>
                      <a:pt x="699" y="348"/>
                    </a:lnTo>
                    <a:lnTo>
                      <a:pt x="718" y="441"/>
                    </a:lnTo>
                    <a:lnTo>
                      <a:pt x="340" y="429"/>
                    </a:lnTo>
                    <a:lnTo>
                      <a:pt x="0" y="405"/>
                    </a:lnTo>
                    <a:lnTo>
                      <a:pt x="38" y="0"/>
                    </a:lnTo>
                    <a:lnTo>
                      <a:pt x="38" y="0"/>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34" name="Freeform 1122"/>
              <p:cNvSpPr>
                <a:spLocks/>
              </p:cNvSpPr>
              <p:nvPr/>
            </p:nvSpPr>
            <p:spPr bwMode="auto">
              <a:xfrm>
                <a:off x="2554288" y="4170362"/>
                <a:ext cx="755650" cy="863600"/>
              </a:xfrm>
              <a:custGeom>
                <a:avLst/>
                <a:gdLst>
                  <a:gd name="T0" fmla="*/ 48 w 746"/>
                  <a:gd name="T1" fmla="*/ 534 h 840"/>
                  <a:gd name="T2" fmla="*/ 29 w 746"/>
                  <a:gd name="T3" fmla="*/ 504 h 840"/>
                  <a:gd name="T4" fmla="*/ 38 w 746"/>
                  <a:gd name="T5" fmla="*/ 456 h 840"/>
                  <a:gd name="T6" fmla="*/ 88 w 746"/>
                  <a:gd name="T7" fmla="*/ 378 h 840"/>
                  <a:gd name="T8" fmla="*/ 124 w 746"/>
                  <a:gd name="T9" fmla="*/ 355 h 840"/>
                  <a:gd name="T10" fmla="*/ 103 w 746"/>
                  <a:gd name="T11" fmla="*/ 327 h 840"/>
                  <a:gd name="T12" fmla="*/ 90 w 746"/>
                  <a:gd name="T13" fmla="*/ 251 h 840"/>
                  <a:gd name="T14" fmla="*/ 105 w 746"/>
                  <a:gd name="T15" fmla="*/ 108 h 840"/>
                  <a:gd name="T16" fmla="*/ 130 w 746"/>
                  <a:gd name="T17" fmla="*/ 101 h 840"/>
                  <a:gd name="T18" fmla="*/ 172 w 746"/>
                  <a:gd name="T19" fmla="*/ 125 h 840"/>
                  <a:gd name="T20" fmla="*/ 208 w 746"/>
                  <a:gd name="T21" fmla="*/ 0 h 840"/>
                  <a:gd name="T22" fmla="*/ 746 w 746"/>
                  <a:gd name="T23" fmla="*/ 89 h 840"/>
                  <a:gd name="T24" fmla="*/ 634 w 746"/>
                  <a:gd name="T25" fmla="*/ 840 h 840"/>
                  <a:gd name="T26" fmla="*/ 468 w 746"/>
                  <a:gd name="T27" fmla="*/ 817 h 840"/>
                  <a:gd name="T28" fmla="*/ 366 w 746"/>
                  <a:gd name="T29" fmla="*/ 789 h 840"/>
                  <a:gd name="T30" fmla="*/ 154 w 746"/>
                  <a:gd name="T31" fmla="*/ 705 h 840"/>
                  <a:gd name="T32" fmla="*/ 0 w 746"/>
                  <a:gd name="T33" fmla="*/ 576 h 840"/>
                  <a:gd name="T34" fmla="*/ 48 w 746"/>
                  <a:gd name="T35" fmla="*/ 534 h 840"/>
                  <a:gd name="T36" fmla="*/ 48 w 746"/>
                  <a:gd name="T37" fmla="*/ 534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6" h="840">
                    <a:moveTo>
                      <a:pt x="48" y="534"/>
                    </a:moveTo>
                    <a:lnTo>
                      <a:pt x="29" y="504"/>
                    </a:lnTo>
                    <a:lnTo>
                      <a:pt x="38" y="456"/>
                    </a:lnTo>
                    <a:lnTo>
                      <a:pt x="88" y="378"/>
                    </a:lnTo>
                    <a:lnTo>
                      <a:pt x="124" y="355"/>
                    </a:lnTo>
                    <a:lnTo>
                      <a:pt x="103" y="327"/>
                    </a:lnTo>
                    <a:lnTo>
                      <a:pt x="90" y="251"/>
                    </a:lnTo>
                    <a:lnTo>
                      <a:pt x="105" y="108"/>
                    </a:lnTo>
                    <a:lnTo>
                      <a:pt x="130" y="101"/>
                    </a:lnTo>
                    <a:lnTo>
                      <a:pt x="172" y="125"/>
                    </a:lnTo>
                    <a:lnTo>
                      <a:pt x="208" y="0"/>
                    </a:lnTo>
                    <a:lnTo>
                      <a:pt x="746" y="89"/>
                    </a:lnTo>
                    <a:lnTo>
                      <a:pt x="634" y="840"/>
                    </a:lnTo>
                    <a:lnTo>
                      <a:pt x="468" y="817"/>
                    </a:lnTo>
                    <a:lnTo>
                      <a:pt x="366" y="789"/>
                    </a:lnTo>
                    <a:lnTo>
                      <a:pt x="154" y="705"/>
                    </a:lnTo>
                    <a:lnTo>
                      <a:pt x="0" y="576"/>
                    </a:lnTo>
                    <a:lnTo>
                      <a:pt x="48" y="534"/>
                    </a:lnTo>
                    <a:lnTo>
                      <a:pt x="48" y="534"/>
                    </a:lnTo>
                    <a:close/>
                  </a:path>
                </a:pathLst>
              </a:custGeom>
              <a:solidFill>
                <a:srgbClr val="E0A39E"/>
              </a:solid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35" name="Freeform 1128"/>
              <p:cNvSpPr>
                <a:spLocks/>
              </p:cNvSpPr>
              <p:nvPr/>
            </p:nvSpPr>
            <p:spPr bwMode="auto">
              <a:xfrm>
                <a:off x="3932238" y="3086101"/>
                <a:ext cx="782638" cy="515937"/>
              </a:xfrm>
              <a:custGeom>
                <a:avLst/>
                <a:gdLst>
                  <a:gd name="T0" fmla="*/ 38 w 768"/>
                  <a:gd name="T1" fmla="*/ 0 h 502"/>
                  <a:gd name="T2" fmla="*/ 378 w 768"/>
                  <a:gd name="T3" fmla="*/ 24 h 502"/>
                  <a:gd name="T4" fmla="*/ 756 w 768"/>
                  <a:gd name="T5" fmla="*/ 36 h 502"/>
                  <a:gd name="T6" fmla="*/ 732 w 768"/>
                  <a:gd name="T7" fmla="*/ 83 h 502"/>
                  <a:gd name="T8" fmla="*/ 768 w 768"/>
                  <a:gd name="T9" fmla="*/ 118 h 502"/>
                  <a:gd name="T10" fmla="*/ 766 w 768"/>
                  <a:gd name="T11" fmla="*/ 365 h 502"/>
                  <a:gd name="T12" fmla="*/ 751 w 768"/>
                  <a:gd name="T13" fmla="*/ 363 h 502"/>
                  <a:gd name="T14" fmla="*/ 753 w 768"/>
                  <a:gd name="T15" fmla="*/ 395 h 502"/>
                  <a:gd name="T16" fmla="*/ 764 w 768"/>
                  <a:gd name="T17" fmla="*/ 420 h 502"/>
                  <a:gd name="T18" fmla="*/ 756 w 768"/>
                  <a:gd name="T19" fmla="*/ 443 h 502"/>
                  <a:gd name="T20" fmla="*/ 764 w 768"/>
                  <a:gd name="T21" fmla="*/ 502 h 502"/>
                  <a:gd name="T22" fmla="*/ 747 w 768"/>
                  <a:gd name="T23" fmla="*/ 496 h 502"/>
                  <a:gd name="T24" fmla="*/ 728 w 768"/>
                  <a:gd name="T25" fmla="*/ 473 h 502"/>
                  <a:gd name="T26" fmla="*/ 659 w 768"/>
                  <a:gd name="T27" fmla="*/ 450 h 502"/>
                  <a:gd name="T28" fmla="*/ 593 w 768"/>
                  <a:gd name="T29" fmla="*/ 454 h 502"/>
                  <a:gd name="T30" fmla="*/ 555 w 768"/>
                  <a:gd name="T31" fmla="*/ 426 h 502"/>
                  <a:gd name="T32" fmla="*/ 0 w 768"/>
                  <a:gd name="T33" fmla="*/ 393 h 502"/>
                  <a:gd name="T34" fmla="*/ 38 w 768"/>
                  <a:gd name="T35" fmla="*/ 0 h 502"/>
                  <a:gd name="T36" fmla="*/ 38 w 768"/>
                  <a:gd name="T37" fmla="*/ 0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8" h="502">
                    <a:moveTo>
                      <a:pt x="38" y="0"/>
                    </a:moveTo>
                    <a:lnTo>
                      <a:pt x="378" y="24"/>
                    </a:lnTo>
                    <a:lnTo>
                      <a:pt x="756" y="36"/>
                    </a:lnTo>
                    <a:lnTo>
                      <a:pt x="732" y="83"/>
                    </a:lnTo>
                    <a:lnTo>
                      <a:pt x="768" y="118"/>
                    </a:lnTo>
                    <a:lnTo>
                      <a:pt x="766" y="365"/>
                    </a:lnTo>
                    <a:lnTo>
                      <a:pt x="751" y="363"/>
                    </a:lnTo>
                    <a:lnTo>
                      <a:pt x="753" y="395"/>
                    </a:lnTo>
                    <a:lnTo>
                      <a:pt x="764" y="420"/>
                    </a:lnTo>
                    <a:lnTo>
                      <a:pt x="756" y="443"/>
                    </a:lnTo>
                    <a:lnTo>
                      <a:pt x="764" y="502"/>
                    </a:lnTo>
                    <a:lnTo>
                      <a:pt x="747" y="496"/>
                    </a:lnTo>
                    <a:lnTo>
                      <a:pt x="728" y="473"/>
                    </a:lnTo>
                    <a:lnTo>
                      <a:pt x="659" y="450"/>
                    </a:lnTo>
                    <a:lnTo>
                      <a:pt x="593" y="454"/>
                    </a:lnTo>
                    <a:lnTo>
                      <a:pt x="555" y="426"/>
                    </a:lnTo>
                    <a:lnTo>
                      <a:pt x="0" y="393"/>
                    </a:lnTo>
                    <a:lnTo>
                      <a:pt x="38" y="0"/>
                    </a:lnTo>
                    <a:lnTo>
                      <a:pt x="38" y="0"/>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36" name="Freeform 1129"/>
              <p:cNvSpPr>
                <a:spLocks/>
              </p:cNvSpPr>
              <p:nvPr/>
            </p:nvSpPr>
            <p:spPr bwMode="auto">
              <a:xfrm>
                <a:off x="3910013" y="3490913"/>
                <a:ext cx="914400" cy="455613"/>
              </a:xfrm>
              <a:custGeom>
                <a:avLst/>
                <a:gdLst>
                  <a:gd name="T0" fmla="*/ 25 w 901"/>
                  <a:gd name="T1" fmla="*/ 0 h 439"/>
                  <a:gd name="T2" fmla="*/ 580 w 901"/>
                  <a:gd name="T3" fmla="*/ 33 h 439"/>
                  <a:gd name="T4" fmla="*/ 618 w 901"/>
                  <a:gd name="T5" fmla="*/ 61 h 439"/>
                  <a:gd name="T6" fmla="*/ 684 w 901"/>
                  <a:gd name="T7" fmla="*/ 57 h 439"/>
                  <a:gd name="T8" fmla="*/ 753 w 901"/>
                  <a:gd name="T9" fmla="*/ 80 h 439"/>
                  <a:gd name="T10" fmla="*/ 772 w 901"/>
                  <a:gd name="T11" fmla="*/ 103 h 439"/>
                  <a:gd name="T12" fmla="*/ 789 w 901"/>
                  <a:gd name="T13" fmla="*/ 109 h 439"/>
                  <a:gd name="T14" fmla="*/ 819 w 901"/>
                  <a:gd name="T15" fmla="*/ 192 h 439"/>
                  <a:gd name="T16" fmla="*/ 819 w 901"/>
                  <a:gd name="T17" fmla="*/ 217 h 439"/>
                  <a:gd name="T18" fmla="*/ 840 w 901"/>
                  <a:gd name="T19" fmla="*/ 257 h 439"/>
                  <a:gd name="T20" fmla="*/ 850 w 901"/>
                  <a:gd name="T21" fmla="*/ 320 h 439"/>
                  <a:gd name="T22" fmla="*/ 844 w 901"/>
                  <a:gd name="T23" fmla="*/ 339 h 439"/>
                  <a:gd name="T24" fmla="*/ 857 w 901"/>
                  <a:gd name="T25" fmla="*/ 359 h 439"/>
                  <a:gd name="T26" fmla="*/ 901 w 901"/>
                  <a:gd name="T27" fmla="*/ 439 h 439"/>
                  <a:gd name="T28" fmla="*/ 500 w 901"/>
                  <a:gd name="T29" fmla="*/ 435 h 439"/>
                  <a:gd name="T30" fmla="*/ 198 w 901"/>
                  <a:gd name="T31" fmla="*/ 418 h 439"/>
                  <a:gd name="T32" fmla="*/ 205 w 901"/>
                  <a:gd name="T33" fmla="*/ 285 h 439"/>
                  <a:gd name="T34" fmla="*/ 0 w 901"/>
                  <a:gd name="T35" fmla="*/ 268 h 439"/>
                  <a:gd name="T36" fmla="*/ 25 w 901"/>
                  <a:gd name="T37" fmla="*/ 0 h 439"/>
                  <a:gd name="T38" fmla="*/ 25 w 901"/>
                  <a:gd name="T39" fmla="*/ 0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01" h="439">
                    <a:moveTo>
                      <a:pt x="25" y="0"/>
                    </a:moveTo>
                    <a:lnTo>
                      <a:pt x="580" y="33"/>
                    </a:lnTo>
                    <a:lnTo>
                      <a:pt x="618" y="61"/>
                    </a:lnTo>
                    <a:lnTo>
                      <a:pt x="684" y="57"/>
                    </a:lnTo>
                    <a:lnTo>
                      <a:pt x="753" y="80"/>
                    </a:lnTo>
                    <a:lnTo>
                      <a:pt x="772" y="103"/>
                    </a:lnTo>
                    <a:lnTo>
                      <a:pt x="789" y="109"/>
                    </a:lnTo>
                    <a:lnTo>
                      <a:pt x="819" y="192"/>
                    </a:lnTo>
                    <a:lnTo>
                      <a:pt x="819" y="217"/>
                    </a:lnTo>
                    <a:lnTo>
                      <a:pt x="840" y="257"/>
                    </a:lnTo>
                    <a:lnTo>
                      <a:pt x="850" y="320"/>
                    </a:lnTo>
                    <a:lnTo>
                      <a:pt x="844" y="339"/>
                    </a:lnTo>
                    <a:lnTo>
                      <a:pt x="857" y="359"/>
                    </a:lnTo>
                    <a:lnTo>
                      <a:pt x="901" y="439"/>
                    </a:lnTo>
                    <a:lnTo>
                      <a:pt x="500" y="435"/>
                    </a:lnTo>
                    <a:lnTo>
                      <a:pt x="198" y="418"/>
                    </a:lnTo>
                    <a:lnTo>
                      <a:pt x="205" y="285"/>
                    </a:lnTo>
                    <a:lnTo>
                      <a:pt x="0" y="268"/>
                    </a:lnTo>
                    <a:lnTo>
                      <a:pt x="25" y="0"/>
                    </a:lnTo>
                    <a:lnTo>
                      <a:pt x="25" y="0"/>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37" name="Freeform 1130"/>
              <p:cNvSpPr>
                <a:spLocks/>
              </p:cNvSpPr>
              <p:nvPr/>
            </p:nvSpPr>
            <p:spPr bwMode="auto">
              <a:xfrm>
                <a:off x="4084638" y="3925888"/>
                <a:ext cx="822325" cy="436563"/>
              </a:xfrm>
              <a:custGeom>
                <a:avLst/>
                <a:gdLst>
                  <a:gd name="T0" fmla="*/ 29 w 812"/>
                  <a:gd name="T1" fmla="*/ 0 h 426"/>
                  <a:gd name="T2" fmla="*/ 331 w 812"/>
                  <a:gd name="T3" fmla="*/ 17 h 426"/>
                  <a:gd name="T4" fmla="*/ 732 w 812"/>
                  <a:gd name="T5" fmla="*/ 21 h 426"/>
                  <a:gd name="T6" fmla="*/ 755 w 812"/>
                  <a:gd name="T7" fmla="*/ 40 h 426"/>
                  <a:gd name="T8" fmla="*/ 766 w 812"/>
                  <a:gd name="T9" fmla="*/ 36 h 426"/>
                  <a:gd name="T10" fmla="*/ 782 w 812"/>
                  <a:gd name="T11" fmla="*/ 57 h 426"/>
                  <a:gd name="T12" fmla="*/ 768 w 812"/>
                  <a:gd name="T13" fmla="*/ 57 h 426"/>
                  <a:gd name="T14" fmla="*/ 755 w 812"/>
                  <a:gd name="T15" fmla="*/ 86 h 426"/>
                  <a:gd name="T16" fmla="*/ 787 w 812"/>
                  <a:gd name="T17" fmla="*/ 132 h 426"/>
                  <a:gd name="T18" fmla="*/ 812 w 812"/>
                  <a:gd name="T19" fmla="*/ 137 h 426"/>
                  <a:gd name="T20" fmla="*/ 808 w 812"/>
                  <a:gd name="T21" fmla="*/ 424 h 426"/>
                  <a:gd name="T22" fmla="*/ 464 w 812"/>
                  <a:gd name="T23" fmla="*/ 426 h 426"/>
                  <a:gd name="T24" fmla="*/ 0 w 812"/>
                  <a:gd name="T25" fmla="*/ 405 h 426"/>
                  <a:gd name="T26" fmla="*/ 29 w 812"/>
                  <a:gd name="T27" fmla="*/ 0 h 426"/>
                  <a:gd name="T28" fmla="*/ 29 w 812"/>
                  <a:gd name="T29" fmla="*/ 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12" h="426">
                    <a:moveTo>
                      <a:pt x="29" y="0"/>
                    </a:moveTo>
                    <a:lnTo>
                      <a:pt x="331" y="17"/>
                    </a:lnTo>
                    <a:lnTo>
                      <a:pt x="732" y="21"/>
                    </a:lnTo>
                    <a:lnTo>
                      <a:pt x="755" y="40"/>
                    </a:lnTo>
                    <a:lnTo>
                      <a:pt x="766" y="36"/>
                    </a:lnTo>
                    <a:lnTo>
                      <a:pt x="782" y="57"/>
                    </a:lnTo>
                    <a:lnTo>
                      <a:pt x="768" y="57"/>
                    </a:lnTo>
                    <a:lnTo>
                      <a:pt x="755" y="86"/>
                    </a:lnTo>
                    <a:lnTo>
                      <a:pt x="787" y="132"/>
                    </a:lnTo>
                    <a:lnTo>
                      <a:pt x="812" y="137"/>
                    </a:lnTo>
                    <a:lnTo>
                      <a:pt x="808" y="424"/>
                    </a:lnTo>
                    <a:lnTo>
                      <a:pt x="464" y="426"/>
                    </a:lnTo>
                    <a:lnTo>
                      <a:pt x="0" y="405"/>
                    </a:lnTo>
                    <a:lnTo>
                      <a:pt x="29" y="0"/>
                    </a:lnTo>
                    <a:lnTo>
                      <a:pt x="29" y="0"/>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38" name="Freeform 1131"/>
              <p:cNvSpPr>
                <a:spLocks/>
              </p:cNvSpPr>
              <p:nvPr/>
            </p:nvSpPr>
            <p:spPr bwMode="auto">
              <a:xfrm>
                <a:off x="3967163" y="4335462"/>
                <a:ext cx="958850" cy="490538"/>
              </a:xfrm>
              <a:custGeom>
                <a:avLst/>
                <a:gdLst>
                  <a:gd name="T0" fmla="*/ 6 w 943"/>
                  <a:gd name="T1" fmla="*/ 0 h 479"/>
                  <a:gd name="T2" fmla="*/ 110 w 943"/>
                  <a:gd name="T3" fmla="*/ 7 h 479"/>
                  <a:gd name="T4" fmla="*/ 574 w 943"/>
                  <a:gd name="T5" fmla="*/ 28 h 479"/>
                  <a:gd name="T6" fmla="*/ 918 w 943"/>
                  <a:gd name="T7" fmla="*/ 26 h 479"/>
                  <a:gd name="T8" fmla="*/ 922 w 943"/>
                  <a:gd name="T9" fmla="*/ 97 h 479"/>
                  <a:gd name="T10" fmla="*/ 943 w 943"/>
                  <a:gd name="T11" fmla="*/ 247 h 479"/>
                  <a:gd name="T12" fmla="*/ 939 w 943"/>
                  <a:gd name="T13" fmla="*/ 479 h 479"/>
                  <a:gd name="T14" fmla="*/ 865 w 943"/>
                  <a:gd name="T15" fmla="*/ 439 h 479"/>
                  <a:gd name="T16" fmla="*/ 783 w 943"/>
                  <a:gd name="T17" fmla="*/ 454 h 479"/>
                  <a:gd name="T18" fmla="*/ 724 w 943"/>
                  <a:gd name="T19" fmla="*/ 471 h 479"/>
                  <a:gd name="T20" fmla="*/ 639 w 943"/>
                  <a:gd name="T21" fmla="*/ 473 h 479"/>
                  <a:gd name="T22" fmla="*/ 574 w 943"/>
                  <a:gd name="T23" fmla="*/ 435 h 479"/>
                  <a:gd name="T24" fmla="*/ 557 w 943"/>
                  <a:gd name="T25" fmla="*/ 454 h 479"/>
                  <a:gd name="T26" fmla="*/ 456 w 943"/>
                  <a:gd name="T27" fmla="*/ 410 h 479"/>
                  <a:gd name="T28" fmla="*/ 407 w 943"/>
                  <a:gd name="T29" fmla="*/ 399 h 479"/>
                  <a:gd name="T30" fmla="*/ 382 w 943"/>
                  <a:gd name="T31" fmla="*/ 376 h 479"/>
                  <a:gd name="T32" fmla="*/ 352 w 943"/>
                  <a:gd name="T33" fmla="*/ 374 h 479"/>
                  <a:gd name="T34" fmla="*/ 319 w 943"/>
                  <a:gd name="T35" fmla="*/ 347 h 479"/>
                  <a:gd name="T36" fmla="*/ 331 w 943"/>
                  <a:gd name="T37" fmla="*/ 89 h 479"/>
                  <a:gd name="T38" fmla="*/ 0 w 943"/>
                  <a:gd name="T39" fmla="*/ 70 h 479"/>
                  <a:gd name="T40" fmla="*/ 6 w 943"/>
                  <a:gd name="T41" fmla="*/ 0 h 479"/>
                  <a:gd name="T42" fmla="*/ 6 w 943"/>
                  <a:gd name="T43" fmla="*/ 0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43" h="479">
                    <a:moveTo>
                      <a:pt x="6" y="0"/>
                    </a:moveTo>
                    <a:lnTo>
                      <a:pt x="110" y="7"/>
                    </a:lnTo>
                    <a:lnTo>
                      <a:pt x="574" y="28"/>
                    </a:lnTo>
                    <a:lnTo>
                      <a:pt x="918" y="26"/>
                    </a:lnTo>
                    <a:lnTo>
                      <a:pt x="922" y="97"/>
                    </a:lnTo>
                    <a:lnTo>
                      <a:pt x="943" y="247"/>
                    </a:lnTo>
                    <a:lnTo>
                      <a:pt x="939" y="479"/>
                    </a:lnTo>
                    <a:lnTo>
                      <a:pt x="865" y="439"/>
                    </a:lnTo>
                    <a:lnTo>
                      <a:pt x="783" y="454"/>
                    </a:lnTo>
                    <a:lnTo>
                      <a:pt x="724" y="471"/>
                    </a:lnTo>
                    <a:lnTo>
                      <a:pt x="639" y="473"/>
                    </a:lnTo>
                    <a:lnTo>
                      <a:pt x="574" y="435"/>
                    </a:lnTo>
                    <a:lnTo>
                      <a:pt x="557" y="454"/>
                    </a:lnTo>
                    <a:lnTo>
                      <a:pt x="456" y="410"/>
                    </a:lnTo>
                    <a:lnTo>
                      <a:pt x="407" y="399"/>
                    </a:lnTo>
                    <a:lnTo>
                      <a:pt x="382" y="376"/>
                    </a:lnTo>
                    <a:lnTo>
                      <a:pt x="352" y="374"/>
                    </a:lnTo>
                    <a:lnTo>
                      <a:pt x="319" y="347"/>
                    </a:lnTo>
                    <a:lnTo>
                      <a:pt x="331" y="89"/>
                    </a:lnTo>
                    <a:lnTo>
                      <a:pt x="0" y="70"/>
                    </a:lnTo>
                    <a:lnTo>
                      <a:pt x="6" y="0"/>
                    </a:lnTo>
                    <a:lnTo>
                      <a:pt x="6" y="0"/>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39" name="Freeform 1132"/>
              <p:cNvSpPr>
                <a:spLocks/>
              </p:cNvSpPr>
              <p:nvPr/>
            </p:nvSpPr>
            <p:spPr bwMode="auto">
              <a:xfrm>
                <a:off x="4646613" y="2668588"/>
                <a:ext cx="725488" cy="798513"/>
              </a:xfrm>
              <a:custGeom>
                <a:avLst/>
                <a:gdLst>
                  <a:gd name="T0" fmla="*/ 4 w 711"/>
                  <a:gd name="T1" fmla="*/ 146 h 774"/>
                  <a:gd name="T2" fmla="*/ 33 w 711"/>
                  <a:gd name="T3" fmla="*/ 238 h 774"/>
                  <a:gd name="T4" fmla="*/ 36 w 711"/>
                  <a:gd name="T5" fmla="*/ 352 h 774"/>
                  <a:gd name="T6" fmla="*/ 55 w 711"/>
                  <a:gd name="T7" fmla="*/ 445 h 774"/>
                  <a:gd name="T8" fmla="*/ 31 w 711"/>
                  <a:gd name="T9" fmla="*/ 492 h 774"/>
                  <a:gd name="T10" fmla="*/ 67 w 711"/>
                  <a:gd name="T11" fmla="*/ 527 h 774"/>
                  <a:gd name="T12" fmla="*/ 65 w 711"/>
                  <a:gd name="T13" fmla="*/ 774 h 774"/>
                  <a:gd name="T14" fmla="*/ 584 w 711"/>
                  <a:gd name="T15" fmla="*/ 764 h 774"/>
                  <a:gd name="T16" fmla="*/ 576 w 711"/>
                  <a:gd name="T17" fmla="*/ 715 h 774"/>
                  <a:gd name="T18" fmla="*/ 519 w 711"/>
                  <a:gd name="T19" fmla="*/ 673 h 774"/>
                  <a:gd name="T20" fmla="*/ 493 w 711"/>
                  <a:gd name="T21" fmla="*/ 643 h 774"/>
                  <a:gd name="T22" fmla="*/ 422 w 711"/>
                  <a:gd name="T23" fmla="*/ 599 h 774"/>
                  <a:gd name="T24" fmla="*/ 424 w 711"/>
                  <a:gd name="T25" fmla="*/ 529 h 774"/>
                  <a:gd name="T26" fmla="*/ 409 w 711"/>
                  <a:gd name="T27" fmla="*/ 481 h 774"/>
                  <a:gd name="T28" fmla="*/ 466 w 711"/>
                  <a:gd name="T29" fmla="*/ 413 h 774"/>
                  <a:gd name="T30" fmla="*/ 462 w 711"/>
                  <a:gd name="T31" fmla="*/ 344 h 774"/>
                  <a:gd name="T32" fmla="*/ 557 w 711"/>
                  <a:gd name="T33" fmla="*/ 274 h 774"/>
                  <a:gd name="T34" fmla="*/ 580 w 711"/>
                  <a:gd name="T35" fmla="*/ 234 h 774"/>
                  <a:gd name="T36" fmla="*/ 711 w 711"/>
                  <a:gd name="T37" fmla="*/ 165 h 774"/>
                  <a:gd name="T38" fmla="*/ 652 w 711"/>
                  <a:gd name="T39" fmla="*/ 141 h 774"/>
                  <a:gd name="T40" fmla="*/ 601 w 711"/>
                  <a:gd name="T41" fmla="*/ 146 h 774"/>
                  <a:gd name="T42" fmla="*/ 590 w 711"/>
                  <a:gd name="T43" fmla="*/ 127 h 774"/>
                  <a:gd name="T44" fmla="*/ 495 w 711"/>
                  <a:gd name="T45" fmla="*/ 126 h 774"/>
                  <a:gd name="T46" fmla="*/ 432 w 711"/>
                  <a:gd name="T47" fmla="*/ 107 h 774"/>
                  <a:gd name="T48" fmla="*/ 301 w 711"/>
                  <a:gd name="T49" fmla="*/ 93 h 774"/>
                  <a:gd name="T50" fmla="*/ 282 w 711"/>
                  <a:gd name="T51" fmla="*/ 70 h 774"/>
                  <a:gd name="T52" fmla="*/ 228 w 711"/>
                  <a:gd name="T53" fmla="*/ 50 h 774"/>
                  <a:gd name="T54" fmla="*/ 219 w 711"/>
                  <a:gd name="T55" fmla="*/ 0 h 774"/>
                  <a:gd name="T56" fmla="*/ 187 w 711"/>
                  <a:gd name="T57" fmla="*/ 0 h 774"/>
                  <a:gd name="T58" fmla="*/ 187 w 711"/>
                  <a:gd name="T59" fmla="*/ 36 h 774"/>
                  <a:gd name="T60" fmla="*/ 0 w 711"/>
                  <a:gd name="T61" fmla="*/ 36 h 774"/>
                  <a:gd name="T62" fmla="*/ 4 w 711"/>
                  <a:gd name="T63" fmla="*/ 146 h 774"/>
                  <a:gd name="T64" fmla="*/ 4 w 711"/>
                  <a:gd name="T65" fmla="*/ 146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11" h="774">
                    <a:moveTo>
                      <a:pt x="4" y="146"/>
                    </a:moveTo>
                    <a:lnTo>
                      <a:pt x="33" y="238"/>
                    </a:lnTo>
                    <a:lnTo>
                      <a:pt x="36" y="352"/>
                    </a:lnTo>
                    <a:lnTo>
                      <a:pt x="55" y="445"/>
                    </a:lnTo>
                    <a:lnTo>
                      <a:pt x="31" y="492"/>
                    </a:lnTo>
                    <a:lnTo>
                      <a:pt x="67" y="527"/>
                    </a:lnTo>
                    <a:lnTo>
                      <a:pt x="65" y="774"/>
                    </a:lnTo>
                    <a:lnTo>
                      <a:pt x="584" y="764"/>
                    </a:lnTo>
                    <a:lnTo>
                      <a:pt x="576" y="715"/>
                    </a:lnTo>
                    <a:lnTo>
                      <a:pt x="519" y="673"/>
                    </a:lnTo>
                    <a:lnTo>
                      <a:pt x="493" y="643"/>
                    </a:lnTo>
                    <a:lnTo>
                      <a:pt x="422" y="599"/>
                    </a:lnTo>
                    <a:lnTo>
                      <a:pt x="424" y="529"/>
                    </a:lnTo>
                    <a:lnTo>
                      <a:pt x="409" y="481"/>
                    </a:lnTo>
                    <a:lnTo>
                      <a:pt x="466" y="413"/>
                    </a:lnTo>
                    <a:lnTo>
                      <a:pt x="462" y="344"/>
                    </a:lnTo>
                    <a:lnTo>
                      <a:pt x="557" y="274"/>
                    </a:lnTo>
                    <a:lnTo>
                      <a:pt x="580" y="234"/>
                    </a:lnTo>
                    <a:lnTo>
                      <a:pt x="711" y="165"/>
                    </a:lnTo>
                    <a:lnTo>
                      <a:pt x="652" y="141"/>
                    </a:lnTo>
                    <a:lnTo>
                      <a:pt x="601" y="146"/>
                    </a:lnTo>
                    <a:lnTo>
                      <a:pt x="590" y="127"/>
                    </a:lnTo>
                    <a:lnTo>
                      <a:pt x="495" y="126"/>
                    </a:lnTo>
                    <a:lnTo>
                      <a:pt x="432" y="107"/>
                    </a:lnTo>
                    <a:lnTo>
                      <a:pt x="301" y="93"/>
                    </a:lnTo>
                    <a:lnTo>
                      <a:pt x="282" y="70"/>
                    </a:lnTo>
                    <a:lnTo>
                      <a:pt x="228" y="50"/>
                    </a:lnTo>
                    <a:lnTo>
                      <a:pt x="219" y="0"/>
                    </a:lnTo>
                    <a:lnTo>
                      <a:pt x="187" y="0"/>
                    </a:lnTo>
                    <a:lnTo>
                      <a:pt x="187" y="36"/>
                    </a:lnTo>
                    <a:lnTo>
                      <a:pt x="0" y="36"/>
                    </a:lnTo>
                    <a:lnTo>
                      <a:pt x="4" y="146"/>
                    </a:lnTo>
                    <a:lnTo>
                      <a:pt x="4" y="146"/>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40" name="Freeform 1133"/>
              <p:cNvSpPr>
                <a:spLocks/>
              </p:cNvSpPr>
              <p:nvPr/>
            </p:nvSpPr>
            <p:spPr bwMode="auto">
              <a:xfrm>
                <a:off x="4700588" y="3454401"/>
                <a:ext cx="660400" cy="431800"/>
              </a:xfrm>
              <a:custGeom>
                <a:avLst/>
                <a:gdLst>
                  <a:gd name="T0" fmla="*/ 2 w 652"/>
                  <a:gd name="T1" fmla="*/ 40 h 420"/>
                  <a:gd name="T2" fmla="*/ 13 w 652"/>
                  <a:gd name="T3" fmla="*/ 65 h 420"/>
                  <a:gd name="T4" fmla="*/ 5 w 652"/>
                  <a:gd name="T5" fmla="*/ 88 h 420"/>
                  <a:gd name="T6" fmla="*/ 13 w 652"/>
                  <a:gd name="T7" fmla="*/ 147 h 420"/>
                  <a:gd name="T8" fmla="*/ 43 w 652"/>
                  <a:gd name="T9" fmla="*/ 230 h 420"/>
                  <a:gd name="T10" fmla="*/ 43 w 652"/>
                  <a:gd name="T11" fmla="*/ 255 h 420"/>
                  <a:gd name="T12" fmla="*/ 64 w 652"/>
                  <a:gd name="T13" fmla="*/ 295 h 420"/>
                  <a:gd name="T14" fmla="*/ 74 w 652"/>
                  <a:gd name="T15" fmla="*/ 358 h 420"/>
                  <a:gd name="T16" fmla="*/ 68 w 652"/>
                  <a:gd name="T17" fmla="*/ 377 h 420"/>
                  <a:gd name="T18" fmla="*/ 81 w 652"/>
                  <a:gd name="T19" fmla="*/ 397 h 420"/>
                  <a:gd name="T20" fmla="*/ 504 w 652"/>
                  <a:gd name="T21" fmla="*/ 388 h 420"/>
                  <a:gd name="T22" fmla="*/ 534 w 652"/>
                  <a:gd name="T23" fmla="*/ 420 h 420"/>
                  <a:gd name="T24" fmla="*/ 578 w 652"/>
                  <a:gd name="T25" fmla="*/ 325 h 420"/>
                  <a:gd name="T26" fmla="*/ 564 w 652"/>
                  <a:gd name="T27" fmla="*/ 289 h 420"/>
                  <a:gd name="T28" fmla="*/ 639 w 652"/>
                  <a:gd name="T29" fmla="*/ 232 h 420"/>
                  <a:gd name="T30" fmla="*/ 652 w 652"/>
                  <a:gd name="T31" fmla="*/ 190 h 420"/>
                  <a:gd name="T32" fmla="*/ 599 w 652"/>
                  <a:gd name="T33" fmla="*/ 129 h 420"/>
                  <a:gd name="T34" fmla="*/ 545 w 652"/>
                  <a:gd name="T35" fmla="*/ 67 h 420"/>
                  <a:gd name="T36" fmla="*/ 534 w 652"/>
                  <a:gd name="T37" fmla="*/ 0 h 420"/>
                  <a:gd name="T38" fmla="*/ 15 w 652"/>
                  <a:gd name="T39" fmla="*/ 10 h 420"/>
                  <a:gd name="T40" fmla="*/ 0 w 652"/>
                  <a:gd name="T41" fmla="*/ 8 h 420"/>
                  <a:gd name="T42" fmla="*/ 2 w 652"/>
                  <a:gd name="T43" fmla="*/ 40 h 420"/>
                  <a:gd name="T44" fmla="*/ 2 w 652"/>
                  <a:gd name="T45" fmla="*/ 4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2" h="420">
                    <a:moveTo>
                      <a:pt x="2" y="40"/>
                    </a:moveTo>
                    <a:lnTo>
                      <a:pt x="13" y="65"/>
                    </a:lnTo>
                    <a:lnTo>
                      <a:pt x="5" y="88"/>
                    </a:lnTo>
                    <a:lnTo>
                      <a:pt x="13" y="147"/>
                    </a:lnTo>
                    <a:lnTo>
                      <a:pt x="43" y="230"/>
                    </a:lnTo>
                    <a:lnTo>
                      <a:pt x="43" y="255"/>
                    </a:lnTo>
                    <a:lnTo>
                      <a:pt x="64" y="295"/>
                    </a:lnTo>
                    <a:lnTo>
                      <a:pt x="74" y="358"/>
                    </a:lnTo>
                    <a:lnTo>
                      <a:pt x="68" y="377"/>
                    </a:lnTo>
                    <a:lnTo>
                      <a:pt x="81" y="397"/>
                    </a:lnTo>
                    <a:lnTo>
                      <a:pt x="504" y="388"/>
                    </a:lnTo>
                    <a:lnTo>
                      <a:pt x="534" y="420"/>
                    </a:lnTo>
                    <a:lnTo>
                      <a:pt x="578" y="325"/>
                    </a:lnTo>
                    <a:lnTo>
                      <a:pt x="564" y="289"/>
                    </a:lnTo>
                    <a:lnTo>
                      <a:pt x="639" y="232"/>
                    </a:lnTo>
                    <a:lnTo>
                      <a:pt x="652" y="190"/>
                    </a:lnTo>
                    <a:lnTo>
                      <a:pt x="599" y="129"/>
                    </a:lnTo>
                    <a:lnTo>
                      <a:pt x="545" y="67"/>
                    </a:lnTo>
                    <a:lnTo>
                      <a:pt x="534" y="0"/>
                    </a:lnTo>
                    <a:lnTo>
                      <a:pt x="15" y="10"/>
                    </a:lnTo>
                    <a:lnTo>
                      <a:pt x="0" y="8"/>
                    </a:lnTo>
                    <a:lnTo>
                      <a:pt x="2" y="40"/>
                    </a:lnTo>
                    <a:lnTo>
                      <a:pt x="2" y="40"/>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41" name="Freeform 1134"/>
              <p:cNvSpPr>
                <a:spLocks/>
              </p:cNvSpPr>
              <p:nvPr/>
            </p:nvSpPr>
            <p:spPr bwMode="auto">
              <a:xfrm>
                <a:off x="4783138" y="3851276"/>
                <a:ext cx="738188" cy="636587"/>
              </a:xfrm>
              <a:custGeom>
                <a:avLst/>
                <a:gdLst>
                  <a:gd name="T0" fmla="*/ 44 w 727"/>
                  <a:gd name="T1" fmla="*/ 89 h 616"/>
                  <a:gd name="T2" fmla="*/ 67 w 727"/>
                  <a:gd name="T3" fmla="*/ 108 h 616"/>
                  <a:gd name="T4" fmla="*/ 78 w 727"/>
                  <a:gd name="T5" fmla="*/ 104 h 616"/>
                  <a:gd name="T6" fmla="*/ 94 w 727"/>
                  <a:gd name="T7" fmla="*/ 125 h 616"/>
                  <a:gd name="T8" fmla="*/ 80 w 727"/>
                  <a:gd name="T9" fmla="*/ 125 h 616"/>
                  <a:gd name="T10" fmla="*/ 67 w 727"/>
                  <a:gd name="T11" fmla="*/ 154 h 616"/>
                  <a:gd name="T12" fmla="*/ 99 w 727"/>
                  <a:gd name="T13" fmla="*/ 200 h 616"/>
                  <a:gd name="T14" fmla="*/ 124 w 727"/>
                  <a:gd name="T15" fmla="*/ 205 h 616"/>
                  <a:gd name="T16" fmla="*/ 120 w 727"/>
                  <a:gd name="T17" fmla="*/ 492 h 616"/>
                  <a:gd name="T18" fmla="*/ 124 w 727"/>
                  <a:gd name="T19" fmla="*/ 563 h 616"/>
                  <a:gd name="T20" fmla="*/ 607 w 727"/>
                  <a:gd name="T21" fmla="*/ 547 h 616"/>
                  <a:gd name="T22" fmla="*/ 613 w 727"/>
                  <a:gd name="T23" fmla="*/ 589 h 616"/>
                  <a:gd name="T24" fmla="*/ 592 w 727"/>
                  <a:gd name="T25" fmla="*/ 616 h 616"/>
                  <a:gd name="T26" fmla="*/ 666 w 727"/>
                  <a:gd name="T27" fmla="*/ 612 h 616"/>
                  <a:gd name="T28" fmla="*/ 679 w 727"/>
                  <a:gd name="T29" fmla="*/ 589 h 616"/>
                  <a:gd name="T30" fmla="*/ 679 w 727"/>
                  <a:gd name="T31" fmla="*/ 563 h 616"/>
                  <a:gd name="T32" fmla="*/ 698 w 727"/>
                  <a:gd name="T33" fmla="*/ 544 h 616"/>
                  <a:gd name="T34" fmla="*/ 702 w 727"/>
                  <a:gd name="T35" fmla="*/ 523 h 616"/>
                  <a:gd name="T36" fmla="*/ 721 w 727"/>
                  <a:gd name="T37" fmla="*/ 521 h 616"/>
                  <a:gd name="T38" fmla="*/ 727 w 727"/>
                  <a:gd name="T39" fmla="*/ 479 h 616"/>
                  <a:gd name="T40" fmla="*/ 700 w 727"/>
                  <a:gd name="T41" fmla="*/ 473 h 616"/>
                  <a:gd name="T42" fmla="*/ 683 w 727"/>
                  <a:gd name="T43" fmla="*/ 443 h 616"/>
                  <a:gd name="T44" fmla="*/ 656 w 727"/>
                  <a:gd name="T45" fmla="*/ 369 h 616"/>
                  <a:gd name="T46" fmla="*/ 626 w 727"/>
                  <a:gd name="T47" fmla="*/ 359 h 616"/>
                  <a:gd name="T48" fmla="*/ 592 w 727"/>
                  <a:gd name="T49" fmla="*/ 331 h 616"/>
                  <a:gd name="T50" fmla="*/ 578 w 727"/>
                  <a:gd name="T51" fmla="*/ 293 h 616"/>
                  <a:gd name="T52" fmla="*/ 599 w 727"/>
                  <a:gd name="T53" fmla="*/ 234 h 616"/>
                  <a:gd name="T54" fmla="*/ 582 w 727"/>
                  <a:gd name="T55" fmla="*/ 222 h 616"/>
                  <a:gd name="T56" fmla="*/ 540 w 727"/>
                  <a:gd name="T57" fmla="*/ 222 h 616"/>
                  <a:gd name="T58" fmla="*/ 531 w 727"/>
                  <a:gd name="T59" fmla="*/ 186 h 616"/>
                  <a:gd name="T60" fmla="*/ 462 w 727"/>
                  <a:gd name="T61" fmla="*/ 114 h 616"/>
                  <a:gd name="T62" fmla="*/ 445 w 727"/>
                  <a:gd name="T63" fmla="*/ 55 h 616"/>
                  <a:gd name="T64" fmla="*/ 453 w 727"/>
                  <a:gd name="T65" fmla="*/ 32 h 616"/>
                  <a:gd name="T66" fmla="*/ 423 w 727"/>
                  <a:gd name="T67" fmla="*/ 0 h 616"/>
                  <a:gd name="T68" fmla="*/ 0 w 727"/>
                  <a:gd name="T69" fmla="*/ 9 h 616"/>
                  <a:gd name="T70" fmla="*/ 44 w 727"/>
                  <a:gd name="T71" fmla="*/ 89 h 616"/>
                  <a:gd name="T72" fmla="*/ 44 w 727"/>
                  <a:gd name="T73" fmla="*/ 89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27" h="616">
                    <a:moveTo>
                      <a:pt x="44" y="89"/>
                    </a:moveTo>
                    <a:lnTo>
                      <a:pt x="67" y="108"/>
                    </a:lnTo>
                    <a:lnTo>
                      <a:pt x="78" y="104"/>
                    </a:lnTo>
                    <a:lnTo>
                      <a:pt x="94" y="125"/>
                    </a:lnTo>
                    <a:lnTo>
                      <a:pt x="80" y="125"/>
                    </a:lnTo>
                    <a:lnTo>
                      <a:pt x="67" y="154"/>
                    </a:lnTo>
                    <a:lnTo>
                      <a:pt x="99" y="200"/>
                    </a:lnTo>
                    <a:lnTo>
                      <a:pt x="124" y="205"/>
                    </a:lnTo>
                    <a:lnTo>
                      <a:pt x="120" y="492"/>
                    </a:lnTo>
                    <a:lnTo>
                      <a:pt x="124" y="563"/>
                    </a:lnTo>
                    <a:lnTo>
                      <a:pt x="607" y="547"/>
                    </a:lnTo>
                    <a:lnTo>
                      <a:pt x="613" y="589"/>
                    </a:lnTo>
                    <a:lnTo>
                      <a:pt x="592" y="616"/>
                    </a:lnTo>
                    <a:lnTo>
                      <a:pt x="666" y="612"/>
                    </a:lnTo>
                    <a:lnTo>
                      <a:pt x="679" y="589"/>
                    </a:lnTo>
                    <a:lnTo>
                      <a:pt x="679" y="563"/>
                    </a:lnTo>
                    <a:lnTo>
                      <a:pt x="698" y="544"/>
                    </a:lnTo>
                    <a:lnTo>
                      <a:pt x="702" y="523"/>
                    </a:lnTo>
                    <a:lnTo>
                      <a:pt x="721" y="521"/>
                    </a:lnTo>
                    <a:lnTo>
                      <a:pt x="727" y="479"/>
                    </a:lnTo>
                    <a:lnTo>
                      <a:pt x="700" y="473"/>
                    </a:lnTo>
                    <a:lnTo>
                      <a:pt x="683" y="443"/>
                    </a:lnTo>
                    <a:lnTo>
                      <a:pt x="656" y="369"/>
                    </a:lnTo>
                    <a:lnTo>
                      <a:pt x="626" y="359"/>
                    </a:lnTo>
                    <a:lnTo>
                      <a:pt x="592" y="331"/>
                    </a:lnTo>
                    <a:lnTo>
                      <a:pt x="578" y="293"/>
                    </a:lnTo>
                    <a:lnTo>
                      <a:pt x="599" y="234"/>
                    </a:lnTo>
                    <a:lnTo>
                      <a:pt x="582" y="222"/>
                    </a:lnTo>
                    <a:lnTo>
                      <a:pt x="540" y="222"/>
                    </a:lnTo>
                    <a:lnTo>
                      <a:pt x="531" y="186"/>
                    </a:lnTo>
                    <a:lnTo>
                      <a:pt x="462" y="114"/>
                    </a:lnTo>
                    <a:lnTo>
                      <a:pt x="445" y="55"/>
                    </a:lnTo>
                    <a:lnTo>
                      <a:pt x="453" y="32"/>
                    </a:lnTo>
                    <a:lnTo>
                      <a:pt x="423" y="0"/>
                    </a:lnTo>
                    <a:lnTo>
                      <a:pt x="0" y="9"/>
                    </a:lnTo>
                    <a:lnTo>
                      <a:pt x="44" y="89"/>
                    </a:lnTo>
                    <a:lnTo>
                      <a:pt x="44" y="89"/>
                    </a:lnTo>
                    <a:close/>
                  </a:path>
                </a:pathLst>
              </a:custGeom>
              <a:solidFill>
                <a:srgbClr val="E0A39E"/>
              </a:solid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42" name="Freeform 1135"/>
              <p:cNvSpPr>
                <a:spLocks/>
              </p:cNvSpPr>
              <p:nvPr/>
            </p:nvSpPr>
            <p:spPr bwMode="auto">
              <a:xfrm>
                <a:off x="4906963" y="4419600"/>
                <a:ext cx="558800" cy="495300"/>
              </a:xfrm>
              <a:custGeom>
                <a:avLst/>
                <a:gdLst>
                  <a:gd name="T0" fmla="*/ 21 w 551"/>
                  <a:gd name="T1" fmla="*/ 166 h 481"/>
                  <a:gd name="T2" fmla="*/ 17 w 551"/>
                  <a:gd name="T3" fmla="*/ 398 h 481"/>
                  <a:gd name="T4" fmla="*/ 29 w 551"/>
                  <a:gd name="T5" fmla="*/ 411 h 481"/>
                  <a:gd name="T6" fmla="*/ 69 w 551"/>
                  <a:gd name="T7" fmla="*/ 411 h 481"/>
                  <a:gd name="T8" fmla="*/ 70 w 551"/>
                  <a:gd name="T9" fmla="*/ 481 h 481"/>
                  <a:gd name="T10" fmla="*/ 397 w 551"/>
                  <a:gd name="T11" fmla="*/ 477 h 481"/>
                  <a:gd name="T12" fmla="*/ 392 w 551"/>
                  <a:gd name="T13" fmla="*/ 405 h 481"/>
                  <a:gd name="T14" fmla="*/ 418 w 551"/>
                  <a:gd name="T15" fmla="*/ 325 h 481"/>
                  <a:gd name="T16" fmla="*/ 460 w 551"/>
                  <a:gd name="T17" fmla="*/ 270 h 481"/>
                  <a:gd name="T18" fmla="*/ 456 w 551"/>
                  <a:gd name="T19" fmla="*/ 255 h 481"/>
                  <a:gd name="T20" fmla="*/ 487 w 551"/>
                  <a:gd name="T21" fmla="*/ 204 h 481"/>
                  <a:gd name="T22" fmla="*/ 504 w 551"/>
                  <a:gd name="T23" fmla="*/ 149 h 481"/>
                  <a:gd name="T24" fmla="*/ 498 w 551"/>
                  <a:gd name="T25" fmla="*/ 145 h 481"/>
                  <a:gd name="T26" fmla="*/ 525 w 551"/>
                  <a:gd name="T27" fmla="*/ 124 h 481"/>
                  <a:gd name="T28" fmla="*/ 551 w 551"/>
                  <a:gd name="T29" fmla="*/ 76 h 481"/>
                  <a:gd name="T30" fmla="*/ 542 w 551"/>
                  <a:gd name="T31" fmla="*/ 65 h 481"/>
                  <a:gd name="T32" fmla="*/ 468 w 551"/>
                  <a:gd name="T33" fmla="*/ 69 h 481"/>
                  <a:gd name="T34" fmla="*/ 489 w 551"/>
                  <a:gd name="T35" fmla="*/ 42 h 481"/>
                  <a:gd name="T36" fmla="*/ 483 w 551"/>
                  <a:gd name="T37" fmla="*/ 0 h 481"/>
                  <a:gd name="T38" fmla="*/ 0 w 551"/>
                  <a:gd name="T39" fmla="*/ 16 h 481"/>
                  <a:gd name="T40" fmla="*/ 21 w 551"/>
                  <a:gd name="T41" fmla="*/ 166 h 481"/>
                  <a:gd name="T42" fmla="*/ 21 w 551"/>
                  <a:gd name="T43" fmla="*/ 166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51" h="481">
                    <a:moveTo>
                      <a:pt x="21" y="166"/>
                    </a:moveTo>
                    <a:lnTo>
                      <a:pt x="17" y="398"/>
                    </a:lnTo>
                    <a:lnTo>
                      <a:pt x="29" y="411"/>
                    </a:lnTo>
                    <a:lnTo>
                      <a:pt x="69" y="411"/>
                    </a:lnTo>
                    <a:lnTo>
                      <a:pt x="70" y="481"/>
                    </a:lnTo>
                    <a:lnTo>
                      <a:pt x="397" y="477"/>
                    </a:lnTo>
                    <a:lnTo>
                      <a:pt x="392" y="405"/>
                    </a:lnTo>
                    <a:lnTo>
                      <a:pt x="418" y="325"/>
                    </a:lnTo>
                    <a:lnTo>
                      <a:pt x="460" y="270"/>
                    </a:lnTo>
                    <a:lnTo>
                      <a:pt x="456" y="255"/>
                    </a:lnTo>
                    <a:lnTo>
                      <a:pt x="487" y="204"/>
                    </a:lnTo>
                    <a:lnTo>
                      <a:pt x="504" y="149"/>
                    </a:lnTo>
                    <a:lnTo>
                      <a:pt x="498" y="145"/>
                    </a:lnTo>
                    <a:lnTo>
                      <a:pt x="525" y="124"/>
                    </a:lnTo>
                    <a:lnTo>
                      <a:pt x="551" y="76"/>
                    </a:lnTo>
                    <a:lnTo>
                      <a:pt x="542" y="65"/>
                    </a:lnTo>
                    <a:lnTo>
                      <a:pt x="468" y="69"/>
                    </a:lnTo>
                    <a:lnTo>
                      <a:pt x="489" y="42"/>
                    </a:lnTo>
                    <a:lnTo>
                      <a:pt x="483" y="0"/>
                    </a:lnTo>
                    <a:lnTo>
                      <a:pt x="0" y="16"/>
                    </a:lnTo>
                    <a:lnTo>
                      <a:pt x="21" y="166"/>
                    </a:lnTo>
                    <a:lnTo>
                      <a:pt x="21" y="166"/>
                    </a:lnTo>
                    <a:close/>
                  </a:path>
                </a:pathLst>
              </a:custGeom>
              <a:solidFill>
                <a:srgbClr val="E7E6E6"/>
              </a:solid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43" name="Freeform 1136"/>
              <p:cNvSpPr>
                <a:spLocks/>
              </p:cNvSpPr>
              <p:nvPr/>
            </p:nvSpPr>
            <p:spPr bwMode="auto">
              <a:xfrm>
                <a:off x="4979988" y="4910137"/>
                <a:ext cx="635000" cy="544513"/>
              </a:xfrm>
              <a:custGeom>
                <a:avLst/>
                <a:gdLst>
                  <a:gd name="T0" fmla="*/ 0 w 624"/>
                  <a:gd name="T1" fmla="*/ 4 h 529"/>
                  <a:gd name="T2" fmla="*/ 6 w 624"/>
                  <a:gd name="T3" fmla="*/ 147 h 529"/>
                  <a:gd name="T4" fmla="*/ 63 w 624"/>
                  <a:gd name="T5" fmla="*/ 251 h 529"/>
                  <a:gd name="T6" fmla="*/ 42 w 624"/>
                  <a:gd name="T7" fmla="*/ 333 h 529"/>
                  <a:gd name="T8" fmla="*/ 46 w 624"/>
                  <a:gd name="T9" fmla="*/ 401 h 529"/>
                  <a:gd name="T10" fmla="*/ 21 w 624"/>
                  <a:gd name="T11" fmla="*/ 436 h 529"/>
                  <a:gd name="T12" fmla="*/ 31 w 624"/>
                  <a:gd name="T13" fmla="*/ 447 h 529"/>
                  <a:gd name="T14" fmla="*/ 114 w 624"/>
                  <a:gd name="T15" fmla="*/ 438 h 529"/>
                  <a:gd name="T16" fmla="*/ 217 w 624"/>
                  <a:gd name="T17" fmla="*/ 464 h 529"/>
                  <a:gd name="T18" fmla="*/ 251 w 624"/>
                  <a:gd name="T19" fmla="*/ 438 h 529"/>
                  <a:gd name="T20" fmla="*/ 352 w 624"/>
                  <a:gd name="T21" fmla="*/ 479 h 529"/>
                  <a:gd name="T22" fmla="*/ 360 w 624"/>
                  <a:gd name="T23" fmla="*/ 502 h 529"/>
                  <a:gd name="T24" fmla="*/ 398 w 624"/>
                  <a:gd name="T25" fmla="*/ 519 h 529"/>
                  <a:gd name="T26" fmla="*/ 419 w 624"/>
                  <a:gd name="T27" fmla="*/ 498 h 529"/>
                  <a:gd name="T28" fmla="*/ 466 w 624"/>
                  <a:gd name="T29" fmla="*/ 517 h 529"/>
                  <a:gd name="T30" fmla="*/ 497 w 624"/>
                  <a:gd name="T31" fmla="*/ 502 h 529"/>
                  <a:gd name="T32" fmla="*/ 491 w 624"/>
                  <a:gd name="T33" fmla="*/ 472 h 529"/>
                  <a:gd name="T34" fmla="*/ 573 w 624"/>
                  <a:gd name="T35" fmla="*/ 498 h 529"/>
                  <a:gd name="T36" fmla="*/ 569 w 624"/>
                  <a:gd name="T37" fmla="*/ 529 h 529"/>
                  <a:gd name="T38" fmla="*/ 624 w 624"/>
                  <a:gd name="T39" fmla="*/ 491 h 529"/>
                  <a:gd name="T40" fmla="*/ 575 w 624"/>
                  <a:gd name="T41" fmla="*/ 485 h 529"/>
                  <a:gd name="T42" fmla="*/ 538 w 624"/>
                  <a:gd name="T43" fmla="*/ 445 h 529"/>
                  <a:gd name="T44" fmla="*/ 584 w 624"/>
                  <a:gd name="T45" fmla="*/ 396 h 529"/>
                  <a:gd name="T46" fmla="*/ 584 w 624"/>
                  <a:gd name="T47" fmla="*/ 367 h 529"/>
                  <a:gd name="T48" fmla="*/ 533 w 624"/>
                  <a:gd name="T49" fmla="*/ 409 h 529"/>
                  <a:gd name="T50" fmla="*/ 508 w 624"/>
                  <a:gd name="T51" fmla="*/ 396 h 529"/>
                  <a:gd name="T52" fmla="*/ 529 w 624"/>
                  <a:gd name="T53" fmla="*/ 373 h 529"/>
                  <a:gd name="T54" fmla="*/ 472 w 624"/>
                  <a:gd name="T55" fmla="*/ 390 h 529"/>
                  <a:gd name="T56" fmla="*/ 436 w 624"/>
                  <a:gd name="T57" fmla="*/ 375 h 529"/>
                  <a:gd name="T58" fmla="*/ 445 w 624"/>
                  <a:gd name="T59" fmla="*/ 350 h 529"/>
                  <a:gd name="T60" fmla="*/ 542 w 624"/>
                  <a:gd name="T61" fmla="*/ 367 h 529"/>
                  <a:gd name="T62" fmla="*/ 504 w 624"/>
                  <a:gd name="T63" fmla="*/ 305 h 529"/>
                  <a:gd name="T64" fmla="*/ 510 w 624"/>
                  <a:gd name="T65" fmla="*/ 259 h 529"/>
                  <a:gd name="T66" fmla="*/ 289 w 624"/>
                  <a:gd name="T67" fmla="*/ 268 h 529"/>
                  <a:gd name="T68" fmla="*/ 316 w 624"/>
                  <a:gd name="T69" fmla="*/ 170 h 529"/>
                  <a:gd name="T70" fmla="*/ 354 w 624"/>
                  <a:gd name="T71" fmla="*/ 120 h 529"/>
                  <a:gd name="T72" fmla="*/ 343 w 624"/>
                  <a:gd name="T73" fmla="*/ 107 h 529"/>
                  <a:gd name="T74" fmla="*/ 327 w 624"/>
                  <a:gd name="T75" fmla="*/ 0 h 529"/>
                  <a:gd name="T76" fmla="*/ 0 w 624"/>
                  <a:gd name="T77" fmla="*/ 4 h 529"/>
                  <a:gd name="T78" fmla="*/ 0 w 624"/>
                  <a:gd name="T79" fmla="*/ 4 h 529"/>
                  <a:gd name="T80" fmla="*/ 0 w 624"/>
                  <a:gd name="T81" fmla="*/ 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24" h="529">
                    <a:moveTo>
                      <a:pt x="0" y="4"/>
                    </a:moveTo>
                    <a:lnTo>
                      <a:pt x="6" y="147"/>
                    </a:lnTo>
                    <a:lnTo>
                      <a:pt x="63" y="251"/>
                    </a:lnTo>
                    <a:lnTo>
                      <a:pt x="42" y="333"/>
                    </a:lnTo>
                    <a:lnTo>
                      <a:pt x="46" y="401"/>
                    </a:lnTo>
                    <a:lnTo>
                      <a:pt x="21" y="436"/>
                    </a:lnTo>
                    <a:lnTo>
                      <a:pt x="31" y="447"/>
                    </a:lnTo>
                    <a:lnTo>
                      <a:pt x="114" y="438"/>
                    </a:lnTo>
                    <a:lnTo>
                      <a:pt x="217" y="464"/>
                    </a:lnTo>
                    <a:lnTo>
                      <a:pt x="251" y="438"/>
                    </a:lnTo>
                    <a:lnTo>
                      <a:pt x="352" y="479"/>
                    </a:lnTo>
                    <a:lnTo>
                      <a:pt x="360" y="502"/>
                    </a:lnTo>
                    <a:lnTo>
                      <a:pt x="398" y="519"/>
                    </a:lnTo>
                    <a:lnTo>
                      <a:pt x="419" y="498"/>
                    </a:lnTo>
                    <a:lnTo>
                      <a:pt x="466" y="517"/>
                    </a:lnTo>
                    <a:lnTo>
                      <a:pt x="497" y="502"/>
                    </a:lnTo>
                    <a:lnTo>
                      <a:pt x="491" y="472"/>
                    </a:lnTo>
                    <a:lnTo>
                      <a:pt x="573" y="498"/>
                    </a:lnTo>
                    <a:lnTo>
                      <a:pt x="569" y="529"/>
                    </a:lnTo>
                    <a:lnTo>
                      <a:pt x="624" y="491"/>
                    </a:lnTo>
                    <a:lnTo>
                      <a:pt x="575" y="485"/>
                    </a:lnTo>
                    <a:lnTo>
                      <a:pt x="538" y="445"/>
                    </a:lnTo>
                    <a:lnTo>
                      <a:pt x="584" y="396"/>
                    </a:lnTo>
                    <a:lnTo>
                      <a:pt x="584" y="367"/>
                    </a:lnTo>
                    <a:lnTo>
                      <a:pt x="533" y="409"/>
                    </a:lnTo>
                    <a:lnTo>
                      <a:pt x="508" y="396"/>
                    </a:lnTo>
                    <a:lnTo>
                      <a:pt x="529" y="373"/>
                    </a:lnTo>
                    <a:lnTo>
                      <a:pt x="472" y="390"/>
                    </a:lnTo>
                    <a:lnTo>
                      <a:pt x="436" y="375"/>
                    </a:lnTo>
                    <a:lnTo>
                      <a:pt x="445" y="350"/>
                    </a:lnTo>
                    <a:lnTo>
                      <a:pt x="542" y="367"/>
                    </a:lnTo>
                    <a:lnTo>
                      <a:pt x="504" y="305"/>
                    </a:lnTo>
                    <a:lnTo>
                      <a:pt x="510" y="259"/>
                    </a:lnTo>
                    <a:lnTo>
                      <a:pt x="289" y="268"/>
                    </a:lnTo>
                    <a:lnTo>
                      <a:pt x="316" y="170"/>
                    </a:lnTo>
                    <a:lnTo>
                      <a:pt x="354" y="120"/>
                    </a:lnTo>
                    <a:lnTo>
                      <a:pt x="343" y="107"/>
                    </a:lnTo>
                    <a:lnTo>
                      <a:pt x="327" y="0"/>
                    </a:lnTo>
                    <a:lnTo>
                      <a:pt x="0" y="4"/>
                    </a:lnTo>
                    <a:lnTo>
                      <a:pt x="0" y="4"/>
                    </a:lnTo>
                    <a:lnTo>
                      <a:pt x="0" y="4"/>
                    </a:lnTo>
                    <a:close/>
                  </a:path>
                </a:pathLst>
              </a:custGeom>
              <a:solidFill>
                <a:srgbClr val="E7E6E6"/>
              </a:solid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44" name="Freeform 1137"/>
              <p:cNvSpPr>
                <a:spLocks/>
              </p:cNvSpPr>
              <p:nvPr/>
            </p:nvSpPr>
            <p:spPr bwMode="auto">
              <a:xfrm>
                <a:off x="5300663" y="2889251"/>
                <a:ext cx="631825" cy="317500"/>
              </a:xfrm>
              <a:custGeom>
                <a:avLst/>
                <a:gdLst>
                  <a:gd name="T0" fmla="*/ 224 w 622"/>
                  <a:gd name="T1" fmla="*/ 203 h 310"/>
                  <a:gd name="T2" fmla="*/ 232 w 622"/>
                  <a:gd name="T3" fmla="*/ 222 h 310"/>
                  <a:gd name="T4" fmla="*/ 253 w 622"/>
                  <a:gd name="T5" fmla="*/ 228 h 310"/>
                  <a:gd name="T6" fmla="*/ 283 w 622"/>
                  <a:gd name="T7" fmla="*/ 310 h 310"/>
                  <a:gd name="T8" fmla="*/ 338 w 622"/>
                  <a:gd name="T9" fmla="*/ 197 h 310"/>
                  <a:gd name="T10" fmla="*/ 367 w 622"/>
                  <a:gd name="T11" fmla="*/ 201 h 310"/>
                  <a:gd name="T12" fmla="*/ 403 w 622"/>
                  <a:gd name="T13" fmla="*/ 184 h 310"/>
                  <a:gd name="T14" fmla="*/ 462 w 622"/>
                  <a:gd name="T15" fmla="*/ 184 h 310"/>
                  <a:gd name="T16" fmla="*/ 483 w 622"/>
                  <a:gd name="T17" fmla="*/ 158 h 310"/>
                  <a:gd name="T18" fmla="*/ 599 w 622"/>
                  <a:gd name="T19" fmla="*/ 161 h 310"/>
                  <a:gd name="T20" fmla="*/ 622 w 622"/>
                  <a:gd name="T21" fmla="*/ 144 h 310"/>
                  <a:gd name="T22" fmla="*/ 584 w 622"/>
                  <a:gd name="T23" fmla="*/ 101 h 310"/>
                  <a:gd name="T24" fmla="*/ 513 w 622"/>
                  <a:gd name="T25" fmla="*/ 102 h 310"/>
                  <a:gd name="T26" fmla="*/ 456 w 622"/>
                  <a:gd name="T27" fmla="*/ 95 h 310"/>
                  <a:gd name="T28" fmla="*/ 384 w 622"/>
                  <a:gd name="T29" fmla="*/ 95 h 310"/>
                  <a:gd name="T30" fmla="*/ 359 w 622"/>
                  <a:gd name="T31" fmla="*/ 131 h 310"/>
                  <a:gd name="T32" fmla="*/ 323 w 622"/>
                  <a:gd name="T33" fmla="*/ 110 h 310"/>
                  <a:gd name="T34" fmla="*/ 285 w 622"/>
                  <a:gd name="T35" fmla="*/ 114 h 310"/>
                  <a:gd name="T36" fmla="*/ 272 w 622"/>
                  <a:gd name="T37" fmla="*/ 76 h 310"/>
                  <a:gd name="T38" fmla="*/ 190 w 622"/>
                  <a:gd name="T39" fmla="*/ 70 h 310"/>
                  <a:gd name="T40" fmla="*/ 181 w 622"/>
                  <a:gd name="T41" fmla="*/ 57 h 310"/>
                  <a:gd name="T42" fmla="*/ 217 w 622"/>
                  <a:gd name="T43" fmla="*/ 17 h 310"/>
                  <a:gd name="T44" fmla="*/ 247 w 622"/>
                  <a:gd name="T45" fmla="*/ 15 h 310"/>
                  <a:gd name="T46" fmla="*/ 217 w 622"/>
                  <a:gd name="T47" fmla="*/ 0 h 310"/>
                  <a:gd name="T48" fmla="*/ 171 w 622"/>
                  <a:gd name="T49" fmla="*/ 11 h 310"/>
                  <a:gd name="T50" fmla="*/ 95 w 622"/>
                  <a:gd name="T51" fmla="*/ 87 h 310"/>
                  <a:gd name="T52" fmla="*/ 57 w 622"/>
                  <a:gd name="T53" fmla="*/ 95 h 310"/>
                  <a:gd name="T54" fmla="*/ 0 w 622"/>
                  <a:gd name="T55" fmla="*/ 133 h 310"/>
                  <a:gd name="T56" fmla="*/ 224 w 622"/>
                  <a:gd name="T57" fmla="*/ 203 h 310"/>
                  <a:gd name="T58" fmla="*/ 224 w 622"/>
                  <a:gd name="T59" fmla="*/ 203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22" h="310">
                    <a:moveTo>
                      <a:pt x="224" y="203"/>
                    </a:moveTo>
                    <a:lnTo>
                      <a:pt x="232" y="222"/>
                    </a:lnTo>
                    <a:lnTo>
                      <a:pt x="253" y="228"/>
                    </a:lnTo>
                    <a:lnTo>
                      <a:pt x="283" y="310"/>
                    </a:lnTo>
                    <a:lnTo>
                      <a:pt x="338" y="197"/>
                    </a:lnTo>
                    <a:lnTo>
                      <a:pt x="367" y="201"/>
                    </a:lnTo>
                    <a:lnTo>
                      <a:pt x="403" y="184"/>
                    </a:lnTo>
                    <a:lnTo>
                      <a:pt x="462" y="184"/>
                    </a:lnTo>
                    <a:lnTo>
                      <a:pt x="483" y="158"/>
                    </a:lnTo>
                    <a:lnTo>
                      <a:pt x="599" y="161"/>
                    </a:lnTo>
                    <a:lnTo>
                      <a:pt x="622" y="144"/>
                    </a:lnTo>
                    <a:lnTo>
                      <a:pt x="584" y="101"/>
                    </a:lnTo>
                    <a:lnTo>
                      <a:pt x="513" y="102"/>
                    </a:lnTo>
                    <a:lnTo>
                      <a:pt x="456" y="95"/>
                    </a:lnTo>
                    <a:lnTo>
                      <a:pt x="384" y="95"/>
                    </a:lnTo>
                    <a:lnTo>
                      <a:pt x="359" y="131"/>
                    </a:lnTo>
                    <a:lnTo>
                      <a:pt x="323" y="110"/>
                    </a:lnTo>
                    <a:lnTo>
                      <a:pt x="285" y="114"/>
                    </a:lnTo>
                    <a:lnTo>
                      <a:pt x="272" y="76"/>
                    </a:lnTo>
                    <a:lnTo>
                      <a:pt x="190" y="70"/>
                    </a:lnTo>
                    <a:lnTo>
                      <a:pt x="181" y="57"/>
                    </a:lnTo>
                    <a:lnTo>
                      <a:pt x="217" y="17"/>
                    </a:lnTo>
                    <a:lnTo>
                      <a:pt x="247" y="15"/>
                    </a:lnTo>
                    <a:lnTo>
                      <a:pt x="217" y="0"/>
                    </a:lnTo>
                    <a:lnTo>
                      <a:pt x="171" y="11"/>
                    </a:lnTo>
                    <a:lnTo>
                      <a:pt x="95" y="87"/>
                    </a:lnTo>
                    <a:lnTo>
                      <a:pt x="57" y="95"/>
                    </a:lnTo>
                    <a:lnTo>
                      <a:pt x="0" y="133"/>
                    </a:lnTo>
                    <a:lnTo>
                      <a:pt x="224" y="203"/>
                    </a:lnTo>
                    <a:lnTo>
                      <a:pt x="224" y="203"/>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45" name="Freeform 1138"/>
              <p:cNvSpPr>
                <a:spLocks/>
              </p:cNvSpPr>
              <p:nvPr/>
            </p:nvSpPr>
            <p:spPr bwMode="auto">
              <a:xfrm>
                <a:off x="5707063" y="3086101"/>
                <a:ext cx="427038" cy="577850"/>
              </a:xfrm>
              <a:custGeom>
                <a:avLst/>
                <a:gdLst>
                  <a:gd name="T0" fmla="*/ 48 w 422"/>
                  <a:gd name="T1" fmla="*/ 464 h 559"/>
                  <a:gd name="T2" fmla="*/ 42 w 422"/>
                  <a:gd name="T3" fmla="*/ 370 h 559"/>
                  <a:gd name="T4" fmla="*/ 6 w 422"/>
                  <a:gd name="T5" fmla="*/ 302 h 559"/>
                  <a:gd name="T6" fmla="*/ 21 w 422"/>
                  <a:gd name="T7" fmla="*/ 159 h 559"/>
                  <a:gd name="T8" fmla="*/ 82 w 422"/>
                  <a:gd name="T9" fmla="*/ 85 h 559"/>
                  <a:gd name="T10" fmla="*/ 78 w 422"/>
                  <a:gd name="T11" fmla="*/ 140 h 559"/>
                  <a:gd name="T12" fmla="*/ 97 w 422"/>
                  <a:gd name="T13" fmla="*/ 129 h 559"/>
                  <a:gd name="T14" fmla="*/ 97 w 422"/>
                  <a:gd name="T15" fmla="*/ 83 h 559"/>
                  <a:gd name="T16" fmla="*/ 120 w 422"/>
                  <a:gd name="T17" fmla="*/ 57 h 559"/>
                  <a:gd name="T18" fmla="*/ 127 w 422"/>
                  <a:gd name="T19" fmla="*/ 7 h 559"/>
                  <a:gd name="T20" fmla="*/ 148 w 422"/>
                  <a:gd name="T21" fmla="*/ 0 h 559"/>
                  <a:gd name="T22" fmla="*/ 276 w 422"/>
                  <a:gd name="T23" fmla="*/ 43 h 559"/>
                  <a:gd name="T24" fmla="*/ 287 w 422"/>
                  <a:gd name="T25" fmla="*/ 80 h 559"/>
                  <a:gd name="T26" fmla="*/ 304 w 422"/>
                  <a:gd name="T27" fmla="*/ 114 h 559"/>
                  <a:gd name="T28" fmla="*/ 308 w 422"/>
                  <a:gd name="T29" fmla="*/ 175 h 559"/>
                  <a:gd name="T30" fmla="*/ 264 w 422"/>
                  <a:gd name="T31" fmla="*/ 228 h 559"/>
                  <a:gd name="T32" fmla="*/ 262 w 422"/>
                  <a:gd name="T33" fmla="*/ 268 h 559"/>
                  <a:gd name="T34" fmla="*/ 287 w 422"/>
                  <a:gd name="T35" fmla="*/ 281 h 559"/>
                  <a:gd name="T36" fmla="*/ 321 w 422"/>
                  <a:gd name="T37" fmla="*/ 226 h 559"/>
                  <a:gd name="T38" fmla="*/ 356 w 422"/>
                  <a:gd name="T39" fmla="*/ 207 h 559"/>
                  <a:gd name="T40" fmla="*/ 378 w 422"/>
                  <a:gd name="T41" fmla="*/ 218 h 559"/>
                  <a:gd name="T42" fmla="*/ 422 w 422"/>
                  <a:gd name="T43" fmla="*/ 342 h 559"/>
                  <a:gd name="T44" fmla="*/ 392 w 422"/>
                  <a:gd name="T45" fmla="*/ 395 h 559"/>
                  <a:gd name="T46" fmla="*/ 384 w 422"/>
                  <a:gd name="T47" fmla="*/ 433 h 559"/>
                  <a:gd name="T48" fmla="*/ 367 w 422"/>
                  <a:gd name="T49" fmla="*/ 445 h 559"/>
                  <a:gd name="T50" fmla="*/ 367 w 422"/>
                  <a:gd name="T51" fmla="*/ 479 h 559"/>
                  <a:gd name="T52" fmla="*/ 344 w 422"/>
                  <a:gd name="T53" fmla="*/ 524 h 559"/>
                  <a:gd name="T54" fmla="*/ 205 w 422"/>
                  <a:gd name="T55" fmla="*/ 543 h 559"/>
                  <a:gd name="T56" fmla="*/ 202 w 422"/>
                  <a:gd name="T57" fmla="*/ 536 h 559"/>
                  <a:gd name="T58" fmla="*/ 0 w 422"/>
                  <a:gd name="T59" fmla="*/ 559 h 559"/>
                  <a:gd name="T60" fmla="*/ 48 w 422"/>
                  <a:gd name="T61" fmla="*/ 464 h 559"/>
                  <a:gd name="T62" fmla="*/ 48 w 422"/>
                  <a:gd name="T63" fmla="*/ 464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22" h="559">
                    <a:moveTo>
                      <a:pt x="48" y="464"/>
                    </a:moveTo>
                    <a:lnTo>
                      <a:pt x="42" y="370"/>
                    </a:lnTo>
                    <a:lnTo>
                      <a:pt x="6" y="302"/>
                    </a:lnTo>
                    <a:lnTo>
                      <a:pt x="21" y="159"/>
                    </a:lnTo>
                    <a:lnTo>
                      <a:pt x="82" y="85"/>
                    </a:lnTo>
                    <a:lnTo>
                      <a:pt x="78" y="140"/>
                    </a:lnTo>
                    <a:lnTo>
                      <a:pt x="97" y="129"/>
                    </a:lnTo>
                    <a:lnTo>
                      <a:pt x="97" y="83"/>
                    </a:lnTo>
                    <a:lnTo>
                      <a:pt x="120" y="57"/>
                    </a:lnTo>
                    <a:lnTo>
                      <a:pt x="127" y="7"/>
                    </a:lnTo>
                    <a:lnTo>
                      <a:pt x="148" y="0"/>
                    </a:lnTo>
                    <a:lnTo>
                      <a:pt x="276" y="43"/>
                    </a:lnTo>
                    <a:lnTo>
                      <a:pt x="287" y="80"/>
                    </a:lnTo>
                    <a:lnTo>
                      <a:pt x="304" y="114"/>
                    </a:lnTo>
                    <a:lnTo>
                      <a:pt x="308" y="175"/>
                    </a:lnTo>
                    <a:lnTo>
                      <a:pt x="264" y="228"/>
                    </a:lnTo>
                    <a:lnTo>
                      <a:pt x="262" y="268"/>
                    </a:lnTo>
                    <a:lnTo>
                      <a:pt x="287" y="281"/>
                    </a:lnTo>
                    <a:lnTo>
                      <a:pt x="321" y="226"/>
                    </a:lnTo>
                    <a:lnTo>
                      <a:pt x="356" y="207"/>
                    </a:lnTo>
                    <a:lnTo>
                      <a:pt x="378" y="218"/>
                    </a:lnTo>
                    <a:lnTo>
                      <a:pt x="422" y="342"/>
                    </a:lnTo>
                    <a:lnTo>
                      <a:pt x="392" y="395"/>
                    </a:lnTo>
                    <a:lnTo>
                      <a:pt x="384" y="433"/>
                    </a:lnTo>
                    <a:lnTo>
                      <a:pt x="367" y="445"/>
                    </a:lnTo>
                    <a:lnTo>
                      <a:pt x="367" y="479"/>
                    </a:lnTo>
                    <a:lnTo>
                      <a:pt x="344" y="524"/>
                    </a:lnTo>
                    <a:lnTo>
                      <a:pt x="205" y="543"/>
                    </a:lnTo>
                    <a:lnTo>
                      <a:pt x="202" y="536"/>
                    </a:lnTo>
                    <a:lnTo>
                      <a:pt x="0" y="559"/>
                    </a:lnTo>
                    <a:lnTo>
                      <a:pt x="48" y="464"/>
                    </a:lnTo>
                    <a:lnTo>
                      <a:pt x="48" y="464"/>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46" name="Freeform 1142"/>
              <p:cNvSpPr>
                <a:spLocks/>
              </p:cNvSpPr>
              <p:nvPr/>
            </p:nvSpPr>
            <p:spPr bwMode="auto">
              <a:xfrm>
                <a:off x="5500688" y="3995738"/>
                <a:ext cx="804863" cy="409575"/>
              </a:xfrm>
              <a:custGeom>
                <a:avLst/>
                <a:gdLst>
                  <a:gd name="T0" fmla="*/ 4 w 791"/>
                  <a:gd name="T1" fmla="*/ 375 h 396"/>
                  <a:gd name="T2" fmla="*/ 23 w 791"/>
                  <a:gd name="T3" fmla="*/ 373 h 396"/>
                  <a:gd name="T4" fmla="*/ 29 w 791"/>
                  <a:gd name="T5" fmla="*/ 331 h 396"/>
                  <a:gd name="T6" fmla="*/ 17 w 791"/>
                  <a:gd name="T7" fmla="*/ 329 h 396"/>
                  <a:gd name="T8" fmla="*/ 42 w 791"/>
                  <a:gd name="T9" fmla="*/ 295 h 396"/>
                  <a:gd name="T10" fmla="*/ 91 w 791"/>
                  <a:gd name="T11" fmla="*/ 310 h 396"/>
                  <a:gd name="T12" fmla="*/ 99 w 791"/>
                  <a:gd name="T13" fmla="*/ 262 h 396"/>
                  <a:gd name="T14" fmla="*/ 133 w 791"/>
                  <a:gd name="T15" fmla="*/ 249 h 396"/>
                  <a:gd name="T16" fmla="*/ 128 w 791"/>
                  <a:gd name="T17" fmla="*/ 240 h 396"/>
                  <a:gd name="T18" fmla="*/ 147 w 791"/>
                  <a:gd name="T19" fmla="*/ 194 h 396"/>
                  <a:gd name="T20" fmla="*/ 211 w 791"/>
                  <a:gd name="T21" fmla="*/ 190 h 396"/>
                  <a:gd name="T22" fmla="*/ 264 w 791"/>
                  <a:gd name="T23" fmla="*/ 173 h 396"/>
                  <a:gd name="T24" fmla="*/ 299 w 791"/>
                  <a:gd name="T25" fmla="*/ 150 h 396"/>
                  <a:gd name="T26" fmla="*/ 318 w 791"/>
                  <a:gd name="T27" fmla="*/ 141 h 396"/>
                  <a:gd name="T28" fmla="*/ 361 w 791"/>
                  <a:gd name="T29" fmla="*/ 139 h 396"/>
                  <a:gd name="T30" fmla="*/ 411 w 791"/>
                  <a:gd name="T31" fmla="*/ 57 h 396"/>
                  <a:gd name="T32" fmla="*/ 426 w 791"/>
                  <a:gd name="T33" fmla="*/ 63 h 396"/>
                  <a:gd name="T34" fmla="*/ 464 w 791"/>
                  <a:gd name="T35" fmla="*/ 34 h 396"/>
                  <a:gd name="T36" fmla="*/ 455 w 791"/>
                  <a:gd name="T37" fmla="*/ 13 h 396"/>
                  <a:gd name="T38" fmla="*/ 458 w 791"/>
                  <a:gd name="T39" fmla="*/ 2 h 396"/>
                  <a:gd name="T40" fmla="*/ 493 w 791"/>
                  <a:gd name="T41" fmla="*/ 0 h 396"/>
                  <a:gd name="T42" fmla="*/ 515 w 791"/>
                  <a:gd name="T43" fmla="*/ 8 h 396"/>
                  <a:gd name="T44" fmla="*/ 584 w 791"/>
                  <a:gd name="T45" fmla="*/ 48 h 396"/>
                  <a:gd name="T46" fmla="*/ 633 w 791"/>
                  <a:gd name="T47" fmla="*/ 46 h 396"/>
                  <a:gd name="T48" fmla="*/ 656 w 791"/>
                  <a:gd name="T49" fmla="*/ 31 h 396"/>
                  <a:gd name="T50" fmla="*/ 711 w 791"/>
                  <a:gd name="T51" fmla="*/ 65 h 396"/>
                  <a:gd name="T52" fmla="*/ 728 w 791"/>
                  <a:gd name="T53" fmla="*/ 129 h 396"/>
                  <a:gd name="T54" fmla="*/ 791 w 791"/>
                  <a:gd name="T55" fmla="*/ 175 h 396"/>
                  <a:gd name="T56" fmla="*/ 761 w 791"/>
                  <a:gd name="T57" fmla="*/ 211 h 396"/>
                  <a:gd name="T58" fmla="*/ 707 w 791"/>
                  <a:gd name="T59" fmla="*/ 262 h 396"/>
                  <a:gd name="T60" fmla="*/ 706 w 791"/>
                  <a:gd name="T61" fmla="*/ 274 h 396"/>
                  <a:gd name="T62" fmla="*/ 628 w 791"/>
                  <a:gd name="T63" fmla="*/ 323 h 396"/>
                  <a:gd name="T64" fmla="*/ 190 w 791"/>
                  <a:gd name="T65" fmla="*/ 365 h 396"/>
                  <a:gd name="T66" fmla="*/ 143 w 791"/>
                  <a:gd name="T67" fmla="*/ 361 h 396"/>
                  <a:gd name="T68" fmla="*/ 145 w 791"/>
                  <a:gd name="T69" fmla="*/ 384 h 396"/>
                  <a:gd name="T70" fmla="*/ 0 w 791"/>
                  <a:gd name="T71" fmla="*/ 396 h 396"/>
                  <a:gd name="T72" fmla="*/ 4 w 791"/>
                  <a:gd name="T73" fmla="*/ 375 h 396"/>
                  <a:gd name="T74" fmla="*/ 4 w 791"/>
                  <a:gd name="T75" fmla="*/ 37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91" h="396">
                    <a:moveTo>
                      <a:pt x="4" y="375"/>
                    </a:moveTo>
                    <a:lnTo>
                      <a:pt x="23" y="373"/>
                    </a:lnTo>
                    <a:lnTo>
                      <a:pt x="29" y="331"/>
                    </a:lnTo>
                    <a:lnTo>
                      <a:pt x="17" y="329"/>
                    </a:lnTo>
                    <a:lnTo>
                      <a:pt x="42" y="295"/>
                    </a:lnTo>
                    <a:lnTo>
                      <a:pt x="91" y="310"/>
                    </a:lnTo>
                    <a:lnTo>
                      <a:pt x="99" y="262"/>
                    </a:lnTo>
                    <a:lnTo>
                      <a:pt x="133" y="249"/>
                    </a:lnTo>
                    <a:lnTo>
                      <a:pt x="128" y="240"/>
                    </a:lnTo>
                    <a:lnTo>
                      <a:pt x="147" y="194"/>
                    </a:lnTo>
                    <a:lnTo>
                      <a:pt x="211" y="190"/>
                    </a:lnTo>
                    <a:lnTo>
                      <a:pt x="264" y="173"/>
                    </a:lnTo>
                    <a:lnTo>
                      <a:pt x="299" y="150"/>
                    </a:lnTo>
                    <a:lnTo>
                      <a:pt x="318" y="141"/>
                    </a:lnTo>
                    <a:lnTo>
                      <a:pt x="361" y="139"/>
                    </a:lnTo>
                    <a:lnTo>
                      <a:pt x="411" y="57"/>
                    </a:lnTo>
                    <a:lnTo>
                      <a:pt x="426" y="63"/>
                    </a:lnTo>
                    <a:lnTo>
                      <a:pt x="464" y="34"/>
                    </a:lnTo>
                    <a:lnTo>
                      <a:pt x="455" y="13"/>
                    </a:lnTo>
                    <a:lnTo>
                      <a:pt x="458" y="2"/>
                    </a:lnTo>
                    <a:lnTo>
                      <a:pt x="493" y="0"/>
                    </a:lnTo>
                    <a:lnTo>
                      <a:pt x="515" y="8"/>
                    </a:lnTo>
                    <a:lnTo>
                      <a:pt x="584" y="48"/>
                    </a:lnTo>
                    <a:lnTo>
                      <a:pt x="633" y="46"/>
                    </a:lnTo>
                    <a:lnTo>
                      <a:pt x="656" y="31"/>
                    </a:lnTo>
                    <a:lnTo>
                      <a:pt x="711" y="65"/>
                    </a:lnTo>
                    <a:lnTo>
                      <a:pt x="728" y="129"/>
                    </a:lnTo>
                    <a:lnTo>
                      <a:pt x="791" y="175"/>
                    </a:lnTo>
                    <a:lnTo>
                      <a:pt x="761" y="211"/>
                    </a:lnTo>
                    <a:lnTo>
                      <a:pt x="707" y="262"/>
                    </a:lnTo>
                    <a:lnTo>
                      <a:pt x="706" y="274"/>
                    </a:lnTo>
                    <a:lnTo>
                      <a:pt x="628" y="323"/>
                    </a:lnTo>
                    <a:lnTo>
                      <a:pt x="190" y="365"/>
                    </a:lnTo>
                    <a:lnTo>
                      <a:pt x="143" y="361"/>
                    </a:lnTo>
                    <a:lnTo>
                      <a:pt x="145" y="384"/>
                    </a:lnTo>
                    <a:lnTo>
                      <a:pt x="0" y="396"/>
                    </a:lnTo>
                    <a:lnTo>
                      <a:pt x="4" y="375"/>
                    </a:lnTo>
                    <a:lnTo>
                      <a:pt x="4" y="375"/>
                    </a:lnTo>
                    <a:close/>
                  </a:path>
                </a:pathLst>
              </a:custGeom>
              <a:solidFill>
                <a:srgbClr val="E7E6E6"/>
              </a:solid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47" name="Freeform 1143"/>
              <p:cNvSpPr>
                <a:spLocks/>
              </p:cNvSpPr>
              <p:nvPr/>
            </p:nvSpPr>
            <p:spPr bwMode="auto">
              <a:xfrm>
                <a:off x="5402263" y="4308475"/>
                <a:ext cx="946150" cy="317500"/>
              </a:xfrm>
              <a:custGeom>
                <a:avLst/>
                <a:gdLst>
                  <a:gd name="T0" fmla="*/ 17 w 931"/>
                  <a:gd name="T1" fmla="*/ 253 h 308"/>
                  <a:gd name="T2" fmla="*/ 11 w 931"/>
                  <a:gd name="T3" fmla="*/ 249 h 308"/>
                  <a:gd name="T4" fmla="*/ 38 w 931"/>
                  <a:gd name="T5" fmla="*/ 228 h 308"/>
                  <a:gd name="T6" fmla="*/ 64 w 931"/>
                  <a:gd name="T7" fmla="*/ 180 h 308"/>
                  <a:gd name="T8" fmla="*/ 55 w 931"/>
                  <a:gd name="T9" fmla="*/ 169 h 308"/>
                  <a:gd name="T10" fmla="*/ 68 w 931"/>
                  <a:gd name="T11" fmla="*/ 146 h 308"/>
                  <a:gd name="T12" fmla="*/ 68 w 931"/>
                  <a:gd name="T13" fmla="*/ 120 h 308"/>
                  <a:gd name="T14" fmla="*/ 87 w 931"/>
                  <a:gd name="T15" fmla="*/ 101 h 308"/>
                  <a:gd name="T16" fmla="*/ 232 w 931"/>
                  <a:gd name="T17" fmla="*/ 89 h 308"/>
                  <a:gd name="T18" fmla="*/ 230 w 931"/>
                  <a:gd name="T19" fmla="*/ 66 h 308"/>
                  <a:gd name="T20" fmla="*/ 277 w 931"/>
                  <a:gd name="T21" fmla="*/ 70 h 308"/>
                  <a:gd name="T22" fmla="*/ 715 w 931"/>
                  <a:gd name="T23" fmla="*/ 28 h 308"/>
                  <a:gd name="T24" fmla="*/ 931 w 931"/>
                  <a:gd name="T25" fmla="*/ 0 h 308"/>
                  <a:gd name="T26" fmla="*/ 893 w 931"/>
                  <a:gd name="T27" fmla="*/ 74 h 308"/>
                  <a:gd name="T28" fmla="*/ 834 w 931"/>
                  <a:gd name="T29" fmla="*/ 87 h 308"/>
                  <a:gd name="T30" fmla="*/ 806 w 931"/>
                  <a:gd name="T31" fmla="*/ 125 h 308"/>
                  <a:gd name="T32" fmla="*/ 699 w 931"/>
                  <a:gd name="T33" fmla="*/ 186 h 308"/>
                  <a:gd name="T34" fmla="*/ 694 w 931"/>
                  <a:gd name="T35" fmla="*/ 209 h 308"/>
                  <a:gd name="T36" fmla="*/ 667 w 931"/>
                  <a:gd name="T37" fmla="*/ 222 h 308"/>
                  <a:gd name="T38" fmla="*/ 667 w 931"/>
                  <a:gd name="T39" fmla="*/ 253 h 308"/>
                  <a:gd name="T40" fmla="*/ 523 w 931"/>
                  <a:gd name="T41" fmla="*/ 270 h 308"/>
                  <a:gd name="T42" fmla="*/ 234 w 931"/>
                  <a:gd name="T43" fmla="*/ 294 h 308"/>
                  <a:gd name="T44" fmla="*/ 0 w 931"/>
                  <a:gd name="T45" fmla="*/ 308 h 308"/>
                  <a:gd name="T46" fmla="*/ 17 w 931"/>
                  <a:gd name="T47" fmla="*/ 253 h 308"/>
                  <a:gd name="T48" fmla="*/ 17 w 931"/>
                  <a:gd name="T49" fmla="*/ 25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1" h="308">
                    <a:moveTo>
                      <a:pt x="17" y="253"/>
                    </a:moveTo>
                    <a:lnTo>
                      <a:pt x="11" y="249"/>
                    </a:lnTo>
                    <a:lnTo>
                      <a:pt x="38" y="228"/>
                    </a:lnTo>
                    <a:lnTo>
                      <a:pt x="64" y="180"/>
                    </a:lnTo>
                    <a:lnTo>
                      <a:pt x="55" y="169"/>
                    </a:lnTo>
                    <a:lnTo>
                      <a:pt x="68" y="146"/>
                    </a:lnTo>
                    <a:lnTo>
                      <a:pt x="68" y="120"/>
                    </a:lnTo>
                    <a:lnTo>
                      <a:pt x="87" y="101"/>
                    </a:lnTo>
                    <a:lnTo>
                      <a:pt x="232" y="89"/>
                    </a:lnTo>
                    <a:lnTo>
                      <a:pt x="230" y="66"/>
                    </a:lnTo>
                    <a:lnTo>
                      <a:pt x="277" y="70"/>
                    </a:lnTo>
                    <a:lnTo>
                      <a:pt x="715" y="28"/>
                    </a:lnTo>
                    <a:lnTo>
                      <a:pt x="931" y="0"/>
                    </a:lnTo>
                    <a:lnTo>
                      <a:pt x="893" y="74"/>
                    </a:lnTo>
                    <a:lnTo>
                      <a:pt x="834" y="87"/>
                    </a:lnTo>
                    <a:lnTo>
                      <a:pt x="806" y="125"/>
                    </a:lnTo>
                    <a:lnTo>
                      <a:pt x="699" y="186"/>
                    </a:lnTo>
                    <a:lnTo>
                      <a:pt x="694" y="209"/>
                    </a:lnTo>
                    <a:lnTo>
                      <a:pt x="667" y="222"/>
                    </a:lnTo>
                    <a:lnTo>
                      <a:pt x="667" y="253"/>
                    </a:lnTo>
                    <a:lnTo>
                      <a:pt x="523" y="270"/>
                    </a:lnTo>
                    <a:lnTo>
                      <a:pt x="234" y="294"/>
                    </a:lnTo>
                    <a:lnTo>
                      <a:pt x="0" y="308"/>
                    </a:lnTo>
                    <a:lnTo>
                      <a:pt x="17" y="253"/>
                    </a:lnTo>
                    <a:lnTo>
                      <a:pt x="17" y="253"/>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48" name="Freeform 1144"/>
              <p:cNvSpPr>
                <a:spLocks/>
              </p:cNvSpPr>
              <p:nvPr/>
            </p:nvSpPr>
            <p:spPr bwMode="auto">
              <a:xfrm>
                <a:off x="5270501" y="4613275"/>
                <a:ext cx="396875" cy="673100"/>
              </a:xfrm>
              <a:custGeom>
                <a:avLst/>
                <a:gdLst>
                  <a:gd name="T0" fmla="*/ 27 w 388"/>
                  <a:gd name="T1" fmla="*/ 457 h 654"/>
                  <a:gd name="T2" fmla="*/ 65 w 388"/>
                  <a:gd name="T3" fmla="*/ 407 h 654"/>
                  <a:gd name="T4" fmla="*/ 54 w 388"/>
                  <a:gd name="T5" fmla="*/ 394 h 654"/>
                  <a:gd name="T6" fmla="*/ 38 w 388"/>
                  <a:gd name="T7" fmla="*/ 287 h 654"/>
                  <a:gd name="T8" fmla="*/ 33 w 388"/>
                  <a:gd name="T9" fmla="*/ 215 h 654"/>
                  <a:gd name="T10" fmla="*/ 59 w 388"/>
                  <a:gd name="T11" fmla="*/ 135 h 654"/>
                  <a:gd name="T12" fmla="*/ 101 w 388"/>
                  <a:gd name="T13" fmla="*/ 80 h 654"/>
                  <a:gd name="T14" fmla="*/ 97 w 388"/>
                  <a:gd name="T15" fmla="*/ 65 h 654"/>
                  <a:gd name="T16" fmla="*/ 128 w 388"/>
                  <a:gd name="T17" fmla="*/ 14 h 654"/>
                  <a:gd name="T18" fmla="*/ 362 w 388"/>
                  <a:gd name="T19" fmla="*/ 0 h 654"/>
                  <a:gd name="T20" fmla="*/ 373 w 388"/>
                  <a:gd name="T21" fmla="*/ 12 h 654"/>
                  <a:gd name="T22" fmla="*/ 362 w 388"/>
                  <a:gd name="T23" fmla="*/ 419 h 654"/>
                  <a:gd name="T24" fmla="*/ 388 w 388"/>
                  <a:gd name="T25" fmla="*/ 614 h 654"/>
                  <a:gd name="T26" fmla="*/ 379 w 388"/>
                  <a:gd name="T27" fmla="*/ 624 h 654"/>
                  <a:gd name="T28" fmla="*/ 329 w 388"/>
                  <a:gd name="T29" fmla="*/ 612 h 654"/>
                  <a:gd name="T30" fmla="*/ 253 w 388"/>
                  <a:gd name="T31" fmla="*/ 654 h 654"/>
                  <a:gd name="T32" fmla="*/ 215 w 388"/>
                  <a:gd name="T33" fmla="*/ 592 h 654"/>
                  <a:gd name="T34" fmla="*/ 221 w 388"/>
                  <a:gd name="T35" fmla="*/ 546 h 654"/>
                  <a:gd name="T36" fmla="*/ 0 w 388"/>
                  <a:gd name="T37" fmla="*/ 555 h 654"/>
                  <a:gd name="T38" fmla="*/ 27 w 388"/>
                  <a:gd name="T39" fmla="*/ 457 h 654"/>
                  <a:gd name="T40" fmla="*/ 27 w 388"/>
                  <a:gd name="T41" fmla="*/ 457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54">
                    <a:moveTo>
                      <a:pt x="27" y="457"/>
                    </a:moveTo>
                    <a:lnTo>
                      <a:pt x="65" y="407"/>
                    </a:lnTo>
                    <a:lnTo>
                      <a:pt x="54" y="394"/>
                    </a:lnTo>
                    <a:lnTo>
                      <a:pt x="38" y="287"/>
                    </a:lnTo>
                    <a:lnTo>
                      <a:pt x="33" y="215"/>
                    </a:lnTo>
                    <a:lnTo>
                      <a:pt x="59" y="135"/>
                    </a:lnTo>
                    <a:lnTo>
                      <a:pt x="101" y="80"/>
                    </a:lnTo>
                    <a:lnTo>
                      <a:pt x="97" y="65"/>
                    </a:lnTo>
                    <a:lnTo>
                      <a:pt x="128" y="14"/>
                    </a:lnTo>
                    <a:lnTo>
                      <a:pt x="362" y="0"/>
                    </a:lnTo>
                    <a:lnTo>
                      <a:pt x="373" y="12"/>
                    </a:lnTo>
                    <a:lnTo>
                      <a:pt x="362" y="419"/>
                    </a:lnTo>
                    <a:lnTo>
                      <a:pt x="388" y="614"/>
                    </a:lnTo>
                    <a:lnTo>
                      <a:pt x="379" y="624"/>
                    </a:lnTo>
                    <a:lnTo>
                      <a:pt x="329" y="612"/>
                    </a:lnTo>
                    <a:lnTo>
                      <a:pt x="253" y="654"/>
                    </a:lnTo>
                    <a:lnTo>
                      <a:pt x="215" y="592"/>
                    </a:lnTo>
                    <a:lnTo>
                      <a:pt x="221" y="546"/>
                    </a:lnTo>
                    <a:lnTo>
                      <a:pt x="0" y="555"/>
                    </a:lnTo>
                    <a:lnTo>
                      <a:pt x="27" y="457"/>
                    </a:lnTo>
                    <a:lnTo>
                      <a:pt x="27" y="457"/>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49" name="Freeform 1145"/>
              <p:cNvSpPr>
                <a:spLocks/>
              </p:cNvSpPr>
              <p:nvPr/>
            </p:nvSpPr>
            <p:spPr bwMode="auto">
              <a:xfrm>
                <a:off x="5640388" y="4586287"/>
                <a:ext cx="419100" cy="677863"/>
              </a:xfrm>
              <a:custGeom>
                <a:avLst/>
                <a:gdLst>
                  <a:gd name="T0" fmla="*/ 11 w 416"/>
                  <a:gd name="T1" fmla="*/ 36 h 659"/>
                  <a:gd name="T2" fmla="*/ 0 w 416"/>
                  <a:gd name="T3" fmla="*/ 443 h 659"/>
                  <a:gd name="T4" fmla="*/ 26 w 416"/>
                  <a:gd name="T5" fmla="*/ 638 h 659"/>
                  <a:gd name="T6" fmla="*/ 55 w 416"/>
                  <a:gd name="T7" fmla="*/ 646 h 659"/>
                  <a:gd name="T8" fmla="*/ 81 w 416"/>
                  <a:gd name="T9" fmla="*/ 631 h 659"/>
                  <a:gd name="T10" fmla="*/ 97 w 416"/>
                  <a:gd name="T11" fmla="*/ 646 h 659"/>
                  <a:gd name="T12" fmla="*/ 74 w 416"/>
                  <a:gd name="T13" fmla="*/ 659 h 659"/>
                  <a:gd name="T14" fmla="*/ 131 w 416"/>
                  <a:gd name="T15" fmla="*/ 644 h 659"/>
                  <a:gd name="T16" fmla="*/ 142 w 416"/>
                  <a:gd name="T17" fmla="*/ 627 h 659"/>
                  <a:gd name="T18" fmla="*/ 135 w 416"/>
                  <a:gd name="T19" fmla="*/ 616 h 659"/>
                  <a:gd name="T20" fmla="*/ 138 w 416"/>
                  <a:gd name="T21" fmla="*/ 598 h 659"/>
                  <a:gd name="T22" fmla="*/ 112 w 416"/>
                  <a:gd name="T23" fmla="*/ 574 h 659"/>
                  <a:gd name="T24" fmla="*/ 112 w 416"/>
                  <a:gd name="T25" fmla="*/ 553 h 659"/>
                  <a:gd name="T26" fmla="*/ 416 w 416"/>
                  <a:gd name="T27" fmla="*/ 526 h 659"/>
                  <a:gd name="T28" fmla="*/ 391 w 416"/>
                  <a:gd name="T29" fmla="*/ 422 h 659"/>
                  <a:gd name="T30" fmla="*/ 406 w 416"/>
                  <a:gd name="T31" fmla="*/ 359 h 659"/>
                  <a:gd name="T32" fmla="*/ 368 w 416"/>
                  <a:gd name="T33" fmla="*/ 277 h 659"/>
                  <a:gd name="T34" fmla="*/ 289 w 416"/>
                  <a:gd name="T35" fmla="*/ 0 h 659"/>
                  <a:gd name="T36" fmla="*/ 0 w 416"/>
                  <a:gd name="T37" fmla="*/ 24 h 659"/>
                  <a:gd name="T38" fmla="*/ 11 w 416"/>
                  <a:gd name="T39" fmla="*/ 36 h 659"/>
                  <a:gd name="T40" fmla="*/ 11 w 416"/>
                  <a:gd name="T41" fmla="*/ 36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6" h="659">
                    <a:moveTo>
                      <a:pt x="11" y="36"/>
                    </a:moveTo>
                    <a:lnTo>
                      <a:pt x="0" y="443"/>
                    </a:lnTo>
                    <a:lnTo>
                      <a:pt x="26" y="638"/>
                    </a:lnTo>
                    <a:lnTo>
                      <a:pt x="55" y="646"/>
                    </a:lnTo>
                    <a:lnTo>
                      <a:pt x="81" y="631"/>
                    </a:lnTo>
                    <a:lnTo>
                      <a:pt x="97" y="646"/>
                    </a:lnTo>
                    <a:lnTo>
                      <a:pt x="74" y="659"/>
                    </a:lnTo>
                    <a:lnTo>
                      <a:pt x="131" y="644"/>
                    </a:lnTo>
                    <a:lnTo>
                      <a:pt x="142" y="627"/>
                    </a:lnTo>
                    <a:lnTo>
                      <a:pt x="135" y="616"/>
                    </a:lnTo>
                    <a:lnTo>
                      <a:pt x="138" y="598"/>
                    </a:lnTo>
                    <a:lnTo>
                      <a:pt x="112" y="574"/>
                    </a:lnTo>
                    <a:lnTo>
                      <a:pt x="112" y="553"/>
                    </a:lnTo>
                    <a:lnTo>
                      <a:pt x="416" y="526"/>
                    </a:lnTo>
                    <a:lnTo>
                      <a:pt x="391" y="422"/>
                    </a:lnTo>
                    <a:lnTo>
                      <a:pt x="406" y="359"/>
                    </a:lnTo>
                    <a:lnTo>
                      <a:pt x="368" y="277"/>
                    </a:lnTo>
                    <a:lnTo>
                      <a:pt x="289" y="0"/>
                    </a:lnTo>
                    <a:lnTo>
                      <a:pt x="0" y="24"/>
                    </a:lnTo>
                    <a:lnTo>
                      <a:pt x="11" y="36"/>
                    </a:lnTo>
                    <a:lnTo>
                      <a:pt x="11" y="36"/>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50" name="Freeform 1139"/>
              <p:cNvSpPr>
                <a:spLocks/>
              </p:cNvSpPr>
              <p:nvPr/>
            </p:nvSpPr>
            <p:spPr bwMode="auto">
              <a:xfrm>
                <a:off x="5060951" y="2978151"/>
                <a:ext cx="590550" cy="609600"/>
              </a:xfrm>
              <a:custGeom>
                <a:avLst/>
                <a:gdLst>
                  <a:gd name="T0" fmla="*/ 15 w 578"/>
                  <a:gd name="T1" fmla="*/ 227 h 591"/>
                  <a:gd name="T2" fmla="*/ 13 w 578"/>
                  <a:gd name="T3" fmla="*/ 297 h 591"/>
                  <a:gd name="T4" fmla="*/ 84 w 578"/>
                  <a:gd name="T5" fmla="*/ 341 h 591"/>
                  <a:gd name="T6" fmla="*/ 110 w 578"/>
                  <a:gd name="T7" fmla="*/ 371 h 591"/>
                  <a:gd name="T8" fmla="*/ 167 w 578"/>
                  <a:gd name="T9" fmla="*/ 413 h 591"/>
                  <a:gd name="T10" fmla="*/ 175 w 578"/>
                  <a:gd name="T11" fmla="*/ 462 h 591"/>
                  <a:gd name="T12" fmla="*/ 186 w 578"/>
                  <a:gd name="T13" fmla="*/ 529 h 591"/>
                  <a:gd name="T14" fmla="*/ 240 w 578"/>
                  <a:gd name="T15" fmla="*/ 591 h 591"/>
                  <a:gd name="T16" fmla="*/ 527 w 578"/>
                  <a:gd name="T17" fmla="*/ 574 h 591"/>
                  <a:gd name="T18" fmla="*/ 511 w 578"/>
                  <a:gd name="T19" fmla="*/ 483 h 591"/>
                  <a:gd name="T20" fmla="*/ 536 w 578"/>
                  <a:gd name="T21" fmla="*/ 344 h 591"/>
                  <a:gd name="T22" fmla="*/ 536 w 578"/>
                  <a:gd name="T23" fmla="*/ 306 h 591"/>
                  <a:gd name="T24" fmla="*/ 578 w 578"/>
                  <a:gd name="T25" fmla="*/ 198 h 591"/>
                  <a:gd name="T26" fmla="*/ 567 w 578"/>
                  <a:gd name="T27" fmla="*/ 194 h 591"/>
                  <a:gd name="T28" fmla="*/ 540 w 578"/>
                  <a:gd name="T29" fmla="*/ 257 h 591"/>
                  <a:gd name="T30" fmla="*/ 517 w 578"/>
                  <a:gd name="T31" fmla="*/ 261 h 591"/>
                  <a:gd name="T32" fmla="*/ 508 w 578"/>
                  <a:gd name="T33" fmla="*/ 287 h 591"/>
                  <a:gd name="T34" fmla="*/ 483 w 578"/>
                  <a:gd name="T35" fmla="*/ 304 h 591"/>
                  <a:gd name="T36" fmla="*/ 500 w 578"/>
                  <a:gd name="T37" fmla="*/ 247 h 591"/>
                  <a:gd name="T38" fmla="*/ 517 w 578"/>
                  <a:gd name="T39" fmla="*/ 225 h 591"/>
                  <a:gd name="T40" fmla="*/ 487 w 578"/>
                  <a:gd name="T41" fmla="*/ 143 h 591"/>
                  <a:gd name="T42" fmla="*/ 466 w 578"/>
                  <a:gd name="T43" fmla="*/ 137 h 591"/>
                  <a:gd name="T44" fmla="*/ 458 w 578"/>
                  <a:gd name="T45" fmla="*/ 118 h 591"/>
                  <a:gd name="T46" fmla="*/ 234 w 578"/>
                  <a:gd name="T47" fmla="*/ 48 h 591"/>
                  <a:gd name="T48" fmla="*/ 205 w 578"/>
                  <a:gd name="T49" fmla="*/ 35 h 591"/>
                  <a:gd name="T50" fmla="*/ 190 w 578"/>
                  <a:gd name="T51" fmla="*/ 48 h 591"/>
                  <a:gd name="T52" fmla="*/ 184 w 578"/>
                  <a:gd name="T53" fmla="*/ 44 h 591"/>
                  <a:gd name="T54" fmla="*/ 192 w 578"/>
                  <a:gd name="T55" fmla="*/ 19 h 591"/>
                  <a:gd name="T56" fmla="*/ 198 w 578"/>
                  <a:gd name="T57" fmla="*/ 4 h 591"/>
                  <a:gd name="T58" fmla="*/ 190 w 578"/>
                  <a:gd name="T59" fmla="*/ 0 h 591"/>
                  <a:gd name="T60" fmla="*/ 99 w 578"/>
                  <a:gd name="T61" fmla="*/ 38 h 591"/>
                  <a:gd name="T62" fmla="*/ 89 w 578"/>
                  <a:gd name="T63" fmla="*/ 40 h 591"/>
                  <a:gd name="T64" fmla="*/ 70 w 578"/>
                  <a:gd name="T65" fmla="*/ 31 h 591"/>
                  <a:gd name="T66" fmla="*/ 53 w 578"/>
                  <a:gd name="T67" fmla="*/ 42 h 591"/>
                  <a:gd name="T68" fmla="*/ 57 w 578"/>
                  <a:gd name="T69" fmla="*/ 111 h 591"/>
                  <a:gd name="T70" fmla="*/ 0 w 578"/>
                  <a:gd name="T71" fmla="*/ 179 h 591"/>
                  <a:gd name="T72" fmla="*/ 15 w 578"/>
                  <a:gd name="T73" fmla="*/ 227 h 591"/>
                  <a:gd name="T74" fmla="*/ 15 w 578"/>
                  <a:gd name="T75" fmla="*/ 227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8" h="591">
                    <a:moveTo>
                      <a:pt x="15" y="227"/>
                    </a:moveTo>
                    <a:lnTo>
                      <a:pt x="13" y="297"/>
                    </a:lnTo>
                    <a:lnTo>
                      <a:pt x="84" y="341"/>
                    </a:lnTo>
                    <a:lnTo>
                      <a:pt x="110" y="371"/>
                    </a:lnTo>
                    <a:lnTo>
                      <a:pt x="167" y="413"/>
                    </a:lnTo>
                    <a:lnTo>
                      <a:pt x="175" y="462"/>
                    </a:lnTo>
                    <a:lnTo>
                      <a:pt x="186" y="529"/>
                    </a:lnTo>
                    <a:lnTo>
                      <a:pt x="240" y="591"/>
                    </a:lnTo>
                    <a:lnTo>
                      <a:pt x="527" y="574"/>
                    </a:lnTo>
                    <a:lnTo>
                      <a:pt x="511" y="483"/>
                    </a:lnTo>
                    <a:lnTo>
                      <a:pt x="536" y="344"/>
                    </a:lnTo>
                    <a:lnTo>
                      <a:pt x="536" y="306"/>
                    </a:lnTo>
                    <a:lnTo>
                      <a:pt x="578" y="198"/>
                    </a:lnTo>
                    <a:lnTo>
                      <a:pt x="567" y="194"/>
                    </a:lnTo>
                    <a:lnTo>
                      <a:pt x="540" y="257"/>
                    </a:lnTo>
                    <a:lnTo>
                      <a:pt x="517" y="261"/>
                    </a:lnTo>
                    <a:lnTo>
                      <a:pt x="508" y="287"/>
                    </a:lnTo>
                    <a:lnTo>
                      <a:pt x="483" y="304"/>
                    </a:lnTo>
                    <a:lnTo>
                      <a:pt x="500" y="247"/>
                    </a:lnTo>
                    <a:lnTo>
                      <a:pt x="517" y="225"/>
                    </a:lnTo>
                    <a:lnTo>
                      <a:pt x="487" y="143"/>
                    </a:lnTo>
                    <a:lnTo>
                      <a:pt x="466" y="137"/>
                    </a:lnTo>
                    <a:lnTo>
                      <a:pt x="458" y="118"/>
                    </a:lnTo>
                    <a:lnTo>
                      <a:pt x="234" y="48"/>
                    </a:lnTo>
                    <a:lnTo>
                      <a:pt x="205" y="35"/>
                    </a:lnTo>
                    <a:lnTo>
                      <a:pt x="190" y="48"/>
                    </a:lnTo>
                    <a:lnTo>
                      <a:pt x="184" y="44"/>
                    </a:lnTo>
                    <a:lnTo>
                      <a:pt x="192" y="19"/>
                    </a:lnTo>
                    <a:lnTo>
                      <a:pt x="198" y="4"/>
                    </a:lnTo>
                    <a:lnTo>
                      <a:pt x="190" y="0"/>
                    </a:lnTo>
                    <a:lnTo>
                      <a:pt x="99" y="38"/>
                    </a:lnTo>
                    <a:lnTo>
                      <a:pt x="89" y="40"/>
                    </a:lnTo>
                    <a:lnTo>
                      <a:pt x="70" y="31"/>
                    </a:lnTo>
                    <a:lnTo>
                      <a:pt x="53" y="42"/>
                    </a:lnTo>
                    <a:lnTo>
                      <a:pt x="57" y="111"/>
                    </a:lnTo>
                    <a:lnTo>
                      <a:pt x="0" y="179"/>
                    </a:lnTo>
                    <a:lnTo>
                      <a:pt x="15" y="227"/>
                    </a:lnTo>
                    <a:lnTo>
                      <a:pt x="15" y="227"/>
                    </a:lnTo>
                    <a:close/>
                  </a:path>
                </a:pathLst>
              </a:custGeom>
              <a:solidFill>
                <a:srgbClr val="E0A39E"/>
              </a:solidFill>
              <a:ln w="9525">
                <a:solidFill>
                  <a:schemeClr val="tx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51" name="Freeform 1140"/>
              <p:cNvSpPr>
                <a:spLocks/>
              </p:cNvSpPr>
              <p:nvPr/>
            </p:nvSpPr>
            <p:spPr bwMode="auto">
              <a:xfrm>
                <a:off x="5232401" y="3568701"/>
                <a:ext cx="438150" cy="779462"/>
              </a:xfrm>
              <a:custGeom>
                <a:avLst/>
                <a:gdLst>
                  <a:gd name="T0" fmla="*/ 8 w 430"/>
                  <a:gd name="T1" fmla="*/ 308 h 753"/>
                  <a:gd name="T2" fmla="*/ 52 w 430"/>
                  <a:gd name="T3" fmla="*/ 213 h 753"/>
                  <a:gd name="T4" fmla="*/ 38 w 430"/>
                  <a:gd name="T5" fmla="*/ 177 h 753"/>
                  <a:gd name="T6" fmla="*/ 113 w 430"/>
                  <a:gd name="T7" fmla="*/ 120 h 753"/>
                  <a:gd name="T8" fmla="*/ 126 w 430"/>
                  <a:gd name="T9" fmla="*/ 78 h 753"/>
                  <a:gd name="T10" fmla="*/ 73 w 430"/>
                  <a:gd name="T11" fmla="*/ 17 h 753"/>
                  <a:gd name="T12" fmla="*/ 360 w 430"/>
                  <a:gd name="T13" fmla="*/ 0 h 753"/>
                  <a:gd name="T14" fmla="*/ 367 w 430"/>
                  <a:gd name="T15" fmla="*/ 44 h 753"/>
                  <a:gd name="T16" fmla="*/ 396 w 430"/>
                  <a:gd name="T17" fmla="*/ 101 h 753"/>
                  <a:gd name="T18" fmla="*/ 421 w 430"/>
                  <a:gd name="T19" fmla="*/ 388 h 753"/>
                  <a:gd name="T20" fmla="*/ 415 w 430"/>
                  <a:gd name="T21" fmla="*/ 447 h 753"/>
                  <a:gd name="T22" fmla="*/ 430 w 430"/>
                  <a:gd name="T23" fmla="*/ 481 h 753"/>
                  <a:gd name="T24" fmla="*/ 413 w 430"/>
                  <a:gd name="T25" fmla="*/ 546 h 753"/>
                  <a:gd name="T26" fmla="*/ 390 w 430"/>
                  <a:gd name="T27" fmla="*/ 574 h 753"/>
                  <a:gd name="T28" fmla="*/ 379 w 430"/>
                  <a:gd name="T29" fmla="*/ 622 h 753"/>
                  <a:gd name="T30" fmla="*/ 392 w 430"/>
                  <a:gd name="T31" fmla="*/ 637 h 753"/>
                  <a:gd name="T32" fmla="*/ 381 w 430"/>
                  <a:gd name="T33" fmla="*/ 664 h 753"/>
                  <a:gd name="T34" fmla="*/ 386 w 430"/>
                  <a:gd name="T35" fmla="*/ 673 h 753"/>
                  <a:gd name="T36" fmla="*/ 352 w 430"/>
                  <a:gd name="T37" fmla="*/ 686 h 753"/>
                  <a:gd name="T38" fmla="*/ 344 w 430"/>
                  <a:gd name="T39" fmla="*/ 734 h 753"/>
                  <a:gd name="T40" fmla="*/ 295 w 430"/>
                  <a:gd name="T41" fmla="*/ 719 h 753"/>
                  <a:gd name="T42" fmla="*/ 270 w 430"/>
                  <a:gd name="T43" fmla="*/ 753 h 753"/>
                  <a:gd name="T44" fmla="*/ 255 w 430"/>
                  <a:gd name="T45" fmla="*/ 749 h 753"/>
                  <a:gd name="T46" fmla="*/ 238 w 430"/>
                  <a:gd name="T47" fmla="*/ 719 h 753"/>
                  <a:gd name="T48" fmla="*/ 211 w 430"/>
                  <a:gd name="T49" fmla="*/ 645 h 753"/>
                  <a:gd name="T50" fmla="*/ 147 w 430"/>
                  <a:gd name="T51" fmla="*/ 607 h 753"/>
                  <a:gd name="T52" fmla="*/ 133 w 430"/>
                  <a:gd name="T53" fmla="*/ 569 h 753"/>
                  <a:gd name="T54" fmla="*/ 154 w 430"/>
                  <a:gd name="T55" fmla="*/ 510 h 753"/>
                  <a:gd name="T56" fmla="*/ 137 w 430"/>
                  <a:gd name="T57" fmla="*/ 498 h 753"/>
                  <a:gd name="T58" fmla="*/ 95 w 430"/>
                  <a:gd name="T59" fmla="*/ 498 h 753"/>
                  <a:gd name="T60" fmla="*/ 86 w 430"/>
                  <a:gd name="T61" fmla="*/ 462 h 753"/>
                  <a:gd name="T62" fmla="*/ 17 w 430"/>
                  <a:gd name="T63" fmla="*/ 390 h 753"/>
                  <a:gd name="T64" fmla="*/ 0 w 430"/>
                  <a:gd name="T65" fmla="*/ 331 h 753"/>
                  <a:gd name="T66" fmla="*/ 8 w 430"/>
                  <a:gd name="T67" fmla="*/ 308 h 753"/>
                  <a:gd name="T68" fmla="*/ 8 w 430"/>
                  <a:gd name="T69" fmla="*/ 308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0" h="753">
                    <a:moveTo>
                      <a:pt x="8" y="308"/>
                    </a:moveTo>
                    <a:lnTo>
                      <a:pt x="52" y="213"/>
                    </a:lnTo>
                    <a:lnTo>
                      <a:pt x="38" y="177"/>
                    </a:lnTo>
                    <a:lnTo>
                      <a:pt x="113" y="120"/>
                    </a:lnTo>
                    <a:lnTo>
                      <a:pt x="126" y="78"/>
                    </a:lnTo>
                    <a:lnTo>
                      <a:pt x="73" y="17"/>
                    </a:lnTo>
                    <a:lnTo>
                      <a:pt x="360" y="0"/>
                    </a:lnTo>
                    <a:lnTo>
                      <a:pt x="367" y="44"/>
                    </a:lnTo>
                    <a:lnTo>
                      <a:pt x="396" y="101"/>
                    </a:lnTo>
                    <a:lnTo>
                      <a:pt x="421" y="388"/>
                    </a:lnTo>
                    <a:lnTo>
                      <a:pt x="415" y="447"/>
                    </a:lnTo>
                    <a:lnTo>
                      <a:pt x="430" y="481"/>
                    </a:lnTo>
                    <a:lnTo>
                      <a:pt x="413" y="546"/>
                    </a:lnTo>
                    <a:lnTo>
                      <a:pt x="390" y="574"/>
                    </a:lnTo>
                    <a:lnTo>
                      <a:pt x="379" y="622"/>
                    </a:lnTo>
                    <a:lnTo>
                      <a:pt x="392" y="637"/>
                    </a:lnTo>
                    <a:lnTo>
                      <a:pt x="381" y="664"/>
                    </a:lnTo>
                    <a:lnTo>
                      <a:pt x="386" y="673"/>
                    </a:lnTo>
                    <a:lnTo>
                      <a:pt x="352" y="686"/>
                    </a:lnTo>
                    <a:lnTo>
                      <a:pt x="344" y="734"/>
                    </a:lnTo>
                    <a:lnTo>
                      <a:pt x="295" y="719"/>
                    </a:lnTo>
                    <a:lnTo>
                      <a:pt x="270" y="753"/>
                    </a:lnTo>
                    <a:lnTo>
                      <a:pt x="255" y="749"/>
                    </a:lnTo>
                    <a:lnTo>
                      <a:pt x="238" y="719"/>
                    </a:lnTo>
                    <a:lnTo>
                      <a:pt x="211" y="645"/>
                    </a:lnTo>
                    <a:lnTo>
                      <a:pt x="147" y="607"/>
                    </a:lnTo>
                    <a:lnTo>
                      <a:pt x="133" y="569"/>
                    </a:lnTo>
                    <a:lnTo>
                      <a:pt x="154" y="510"/>
                    </a:lnTo>
                    <a:lnTo>
                      <a:pt x="137" y="498"/>
                    </a:lnTo>
                    <a:lnTo>
                      <a:pt x="95" y="498"/>
                    </a:lnTo>
                    <a:lnTo>
                      <a:pt x="86" y="462"/>
                    </a:lnTo>
                    <a:lnTo>
                      <a:pt x="17" y="390"/>
                    </a:lnTo>
                    <a:lnTo>
                      <a:pt x="0" y="331"/>
                    </a:lnTo>
                    <a:lnTo>
                      <a:pt x="8" y="308"/>
                    </a:lnTo>
                    <a:lnTo>
                      <a:pt x="8" y="308"/>
                    </a:lnTo>
                    <a:close/>
                  </a:path>
                </a:pathLst>
              </a:custGeom>
              <a:solidFill>
                <a:srgbClr val="E0A39E"/>
              </a:solidFill>
              <a:ln w="9525">
                <a:solidFill>
                  <a:schemeClr val="tx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52" name="Freeform 1146"/>
              <p:cNvSpPr>
                <a:spLocks/>
              </p:cNvSpPr>
              <p:nvPr/>
            </p:nvSpPr>
            <p:spPr bwMode="auto">
              <a:xfrm>
                <a:off x="5930901" y="4554537"/>
                <a:ext cx="596900" cy="619125"/>
              </a:xfrm>
              <a:custGeom>
                <a:avLst/>
                <a:gdLst>
                  <a:gd name="T0" fmla="*/ 79 w 587"/>
                  <a:gd name="T1" fmla="*/ 312 h 603"/>
                  <a:gd name="T2" fmla="*/ 117 w 587"/>
                  <a:gd name="T3" fmla="*/ 394 h 603"/>
                  <a:gd name="T4" fmla="*/ 102 w 587"/>
                  <a:gd name="T5" fmla="*/ 457 h 603"/>
                  <a:gd name="T6" fmla="*/ 127 w 587"/>
                  <a:gd name="T7" fmla="*/ 561 h 603"/>
                  <a:gd name="T8" fmla="*/ 150 w 587"/>
                  <a:gd name="T9" fmla="*/ 595 h 603"/>
                  <a:gd name="T10" fmla="*/ 464 w 587"/>
                  <a:gd name="T11" fmla="*/ 578 h 603"/>
                  <a:gd name="T12" fmla="*/ 467 w 587"/>
                  <a:gd name="T13" fmla="*/ 599 h 603"/>
                  <a:gd name="T14" fmla="*/ 486 w 587"/>
                  <a:gd name="T15" fmla="*/ 603 h 603"/>
                  <a:gd name="T16" fmla="*/ 479 w 587"/>
                  <a:gd name="T17" fmla="*/ 552 h 603"/>
                  <a:gd name="T18" fmla="*/ 492 w 587"/>
                  <a:gd name="T19" fmla="*/ 538 h 603"/>
                  <a:gd name="T20" fmla="*/ 538 w 587"/>
                  <a:gd name="T21" fmla="*/ 548 h 603"/>
                  <a:gd name="T22" fmla="*/ 545 w 587"/>
                  <a:gd name="T23" fmla="*/ 512 h 603"/>
                  <a:gd name="T24" fmla="*/ 540 w 587"/>
                  <a:gd name="T25" fmla="*/ 464 h 603"/>
                  <a:gd name="T26" fmla="*/ 559 w 587"/>
                  <a:gd name="T27" fmla="*/ 451 h 603"/>
                  <a:gd name="T28" fmla="*/ 587 w 587"/>
                  <a:gd name="T29" fmla="*/ 360 h 603"/>
                  <a:gd name="T30" fmla="*/ 568 w 587"/>
                  <a:gd name="T31" fmla="*/ 356 h 603"/>
                  <a:gd name="T32" fmla="*/ 492 w 587"/>
                  <a:gd name="T33" fmla="*/ 238 h 603"/>
                  <a:gd name="T34" fmla="*/ 327 w 587"/>
                  <a:gd name="T35" fmla="*/ 90 h 603"/>
                  <a:gd name="T36" fmla="*/ 254 w 587"/>
                  <a:gd name="T37" fmla="*/ 44 h 603"/>
                  <a:gd name="T38" fmla="*/ 279 w 587"/>
                  <a:gd name="T39" fmla="*/ 0 h 603"/>
                  <a:gd name="T40" fmla="*/ 144 w 587"/>
                  <a:gd name="T41" fmla="*/ 18 h 603"/>
                  <a:gd name="T42" fmla="*/ 0 w 587"/>
                  <a:gd name="T43" fmla="*/ 35 h 603"/>
                  <a:gd name="T44" fmla="*/ 79 w 587"/>
                  <a:gd name="T45" fmla="*/ 312 h 603"/>
                  <a:gd name="T46" fmla="*/ 79 w 587"/>
                  <a:gd name="T47" fmla="*/ 312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87" h="603">
                    <a:moveTo>
                      <a:pt x="79" y="312"/>
                    </a:moveTo>
                    <a:lnTo>
                      <a:pt x="117" y="394"/>
                    </a:lnTo>
                    <a:lnTo>
                      <a:pt x="102" y="457"/>
                    </a:lnTo>
                    <a:lnTo>
                      <a:pt x="127" y="561"/>
                    </a:lnTo>
                    <a:lnTo>
                      <a:pt x="150" y="595"/>
                    </a:lnTo>
                    <a:lnTo>
                      <a:pt x="464" y="578"/>
                    </a:lnTo>
                    <a:lnTo>
                      <a:pt x="467" y="599"/>
                    </a:lnTo>
                    <a:lnTo>
                      <a:pt x="486" y="603"/>
                    </a:lnTo>
                    <a:lnTo>
                      <a:pt x="479" y="552"/>
                    </a:lnTo>
                    <a:lnTo>
                      <a:pt x="492" y="538"/>
                    </a:lnTo>
                    <a:lnTo>
                      <a:pt x="538" y="548"/>
                    </a:lnTo>
                    <a:lnTo>
                      <a:pt x="545" y="512"/>
                    </a:lnTo>
                    <a:lnTo>
                      <a:pt x="540" y="464"/>
                    </a:lnTo>
                    <a:lnTo>
                      <a:pt x="559" y="451"/>
                    </a:lnTo>
                    <a:lnTo>
                      <a:pt x="587" y="360"/>
                    </a:lnTo>
                    <a:lnTo>
                      <a:pt x="568" y="356"/>
                    </a:lnTo>
                    <a:lnTo>
                      <a:pt x="492" y="238"/>
                    </a:lnTo>
                    <a:lnTo>
                      <a:pt x="327" y="90"/>
                    </a:lnTo>
                    <a:lnTo>
                      <a:pt x="254" y="44"/>
                    </a:lnTo>
                    <a:lnTo>
                      <a:pt x="279" y="0"/>
                    </a:lnTo>
                    <a:lnTo>
                      <a:pt x="144" y="18"/>
                    </a:lnTo>
                    <a:lnTo>
                      <a:pt x="0" y="35"/>
                    </a:lnTo>
                    <a:lnTo>
                      <a:pt x="79" y="312"/>
                    </a:lnTo>
                    <a:lnTo>
                      <a:pt x="79" y="312"/>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53" name="Freeform 1152"/>
              <p:cNvSpPr>
                <a:spLocks/>
              </p:cNvSpPr>
              <p:nvPr/>
            </p:nvSpPr>
            <p:spPr bwMode="auto">
              <a:xfrm>
                <a:off x="6211888" y="3736976"/>
                <a:ext cx="495300" cy="485775"/>
              </a:xfrm>
              <a:custGeom>
                <a:avLst/>
                <a:gdLst>
                  <a:gd name="T0" fmla="*/ 0 w 489"/>
                  <a:gd name="T1" fmla="*/ 327 h 473"/>
                  <a:gd name="T2" fmla="*/ 17 w 489"/>
                  <a:gd name="T3" fmla="*/ 391 h 473"/>
                  <a:gd name="T4" fmla="*/ 80 w 489"/>
                  <a:gd name="T5" fmla="*/ 437 h 473"/>
                  <a:gd name="T6" fmla="*/ 111 w 489"/>
                  <a:gd name="T7" fmla="*/ 473 h 473"/>
                  <a:gd name="T8" fmla="*/ 204 w 489"/>
                  <a:gd name="T9" fmla="*/ 435 h 473"/>
                  <a:gd name="T10" fmla="*/ 246 w 489"/>
                  <a:gd name="T11" fmla="*/ 429 h 473"/>
                  <a:gd name="T12" fmla="*/ 268 w 489"/>
                  <a:gd name="T13" fmla="*/ 401 h 473"/>
                  <a:gd name="T14" fmla="*/ 304 w 489"/>
                  <a:gd name="T15" fmla="*/ 258 h 473"/>
                  <a:gd name="T16" fmla="*/ 344 w 489"/>
                  <a:gd name="T17" fmla="*/ 275 h 473"/>
                  <a:gd name="T18" fmla="*/ 420 w 489"/>
                  <a:gd name="T19" fmla="*/ 122 h 473"/>
                  <a:gd name="T20" fmla="*/ 479 w 489"/>
                  <a:gd name="T21" fmla="*/ 154 h 473"/>
                  <a:gd name="T22" fmla="*/ 489 w 489"/>
                  <a:gd name="T23" fmla="*/ 127 h 473"/>
                  <a:gd name="T24" fmla="*/ 447 w 489"/>
                  <a:gd name="T25" fmla="*/ 93 h 473"/>
                  <a:gd name="T26" fmla="*/ 415 w 489"/>
                  <a:gd name="T27" fmla="*/ 97 h 473"/>
                  <a:gd name="T28" fmla="*/ 403 w 489"/>
                  <a:gd name="T29" fmla="*/ 114 h 473"/>
                  <a:gd name="T30" fmla="*/ 344 w 489"/>
                  <a:gd name="T31" fmla="*/ 131 h 473"/>
                  <a:gd name="T32" fmla="*/ 306 w 489"/>
                  <a:gd name="T33" fmla="*/ 173 h 473"/>
                  <a:gd name="T34" fmla="*/ 295 w 489"/>
                  <a:gd name="T35" fmla="*/ 106 h 473"/>
                  <a:gd name="T36" fmla="*/ 189 w 489"/>
                  <a:gd name="T37" fmla="*/ 123 h 473"/>
                  <a:gd name="T38" fmla="*/ 168 w 489"/>
                  <a:gd name="T39" fmla="*/ 0 h 473"/>
                  <a:gd name="T40" fmla="*/ 152 w 489"/>
                  <a:gd name="T41" fmla="*/ 11 h 473"/>
                  <a:gd name="T42" fmla="*/ 162 w 489"/>
                  <a:gd name="T43" fmla="*/ 34 h 473"/>
                  <a:gd name="T44" fmla="*/ 149 w 489"/>
                  <a:gd name="T45" fmla="*/ 142 h 473"/>
                  <a:gd name="T46" fmla="*/ 73 w 489"/>
                  <a:gd name="T47" fmla="*/ 209 h 473"/>
                  <a:gd name="T48" fmla="*/ 61 w 489"/>
                  <a:gd name="T49" fmla="*/ 255 h 473"/>
                  <a:gd name="T50" fmla="*/ 40 w 489"/>
                  <a:gd name="T51" fmla="*/ 243 h 473"/>
                  <a:gd name="T52" fmla="*/ 33 w 489"/>
                  <a:gd name="T53" fmla="*/ 298 h 473"/>
                  <a:gd name="T54" fmla="*/ 0 w 489"/>
                  <a:gd name="T55" fmla="*/ 327 h 473"/>
                  <a:gd name="T56" fmla="*/ 0 w 489"/>
                  <a:gd name="T57" fmla="*/ 327 h 473"/>
                  <a:gd name="T58" fmla="*/ 0 w 489"/>
                  <a:gd name="T59" fmla="*/ 32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9" h="473">
                    <a:moveTo>
                      <a:pt x="0" y="327"/>
                    </a:moveTo>
                    <a:lnTo>
                      <a:pt x="17" y="391"/>
                    </a:lnTo>
                    <a:lnTo>
                      <a:pt x="80" y="437"/>
                    </a:lnTo>
                    <a:lnTo>
                      <a:pt x="111" y="473"/>
                    </a:lnTo>
                    <a:lnTo>
                      <a:pt x="204" y="435"/>
                    </a:lnTo>
                    <a:lnTo>
                      <a:pt x="246" y="429"/>
                    </a:lnTo>
                    <a:lnTo>
                      <a:pt x="268" y="401"/>
                    </a:lnTo>
                    <a:lnTo>
                      <a:pt x="304" y="258"/>
                    </a:lnTo>
                    <a:lnTo>
                      <a:pt x="344" y="275"/>
                    </a:lnTo>
                    <a:lnTo>
                      <a:pt x="420" y="122"/>
                    </a:lnTo>
                    <a:lnTo>
                      <a:pt x="479" y="154"/>
                    </a:lnTo>
                    <a:lnTo>
                      <a:pt x="489" y="127"/>
                    </a:lnTo>
                    <a:lnTo>
                      <a:pt x="447" y="93"/>
                    </a:lnTo>
                    <a:lnTo>
                      <a:pt x="415" y="97"/>
                    </a:lnTo>
                    <a:lnTo>
                      <a:pt x="403" y="114"/>
                    </a:lnTo>
                    <a:lnTo>
                      <a:pt x="344" y="131"/>
                    </a:lnTo>
                    <a:lnTo>
                      <a:pt x="306" y="173"/>
                    </a:lnTo>
                    <a:lnTo>
                      <a:pt x="295" y="106"/>
                    </a:lnTo>
                    <a:lnTo>
                      <a:pt x="189" y="123"/>
                    </a:lnTo>
                    <a:lnTo>
                      <a:pt x="168" y="0"/>
                    </a:lnTo>
                    <a:lnTo>
                      <a:pt x="152" y="11"/>
                    </a:lnTo>
                    <a:lnTo>
                      <a:pt x="162" y="34"/>
                    </a:lnTo>
                    <a:lnTo>
                      <a:pt x="149" y="142"/>
                    </a:lnTo>
                    <a:lnTo>
                      <a:pt x="73" y="209"/>
                    </a:lnTo>
                    <a:lnTo>
                      <a:pt x="61" y="255"/>
                    </a:lnTo>
                    <a:lnTo>
                      <a:pt x="40" y="243"/>
                    </a:lnTo>
                    <a:lnTo>
                      <a:pt x="33" y="298"/>
                    </a:lnTo>
                    <a:lnTo>
                      <a:pt x="0" y="327"/>
                    </a:lnTo>
                    <a:lnTo>
                      <a:pt x="0" y="327"/>
                    </a:lnTo>
                    <a:lnTo>
                      <a:pt x="0" y="327"/>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54" name="Freeform 1153"/>
              <p:cNvSpPr>
                <a:spLocks/>
              </p:cNvSpPr>
              <p:nvPr/>
            </p:nvSpPr>
            <p:spPr bwMode="auto">
              <a:xfrm>
                <a:off x="6510338" y="3771901"/>
                <a:ext cx="506413" cy="244475"/>
              </a:xfrm>
              <a:custGeom>
                <a:avLst/>
                <a:gdLst>
                  <a:gd name="T0" fmla="*/ 0 w 496"/>
                  <a:gd name="T1" fmla="*/ 72 h 240"/>
                  <a:gd name="T2" fmla="*/ 11 w 496"/>
                  <a:gd name="T3" fmla="*/ 139 h 240"/>
                  <a:gd name="T4" fmla="*/ 49 w 496"/>
                  <a:gd name="T5" fmla="*/ 97 h 240"/>
                  <a:gd name="T6" fmla="*/ 108 w 496"/>
                  <a:gd name="T7" fmla="*/ 80 h 240"/>
                  <a:gd name="T8" fmla="*/ 120 w 496"/>
                  <a:gd name="T9" fmla="*/ 63 h 240"/>
                  <a:gd name="T10" fmla="*/ 152 w 496"/>
                  <a:gd name="T11" fmla="*/ 59 h 240"/>
                  <a:gd name="T12" fmla="*/ 194 w 496"/>
                  <a:gd name="T13" fmla="*/ 93 h 240"/>
                  <a:gd name="T14" fmla="*/ 222 w 496"/>
                  <a:gd name="T15" fmla="*/ 101 h 240"/>
                  <a:gd name="T16" fmla="*/ 276 w 496"/>
                  <a:gd name="T17" fmla="*/ 148 h 240"/>
                  <a:gd name="T18" fmla="*/ 257 w 496"/>
                  <a:gd name="T19" fmla="*/ 194 h 240"/>
                  <a:gd name="T20" fmla="*/ 264 w 496"/>
                  <a:gd name="T21" fmla="*/ 215 h 240"/>
                  <a:gd name="T22" fmla="*/ 287 w 496"/>
                  <a:gd name="T23" fmla="*/ 205 h 240"/>
                  <a:gd name="T24" fmla="*/ 308 w 496"/>
                  <a:gd name="T25" fmla="*/ 205 h 240"/>
                  <a:gd name="T26" fmla="*/ 319 w 496"/>
                  <a:gd name="T27" fmla="*/ 221 h 240"/>
                  <a:gd name="T28" fmla="*/ 344 w 496"/>
                  <a:gd name="T29" fmla="*/ 221 h 240"/>
                  <a:gd name="T30" fmla="*/ 354 w 496"/>
                  <a:gd name="T31" fmla="*/ 215 h 240"/>
                  <a:gd name="T32" fmla="*/ 338 w 496"/>
                  <a:gd name="T33" fmla="*/ 173 h 240"/>
                  <a:gd name="T34" fmla="*/ 335 w 496"/>
                  <a:gd name="T35" fmla="*/ 97 h 240"/>
                  <a:gd name="T36" fmla="*/ 316 w 496"/>
                  <a:gd name="T37" fmla="*/ 86 h 240"/>
                  <a:gd name="T38" fmla="*/ 354 w 496"/>
                  <a:gd name="T39" fmla="*/ 51 h 240"/>
                  <a:gd name="T40" fmla="*/ 356 w 496"/>
                  <a:gd name="T41" fmla="*/ 29 h 240"/>
                  <a:gd name="T42" fmla="*/ 380 w 496"/>
                  <a:gd name="T43" fmla="*/ 31 h 240"/>
                  <a:gd name="T44" fmla="*/ 350 w 496"/>
                  <a:gd name="T45" fmla="*/ 78 h 240"/>
                  <a:gd name="T46" fmla="*/ 367 w 496"/>
                  <a:gd name="T47" fmla="*/ 135 h 240"/>
                  <a:gd name="T48" fmla="*/ 375 w 496"/>
                  <a:gd name="T49" fmla="*/ 150 h 240"/>
                  <a:gd name="T50" fmla="*/ 386 w 496"/>
                  <a:gd name="T51" fmla="*/ 158 h 240"/>
                  <a:gd name="T52" fmla="*/ 363 w 496"/>
                  <a:gd name="T53" fmla="*/ 156 h 240"/>
                  <a:gd name="T54" fmla="*/ 371 w 496"/>
                  <a:gd name="T55" fmla="*/ 192 h 240"/>
                  <a:gd name="T56" fmla="*/ 411 w 496"/>
                  <a:gd name="T57" fmla="*/ 215 h 240"/>
                  <a:gd name="T58" fmla="*/ 420 w 496"/>
                  <a:gd name="T59" fmla="*/ 221 h 240"/>
                  <a:gd name="T60" fmla="*/ 432 w 496"/>
                  <a:gd name="T61" fmla="*/ 221 h 240"/>
                  <a:gd name="T62" fmla="*/ 426 w 496"/>
                  <a:gd name="T63" fmla="*/ 240 h 240"/>
                  <a:gd name="T64" fmla="*/ 475 w 496"/>
                  <a:gd name="T65" fmla="*/ 215 h 240"/>
                  <a:gd name="T66" fmla="*/ 485 w 496"/>
                  <a:gd name="T67" fmla="*/ 184 h 240"/>
                  <a:gd name="T68" fmla="*/ 496 w 496"/>
                  <a:gd name="T69" fmla="*/ 152 h 240"/>
                  <a:gd name="T70" fmla="*/ 426 w 496"/>
                  <a:gd name="T71" fmla="*/ 167 h 240"/>
                  <a:gd name="T72" fmla="*/ 380 w 496"/>
                  <a:gd name="T73" fmla="*/ 0 h 240"/>
                  <a:gd name="T74" fmla="*/ 0 w 496"/>
                  <a:gd name="T75" fmla="*/ 72 h 240"/>
                  <a:gd name="T76" fmla="*/ 0 w 496"/>
                  <a:gd name="T77" fmla="*/ 72 h 240"/>
                  <a:gd name="T78" fmla="*/ 0 w 496"/>
                  <a:gd name="T79" fmla="*/ 7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6" h="240">
                    <a:moveTo>
                      <a:pt x="0" y="72"/>
                    </a:moveTo>
                    <a:lnTo>
                      <a:pt x="11" y="139"/>
                    </a:lnTo>
                    <a:lnTo>
                      <a:pt x="49" y="97"/>
                    </a:lnTo>
                    <a:lnTo>
                      <a:pt x="108" y="80"/>
                    </a:lnTo>
                    <a:lnTo>
                      <a:pt x="120" y="63"/>
                    </a:lnTo>
                    <a:lnTo>
                      <a:pt x="152" y="59"/>
                    </a:lnTo>
                    <a:lnTo>
                      <a:pt x="194" y="93"/>
                    </a:lnTo>
                    <a:lnTo>
                      <a:pt x="222" y="101"/>
                    </a:lnTo>
                    <a:lnTo>
                      <a:pt x="276" y="148"/>
                    </a:lnTo>
                    <a:lnTo>
                      <a:pt x="257" y="194"/>
                    </a:lnTo>
                    <a:lnTo>
                      <a:pt x="264" y="215"/>
                    </a:lnTo>
                    <a:lnTo>
                      <a:pt x="287" y="205"/>
                    </a:lnTo>
                    <a:lnTo>
                      <a:pt x="308" y="205"/>
                    </a:lnTo>
                    <a:lnTo>
                      <a:pt x="319" y="221"/>
                    </a:lnTo>
                    <a:lnTo>
                      <a:pt x="344" y="221"/>
                    </a:lnTo>
                    <a:lnTo>
                      <a:pt x="354" y="215"/>
                    </a:lnTo>
                    <a:lnTo>
                      <a:pt x="338" y="173"/>
                    </a:lnTo>
                    <a:lnTo>
                      <a:pt x="335" y="97"/>
                    </a:lnTo>
                    <a:lnTo>
                      <a:pt x="316" y="86"/>
                    </a:lnTo>
                    <a:lnTo>
                      <a:pt x="354" y="51"/>
                    </a:lnTo>
                    <a:lnTo>
                      <a:pt x="356" y="29"/>
                    </a:lnTo>
                    <a:lnTo>
                      <a:pt x="380" y="31"/>
                    </a:lnTo>
                    <a:lnTo>
                      <a:pt x="350" y="78"/>
                    </a:lnTo>
                    <a:lnTo>
                      <a:pt x="367" y="135"/>
                    </a:lnTo>
                    <a:lnTo>
                      <a:pt x="375" y="150"/>
                    </a:lnTo>
                    <a:lnTo>
                      <a:pt x="386" y="158"/>
                    </a:lnTo>
                    <a:lnTo>
                      <a:pt x="363" y="156"/>
                    </a:lnTo>
                    <a:lnTo>
                      <a:pt x="371" y="192"/>
                    </a:lnTo>
                    <a:lnTo>
                      <a:pt x="411" y="215"/>
                    </a:lnTo>
                    <a:lnTo>
                      <a:pt x="420" y="221"/>
                    </a:lnTo>
                    <a:lnTo>
                      <a:pt x="432" y="221"/>
                    </a:lnTo>
                    <a:lnTo>
                      <a:pt x="426" y="240"/>
                    </a:lnTo>
                    <a:lnTo>
                      <a:pt x="475" y="215"/>
                    </a:lnTo>
                    <a:lnTo>
                      <a:pt x="485" y="184"/>
                    </a:lnTo>
                    <a:lnTo>
                      <a:pt x="496" y="152"/>
                    </a:lnTo>
                    <a:lnTo>
                      <a:pt x="426" y="167"/>
                    </a:lnTo>
                    <a:lnTo>
                      <a:pt x="380" y="0"/>
                    </a:lnTo>
                    <a:lnTo>
                      <a:pt x="0" y="72"/>
                    </a:lnTo>
                    <a:lnTo>
                      <a:pt x="0" y="72"/>
                    </a:lnTo>
                    <a:lnTo>
                      <a:pt x="0" y="72"/>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55" name="Freeform 1154"/>
              <p:cNvSpPr>
                <a:spLocks/>
              </p:cNvSpPr>
              <p:nvPr/>
            </p:nvSpPr>
            <p:spPr bwMode="auto">
              <a:xfrm>
                <a:off x="6127751" y="3863976"/>
                <a:ext cx="857250" cy="476250"/>
              </a:xfrm>
              <a:custGeom>
                <a:avLst/>
                <a:gdLst>
                  <a:gd name="T0" fmla="*/ 78 w 844"/>
                  <a:gd name="T1" fmla="*/ 414 h 463"/>
                  <a:gd name="T2" fmla="*/ 79 w 844"/>
                  <a:gd name="T3" fmla="*/ 402 h 463"/>
                  <a:gd name="T4" fmla="*/ 133 w 844"/>
                  <a:gd name="T5" fmla="*/ 351 h 463"/>
                  <a:gd name="T6" fmla="*/ 163 w 844"/>
                  <a:gd name="T7" fmla="*/ 315 h 463"/>
                  <a:gd name="T8" fmla="*/ 194 w 844"/>
                  <a:gd name="T9" fmla="*/ 351 h 463"/>
                  <a:gd name="T10" fmla="*/ 287 w 844"/>
                  <a:gd name="T11" fmla="*/ 313 h 463"/>
                  <a:gd name="T12" fmla="*/ 329 w 844"/>
                  <a:gd name="T13" fmla="*/ 307 h 463"/>
                  <a:gd name="T14" fmla="*/ 351 w 844"/>
                  <a:gd name="T15" fmla="*/ 279 h 463"/>
                  <a:gd name="T16" fmla="*/ 387 w 844"/>
                  <a:gd name="T17" fmla="*/ 136 h 463"/>
                  <a:gd name="T18" fmla="*/ 427 w 844"/>
                  <a:gd name="T19" fmla="*/ 153 h 463"/>
                  <a:gd name="T20" fmla="*/ 503 w 844"/>
                  <a:gd name="T21" fmla="*/ 0 h 463"/>
                  <a:gd name="T22" fmla="*/ 562 w 844"/>
                  <a:gd name="T23" fmla="*/ 32 h 463"/>
                  <a:gd name="T24" fmla="*/ 572 w 844"/>
                  <a:gd name="T25" fmla="*/ 5 h 463"/>
                  <a:gd name="T26" fmla="*/ 600 w 844"/>
                  <a:gd name="T27" fmla="*/ 13 h 463"/>
                  <a:gd name="T28" fmla="*/ 654 w 844"/>
                  <a:gd name="T29" fmla="*/ 60 h 463"/>
                  <a:gd name="T30" fmla="*/ 635 w 844"/>
                  <a:gd name="T31" fmla="*/ 106 h 463"/>
                  <a:gd name="T32" fmla="*/ 642 w 844"/>
                  <a:gd name="T33" fmla="*/ 127 h 463"/>
                  <a:gd name="T34" fmla="*/ 665 w 844"/>
                  <a:gd name="T35" fmla="*/ 117 h 463"/>
                  <a:gd name="T36" fmla="*/ 682 w 844"/>
                  <a:gd name="T37" fmla="*/ 138 h 463"/>
                  <a:gd name="T38" fmla="*/ 764 w 844"/>
                  <a:gd name="T39" fmla="*/ 165 h 463"/>
                  <a:gd name="T40" fmla="*/ 688 w 844"/>
                  <a:gd name="T41" fmla="*/ 161 h 463"/>
                  <a:gd name="T42" fmla="*/ 768 w 844"/>
                  <a:gd name="T43" fmla="*/ 231 h 463"/>
                  <a:gd name="T44" fmla="*/ 718 w 844"/>
                  <a:gd name="T45" fmla="*/ 224 h 463"/>
                  <a:gd name="T46" fmla="*/ 819 w 844"/>
                  <a:gd name="T47" fmla="*/ 288 h 463"/>
                  <a:gd name="T48" fmla="*/ 844 w 844"/>
                  <a:gd name="T49" fmla="*/ 332 h 463"/>
                  <a:gd name="T50" fmla="*/ 827 w 844"/>
                  <a:gd name="T51" fmla="*/ 326 h 463"/>
                  <a:gd name="T52" fmla="*/ 823 w 844"/>
                  <a:gd name="T53" fmla="*/ 338 h 463"/>
                  <a:gd name="T54" fmla="*/ 492 w 844"/>
                  <a:gd name="T55" fmla="*/ 401 h 463"/>
                  <a:gd name="T56" fmla="*/ 216 w 844"/>
                  <a:gd name="T57" fmla="*/ 435 h 463"/>
                  <a:gd name="T58" fmla="*/ 0 w 844"/>
                  <a:gd name="T59" fmla="*/ 463 h 463"/>
                  <a:gd name="T60" fmla="*/ 78 w 844"/>
                  <a:gd name="T61" fmla="*/ 414 h 463"/>
                  <a:gd name="T62" fmla="*/ 78 w 844"/>
                  <a:gd name="T63" fmla="*/ 414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44" h="463">
                    <a:moveTo>
                      <a:pt x="78" y="414"/>
                    </a:moveTo>
                    <a:lnTo>
                      <a:pt x="79" y="402"/>
                    </a:lnTo>
                    <a:lnTo>
                      <a:pt x="133" y="351"/>
                    </a:lnTo>
                    <a:lnTo>
                      <a:pt x="163" y="315"/>
                    </a:lnTo>
                    <a:lnTo>
                      <a:pt x="194" y="351"/>
                    </a:lnTo>
                    <a:lnTo>
                      <a:pt x="287" y="313"/>
                    </a:lnTo>
                    <a:lnTo>
                      <a:pt x="329" y="307"/>
                    </a:lnTo>
                    <a:lnTo>
                      <a:pt x="351" y="279"/>
                    </a:lnTo>
                    <a:lnTo>
                      <a:pt x="387" y="136"/>
                    </a:lnTo>
                    <a:lnTo>
                      <a:pt x="427" y="153"/>
                    </a:lnTo>
                    <a:lnTo>
                      <a:pt x="503" y="0"/>
                    </a:lnTo>
                    <a:lnTo>
                      <a:pt x="562" y="32"/>
                    </a:lnTo>
                    <a:lnTo>
                      <a:pt x="572" y="5"/>
                    </a:lnTo>
                    <a:lnTo>
                      <a:pt x="600" y="13"/>
                    </a:lnTo>
                    <a:lnTo>
                      <a:pt x="654" y="60"/>
                    </a:lnTo>
                    <a:lnTo>
                      <a:pt x="635" y="106"/>
                    </a:lnTo>
                    <a:lnTo>
                      <a:pt x="642" y="127"/>
                    </a:lnTo>
                    <a:lnTo>
                      <a:pt x="665" y="117"/>
                    </a:lnTo>
                    <a:lnTo>
                      <a:pt x="682" y="138"/>
                    </a:lnTo>
                    <a:lnTo>
                      <a:pt x="764" y="165"/>
                    </a:lnTo>
                    <a:lnTo>
                      <a:pt x="688" y="161"/>
                    </a:lnTo>
                    <a:lnTo>
                      <a:pt x="768" y="231"/>
                    </a:lnTo>
                    <a:lnTo>
                      <a:pt x="718" y="224"/>
                    </a:lnTo>
                    <a:lnTo>
                      <a:pt x="819" y="288"/>
                    </a:lnTo>
                    <a:lnTo>
                      <a:pt x="844" y="332"/>
                    </a:lnTo>
                    <a:lnTo>
                      <a:pt x="827" y="326"/>
                    </a:lnTo>
                    <a:lnTo>
                      <a:pt x="823" y="338"/>
                    </a:lnTo>
                    <a:lnTo>
                      <a:pt x="492" y="401"/>
                    </a:lnTo>
                    <a:lnTo>
                      <a:pt x="216" y="435"/>
                    </a:lnTo>
                    <a:lnTo>
                      <a:pt x="0" y="463"/>
                    </a:lnTo>
                    <a:lnTo>
                      <a:pt x="78" y="414"/>
                    </a:lnTo>
                    <a:lnTo>
                      <a:pt x="78" y="414"/>
                    </a:lnTo>
                    <a:close/>
                  </a:path>
                </a:pathLst>
              </a:custGeom>
              <a:solidFill>
                <a:srgbClr val="E7E6E6"/>
              </a:solid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56" name="Freeform 1156"/>
              <p:cNvSpPr>
                <a:spLocks/>
              </p:cNvSpPr>
              <p:nvPr/>
            </p:nvSpPr>
            <p:spPr bwMode="auto">
              <a:xfrm>
                <a:off x="6080126" y="4208462"/>
                <a:ext cx="944562" cy="422275"/>
              </a:xfrm>
              <a:custGeom>
                <a:avLst/>
                <a:gdLst>
                  <a:gd name="T0" fmla="*/ 0 w 932"/>
                  <a:gd name="T1" fmla="*/ 350 h 407"/>
                  <a:gd name="T2" fmla="*/ 135 w 932"/>
                  <a:gd name="T3" fmla="*/ 332 h 407"/>
                  <a:gd name="T4" fmla="*/ 213 w 932"/>
                  <a:gd name="T5" fmla="*/ 294 h 407"/>
                  <a:gd name="T6" fmla="*/ 361 w 932"/>
                  <a:gd name="T7" fmla="*/ 279 h 407"/>
                  <a:gd name="T8" fmla="*/ 422 w 932"/>
                  <a:gd name="T9" fmla="*/ 317 h 407"/>
                  <a:gd name="T10" fmla="*/ 519 w 932"/>
                  <a:gd name="T11" fmla="*/ 304 h 407"/>
                  <a:gd name="T12" fmla="*/ 666 w 932"/>
                  <a:gd name="T13" fmla="*/ 407 h 407"/>
                  <a:gd name="T14" fmla="*/ 723 w 932"/>
                  <a:gd name="T15" fmla="*/ 393 h 407"/>
                  <a:gd name="T16" fmla="*/ 804 w 932"/>
                  <a:gd name="T17" fmla="*/ 275 h 407"/>
                  <a:gd name="T18" fmla="*/ 871 w 932"/>
                  <a:gd name="T19" fmla="*/ 251 h 407"/>
                  <a:gd name="T20" fmla="*/ 892 w 932"/>
                  <a:gd name="T21" fmla="*/ 217 h 407"/>
                  <a:gd name="T22" fmla="*/ 820 w 932"/>
                  <a:gd name="T23" fmla="*/ 230 h 407"/>
                  <a:gd name="T24" fmla="*/ 801 w 932"/>
                  <a:gd name="T25" fmla="*/ 205 h 407"/>
                  <a:gd name="T26" fmla="*/ 844 w 932"/>
                  <a:gd name="T27" fmla="*/ 194 h 407"/>
                  <a:gd name="T28" fmla="*/ 844 w 932"/>
                  <a:gd name="T29" fmla="*/ 179 h 407"/>
                  <a:gd name="T30" fmla="*/ 795 w 932"/>
                  <a:gd name="T31" fmla="*/ 161 h 407"/>
                  <a:gd name="T32" fmla="*/ 858 w 932"/>
                  <a:gd name="T33" fmla="*/ 139 h 407"/>
                  <a:gd name="T34" fmla="*/ 854 w 932"/>
                  <a:gd name="T35" fmla="*/ 163 h 407"/>
                  <a:gd name="T36" fmla="*/ 894 w 932"/>
                  <a:gd name="T37" fmla="*/ 163 h 407"/>
                  <a:gd name="T38" fmla="*/ 916 w 932"/>
                  <a:gd name="T39" fmla="*/ 122 h 407"/>
                  <a:gd name="T40" fmla="*/ 932 w 932"/>
                  <a:gd name="T41" fmla="*/ 120 h 407"/>
                  <a:gd name="T42" fmla="*/ 922 w 932"/>
                  <a:gd name="T43" fmla="*/ 82 h 407"/>
                  <a:gd name="T44" fmla="*/ 894 w 932"/>
                  <a:gd name="T45" fmla="*/ 120 h 407"/>
                  <a:gd name="T46" fmla="*/ 865 w 932"/>
                  <a:gd name="T47" fmla="*/ 36 h 407"/>
                  <a:gd name="T48" fmla="*/ 884 w 932"/>
                  <a:gd name="T49" fmla="*/ 32 h 407"/>
                  <a:gd name="T50" fmla="*/ 911 w 932"/>
                  <a:gd name="T51" fmla="*/ 55 h 407"/>
                  <a:gd name="T52" fmla="*/ 892 w 932"/>
                  <a:gd name="T53" fmla="*/ 17 h 407"/>
                  <a:gd name="T54" fmla="*/ 871 w 932"/>
                  <a:gd name="T55" fmla="*/ 0 h 407"/>
                  <a:gd name="T56" fmla="*/ 540 w 932"/>
                  <a:gd name="T57" fmla="*/ 63 h 407"/>
                  <a:gd name="T58" fmla="*/ 264 w 932"/>
                  <a:gd name="T59" fmla="*/ 97 h 407"/>
                  <a:gd name="T60" fmla="*/ 226 w 932"/>
                  <a:gd name="T61" fmla="*/ 171 h 407"/>
                  <a:gd name="T62" fmla="*/ 167 w 932"/>
                  <a:gd name="T63" fmla="*/ 184 h 407"/>
                  <a:gd name="T64" fmla="*/ 139 w 932"/>
                  <a:gd name="T65" fmla="*/ 222 h 407"/>
                  <a:gd name="T66" fmla="*/ 32 w 932"/>
                  <a:gd name="T67" fmla="*/ 283 h 407"/>
                  <a:gd name="T68" fmla="*/ 27 w 932"/>
                  <a:gd name="T69" fmla="*/ 306 h 407"/>
                  <a:gd name="T70" fmla="*/ 0 w 932"/>
                  <a:gd name="T71" fmla="*/ 319 h 407"/>
                  <a:gd name="T72" fmla="*/ 0 w 932"/>
                  <a:gd name="T73" fmla="*/ 350 h 407"/>
                  <a:gd name="T74" fmla="*/ 0 w 932"/>
                  <a:gd name="T75" fmla="*/ 35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2" h="407">
                    <a:moveTo>
                      <a:pt x="0" y="350"/>
                    </a:moveTo>
                    <a:lnTo>
                      <a:pt x="135" y="332"/>
                    </a:lnTo>
                    <a:lnTo>
                      <a:pt x="213" y="294"/>
                    </a:lnTo>
                    <a:lnTo>
                      <a:pt x="361" y="279"/>
                    </a:lnTo>
                    <a:lnTo>
                      <a:pt x="422" y="317"/>
                    </a:lnTo>
                    <a:lnTo>
                      <a:pt x="519" y="304"/>
                    </a:lnTo>
                    <a:lnTo>
                      <a:pt x="666" y="407"/>
                    </a:lnTo>
                    <a:lnTo>
                      <a:pt x="723" y="393"/>
                    </a:lnTo>
                    <a:lnTo>
                      <a:pt x="804" y="275"/>
                    </a:lnTo>
                    <a:lnTo>
                      <a:pt x="871" y="251"/>
                    </a:lnTo>
                    <a:lnTo>
                      <a:pt x="892" y="217"/>
                    </a:lnTo>
                    <a:lnTo>
                      <a:pt x="820" y="230"/>
                    </a:lnTo>
                    <a:lnTo>
                      <a:pt x="801" y="205"/>
                    </a:lnTo>
                    <a:lnTo>
                      <a:pt x="844" y="194"/>
                    </a:lnTo>
                    <a:lnTo>
                      <a:pt x="844" y="179"/>
                    </a:lnTo>
                    <a:lnTo>
                      <a:pt x="795" y="161"/>
                    </a:lnTo>
                    <a:lnTo>
                      <a:pt x="858" y="139"/>
                    </a:lnTo>
                    <a:lnTo>
                      <a:pt x="854" y="163"/>
                    </a:lnTo>
                    <a:lnTo>
                      <a:pt x="894" y="163"/>
                    </a:lnTo>
                    <a:lnTo>
                      <a:pt x="916" y="122"/>
                    </a:lnTo>
                    <a:lnTo>
                      <a:pt x="932" y="120"/>
                    </a:lnTo>
                    <a:lnTo>
                      <a:pt x="922" y="82"/>
                    </a:lnTo>
                    <a:lnTo>
                      <a:pt x="894" y="120"/>
                    </a:lnTo>
                    <a:lnTo>
                      <a:pt x="865" y="36"/>
                    </a:lnTo>
                    <a:lnTo>
                      <a:pt x="884" y="32"/>
                    </a:lnTo>
                    <a:lnTo>
                      <a:pt x="911" y="55"/>
                    </a:lnTo>
                    <a:lnTo>
                      <a:pt x="892" y="17"/>
                    </a:lnTo>
                    <a:lnTo>
                      <a:pt x="871" y="0"/>
                    </a:lnTo>
                    <a:lnTo>
                      <a:pt x="540" y="63"/>
                    </a:lnTo>
                    <a:lnTo>
                      <a:pt x="264" y="97"/>
                    </a:lnTo>
                    <a:lnTo>
                      <a:pt x="226" y="171"/>
                    </a:lnTo>
                    <a:lnTo>
                      <a:pt x="167" y="184"/>
                    </a:lnTo>
                    <a:lnTo>
                      <a:pt x="139" y="222"/>
                    </a:lnTo>
                    <a:lnTo>
                      <a:pt x="32" y="283"/>
                    </a:lnTo>
                    <a:lnTo>
                      <a:pt x="27" y="306"/>
                    </a:lnTo>
                    <a:lnTo>
                      <a:pt x="0" y="319"/>
                    </a:lnTo>
                    <a:lnTo>
                      <a:pt x="0" y="350"/>
                    </a:lnTo>
                    <a:lnTo>
                      <a:pt x="0" y="350"/>
                    </a:lnTo>
                    <a:close/>
                  </a:path>
                </a:pathLst>
              </a:custGeom>
              <a:solidFill>
                <a:srgbClr val="E0A39E"/>
              </a:solid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57" name="Freeform 1147"/>
              <p:cNvSpPr>
                <a:spLocks/>
              </p:cNvSpPr>
              <p:nvPr/>
            </p:nvSpPr>
            <p:spPr bwMode="auto">
              <a:xfrm>
                <a:off x="5754688" y="5105400"/>
                <a:ext cx="1004888" cy="754062"/>
              </a:xfrm>
              <a:custGeom>
                <a:avLst/>
                <a:gdLst>
                  <a:gd name="T0" fmla="*/ 0 w 990"/>
                  <a:gd name="T1" fmla="*/ 71 h 732"/>
                  <a:gd name="T2" fmla="*/ 26 w 990"/>
                  <a:gd name="T3" fmla="*/ 95 h 732"/>
                  <a:gd name="T4" fmla="*/ 23 w 990"/>
                  <a:gd name="T5" fmla="*/ 113 h 732"/>
                  <a:gd name="T6" fmla="*/ 30 w 990"/>
                  <a:gd name="T7" fmla="*/ 124 h 732"/>
                  <a:gd name="T8" fmla="*/ 19 w 990"/>
                  <a:gd name="T9" fmla="*/ 141 h 732"/>
                  <a:gd name="T10" fmla="*/ 135 w 990"/>
                  <a:gd name="T11" fmla="*/ 101 h 732"/>
                  <a:gd name="T12" fmla="*/ 283 w 990"/>
                  <a:gd name="T13" fmla="*/ 194 h 732"/>
                  <a:gd name="T14" fmla="*/ 405 w 990"/>
                  <a:gd name="T15" fmla="*/ 130 h 732"/>
                  <a:gd name="T16" fmla="*/ 475 w 990"/>
                  <a:gd name="T17" fmla="*/ 145 h 732"/>
                  <a:gd name="T18" fmla="*/ 564 w 990"/>
                  <a:gd name="T19" fmla="*/ 232 h 732"/>
                  <a:gd name="T20" fmla="*/ 597 w 990"/>
                  <a:gd name="T21" fmla="*/ 232 h 732"/>
                  <a:gd name="T22" fmla="*/ 625 w 990"/>
                  <a:gd name="T23" fmla="*/ 293 h 732"/>
                  <a:gd name="T24" fmla="*/ 618 w 990"/>
                  <a:gd name="T25" fmla="*/ 409 h 732"/>
                  <a:gd name="T26" fmla="*/ 639 w 990"/>
                  <a:gd name="T27" fmla="*/ 422 h 732"/>
                  <a:gd name="T28" fmla="*/ 642 w 990"/>
                  <a:gd name="T29" fmla="*/ 401 h 732"/>
                  <a:gd name="T30" fmla="*/ 671 w 990"/>
                  <a:gd name="T31" fmla="*/ 401 h 732"/>
                  <a:gd name="T32" fmla="*/ 642 w 990"/>
                  <a:gd name="T33" fmla="*/ 457 h 732"/>
                  <a:gd name="T34" fmla="*/ 718 w 990"/>
                  <a:gd name="T35" fmla="*/ 533 h 732"/>
                  <a:gd name="T36" fmla="*/ 730 w 990"/>
                  <a:gd name="T37" fmla="*/ 512 h 732"/>
                  <a:gd name="T38" fmla="*/ 736 w 990"/>
                  <a:gd name="T39" fmla="*/ 565 h 732"/>
                  <a:gd name="T40" fmla="*/ 760 w 990"/>
                  <a:gd name="T41" fmla="*/ 576 h 732"/>
                  <a:gd name="T42" fmla="*/ 787 w 990"/>
                  <a:gd name="T43" fmla="*/ 641 h 732"/>
                  <a:gd name="T44" fmla="*/ 814 w 990"/>
                  <a:gd name="T45" fmla="*/ 641 h 732"/>
                  <a:gd name="T46" fmla="*/ 871 w 990"/>
                  <a:gd name="T47" fmla="*/ 702 h 732"/>
                  <a:gd name="T48" fmla="*/ 903 w 990"/>
                  <a:gd name="T49" fmla="*/ 706 h 732"/>
                  <a:gd name="T50" fmla="*/ 903 w 990"/>
                  <a:gd name="T51" fmla="*/ 715 h 732"/>
                  <a:gd name="T52" fmla="*/ 880 w 990"/>
                  <a:gd name="T53" fmla="*/ 732 h 732"/>
                  <a:gd name="T54" fmla="*/ 931 w 990"/>
                  <a:gd name="T55" fmla="*/ 725 h 732"/>
                  <a:gd name="T56" fmla="*/ 964 w 990"/>
                  <a:gd name="T57" fmla="*/ 711 h 732"/>
                  <a:gd name="T58" fmla="*/ 981 w 990"/>
                  <a:gd name="T59" fmla="*/ 626 h 732"/>
                  <a:gd name="T60" fmla="*/ 990 w 990"/>
                  <a:gd name="T61" fmla="*/ 630 h 732"/>
                  <a:gd name="T62" fmla="*/ 983 w 990"/>
                  <a:gd name="T63" fmla="*/ 512 h 732"/>
                  <a:gd name="T64" fmla="*/ 969 w 990"/>
                  <a:gd name="T65" fmla="*/ 477 h 732"/>
                  <a:gd name="T66" fmla="*/ 863 w 990"/>
                  <a:gd name="T67" fmla="*/ 306 h 732"/>
                  <a:gd name="T68" fmla="*/ 779 w 990"/>
                  <a:gd name="T69" fmla="*/ 145 h 732"/>
                  <a:gd name="T70" fmla="*/ 728 w 990"/>
                  <a:gd name="T71" fmla="*/ 12 h 732"/>
                  <a:gd name="T72" fmla="*/ 715 w 990"/>
                  <a:gd name="T73" fmla="*/ 10 h 732"/>
                  <a:gd name="T74" fmla="*/ 669 w 990"/>
                  <a:gd name="T75" fmla="*/ 0 h 732"/>
                  <a:gd name="T76" fmla="*/ 656 w 990"/>
                  <a:gd name="T77" fmla="*/ 14 h 732"/>
                  <a:gd name="T78" fmla="*/ 663 w 990"/>
                  <a:gd name="T79" fmla="*/ 65 h 732"/>
                  <a:gd name="T80" fmla="*/ 644 w 990"/>
                  <a:gd name="T81" fmla="*/ 61 h 732"/>
                  <a:gd name="T82" fmla="*/ 641 w 990"/>
                  <a:gd name="T83" fmla="*/ 40 h 732"/>
                  <a:gd name="T84" fmla="*/ 327 w 990"/>
                  <a:gd name="T85" fmla="*/ 57 h 732"/>
                  <a:gd name="T86" fmla="*/ 304 w 990"/>
                  <a:gd name="T87" fmla="*/ 23 h 732"/>
                  <a:gd name="T88" fmla="*/ 0 w 990"/>
                  <a:gd name="T89" fmla="*/ 50 h 732"/>
                  <a:gd name="T90" fmla="*/ 0 w 990"/>
                  <a:gd name="T91" fmla="*/ 71 h 732"/>
                  <a:gd name="T92" fmla="*/ 0 w 990"/>
                  <a:gd name="T93" fmla="*/ 71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0" h="732">
                    <a:moveTo>
                      <a:pt x="0" y="71"/>
                    </a:moveTo>
                    <a:lnTo>
                      <a:pt x="26" y="95"/>
                    </a:lnTo>
                    <a:lnTo>
                      <a:pt x="23" y="113"/>
                    </a:lnTo>
                    <a:lnTo>
                      <a:pt x="30" y="124"/>
                    </a:lnTo>
                    <a:lnTo>
                      <a:pt x="19" y="141"/>
                    </a:lnTo>
                    <a:lnTo>
                      <a:pt x="135" y="101"/>
                    </a:lnTo>
                    <a:lnTo>
                      <a:pt x="283" y="194"/>
                    </a:lnTo>
                    <a:lnTo>
                      <a:pt x="405" y="130"/>
                    </a:lnTo>
                    <a:lnTo>
                      <a:pt x="475" y="145"/>
                    </a:lnTo>
                    <a:lnTo>
                      <a:pt x="564" y="232"/>
                    </a:lnTo>
                    <a:lnTo>
                      <a:pt x="597" y="232"/>
                    </a:lnTo>
                    <a:lnTo>
                      <a:pt x="625" y="293"/>
                    </a:lnTo>
                    <a:lnTo>
                      <a:pt x="618" y="409"/>
                    </a:lnTo>
                    <a:lnTo>
                      <a:pt x="639" y="422"/>
                    </a:lnTo>
                    <a:lnTo>
                      <a:pt x="642" y="401"/>
                    </a:lnTo>
                    <a:lnTo>
                      <a:pt x="671" y="401"/>
                    </a:lnTo>
                    <a:lnTo>
                      <a:pt x="642" y="457"/>
                    </a:lnTo>
                    <a:lnTo>
                      <a:pt x="718" y="533"/>
                    </a:lnTo>
                    <a:lnTo>
                      <a:pt x="730" y="512"/>
                    </a:lnTo>
                    <a:lnTo>
                      <a:pt x="736" y="565"/>
                    </a:lnTo>
                    <a:lnTo>
                      <a:pt x="760" y="576"/>
                    </a:lnTo>
                    <a:lnTo>
                      <a:pt x="787" y="641"/>
                    </a:lnTo>
                    <a:lnTo>
                      <a:pt x="814" y="641"/>
                    </a:lnTo>
                    <a:lnTo>
                      <a:pt x="871" y="702"/>
                    </a:lnTo>
                    <a:lnTo>
                      <a:pt x="903" y="706"/>
                    </a:lnTo>
                    <a:lnTo>
                      <a:pt x="903" y="715"/>
                    </a:lnTo>
                    <a:lnTo>
                      <a:pt x="880" y="732"/>
                    </a:lnTo>
                    <a:lnTo>
                      <a:pt x="931" y="725"/>
                    </a:lnTo>
                    <a:lnTo>
                      <a:pt x="964" y="711"/>
                    </a:lnTo>
                    <a:lnTo>
                      <a:pt x="981" y="626"/>
                    </a:lnTo>
                    <a:lnTo>
                      <a:pt x="990" y="630"/>
                    </a:lnTo>
                    <a:lnTo>
                      <a:pt x="983" y="512"/>
                    </a:lnTo>
                    <a:lnTo>
                      <a:pt x="969" y="477"/>
                    </a:lnTo>
                    <a:lnTo>
                      <a:pt x="863" y="306"/>
                    </a:lnTo>
                    <a:lnTo>
                      <a:pt x="779" y="145"/>
                    </a:lnTo>
                    <a:lnTo>
                      <a:pt x="728" y="12"/>
                    </a:lnTo>
                    <a:lnTo>
                      <a:pt x="715" y="10"/>
                    </a:lnTo>
                    <a:lnTo>
                      <a:pt x="669" y="0"/>
                    </a:lnTo>
                    <a:lnTo>
                      <a:pt x="656" y="14"/>
                    </a:lnTo>
                    <a:lnTo>
                      <a:pt x="663" y="65"/>
                    </a:lnTo>
                    <a:lnTo>
                      <a:pt x="644" y="61"/>
                    </a:lnTo>
                    <a:lnTo>
                      <a:pt x="641" y="40"/>
                    </a:lnTo>
                    <a:lnTo>
                      <a:pt x="327" y="57"/>
                    </a:lnTo>
                    <a:lnTo>
                      <a:pt x="304" y="23"/>
                    </a:lnTo>
                    <a:lnTo>
                      <a:pt x="0" y="50"/>
                    </a:lnTo>
                    <a:lnTo>
                      <a:pt x="0" y="71"/>
                    </a:lnTo>
                    <a:lnTo>
                      <a:pt x="0" y="71"/>
                    </a:lnTo>
                    <a:close/>
                  </a:path>
                </a:pathLst>
              </a:custGeom>
              <a:solidFill>
                <a:srgbClr val="E0A39E"/>
              </a:solid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58" name="Freeform 1157"/>
              <p:cNvSpPr>
                <a:spLocks/>
              </p:cNvSpPr>
              <p:nvPr/>
            </p:nvSpPr>
            <p:spPr bwMode="auto">
              <a:xfrm>
                <a:off x="6191251" y="4500562"/>
                <a:ext cx="563562" cy="422275"/>
              </a:xfrm>
              <a:custGeom>
                <a:avLst/>
                <a:gdLst>
                  <a:gd name="T0" fmla="*/ 25 w 556"/>
                  <a:gd name="T1" fmla="*/ 53 h 413"/>
                  <a:gd name="T2" fmla="*/ 103 w 556"/>
                  <a:gd name="T3" fmla="*/ 15 h 413"/>
                  <a:gd name="T4" fmla="*/ 251 w 556"/>
                  <a:gd name="T5" fmla="*/ 0 h 413"/>
                  <a:gd name="T6" fmla="*/ 312 w 556"/>
                  <a:gd name="T7" fmla="*/ 38 h 413"/>
                  <a:gd name="T8" fmla="*/ 409 w 556"/>
                  <a:gd name="T9" fmla="*/ 25 h 413"/>
                  <a:gd name="T10" fmla="*/ 556 w 556"/>
                  <a:gd name="T11" fmla="*/ 128 h 413"/>
                  <a:gd name="T12" fmla="*/ 491 w 556"/>
                  <a:gd name="T13" fmla="*/ 206 h 413"/>
                  <a:gd name="T14" fmla="*/ 495 w 556"/>
                  <a:gd name="T15" fmla="*/ 240 h 413"/>
                  <a:gd name="T16" fmla="*/ 384 w 556"/>
                  <a:gd name="T17" fmla="*/ 340 h 413"/>
                  <a:gd name="T18" fmla="*/ 365 w 556"/>
                  <a:gd name="T19" fmla="*/ 344 h 413"/>
                  <a:gd name="T20" fmla="*/ 358 w 556"/>
                  <a:gd name="T21" fmla="*/ 375 h 413"/>
                  <a:gd name="T22" fmla="*/ 333 w 556"/>
                  <a:gd name="T23" fmla="*/ 358 h 413"/>
                  <a:gd name="T24" fmla="*/ 354 w 556"/>
                  <a:gd name="T25" fmla="*/ 386 h 413"/>
                  <a:gd name="T26" fmla="*/ 333 w 556"/>
                  <a:gd name="T27" fmla="*/ 413 h 413"/>
                  <a:gd name="T28" fmla="*/ 314 w 556"/>
                  <a:gd name="T29" fmla="*/ 409 h 413"/>
                  <a:gd name="T30" fmla="*/ 238 w 556"/>
                  <a:gd name="T31" fmla="*/ 291 h 413"/>
                  <a:gd name="T32" fmla="*/ 73 w 556"/>
                  <a:gd name="T33" fmla="*/ 143 h 413"/>
                  <a:gd name="T34" fmla="*/ 0 w 556"/>
                  <a:gd name="T35" fmla="*/ 97 h 413"/>
                  <a:gd name="T36" fmla="*/ 25 w 556"/>
                  <a:gd name="T37" fmla="*/ 53 h 413"/>
                  <a:gd name="T38" fmla="*/ 25 w 556"/>
                  <a:gd name="T39" fmla="*/ 53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56" h="413">
                    <a:moveTo>
                      <a:pt x="25" y="53"/>
                    </a:moveTo>
                    <a:lnTo>
                      <a:pt x="103" y="15"/>
                    </a:lnTo>
                    <a:lnTo>
                      <a:pt x="251" y="0"/>
                    </a:lnTo>
                    <a:lnTo>
                      <a:pt x="312" y="38"/>
                    </a:lnTo>
                    <a:lnTo>
                      <a:pt x="409" y="25"/>
                    </a:lnTo>
                    <a:lnTo>
                      <a:pt x="556" y="128"/>
                    </a:lnTo>
                    <a:lnTo>
                      <a:pt x="491" y="206"/>
                    </a:lnTo>
                    <a:lnTo>
                      <a:pt x="495" y="240"/>
                    </a:lnTo>
                    <a:lnTo>
                      <a:pt x="384" y="340"/>
                    </a:lnTo>
                    <a:lnTo>
                      <a:pt x="365" y="344"/>
                    </a:lnTo>
                    <a:lnTo>
                      <a:pt x="358" y="375"/>
                    </a:lnTo>
                    <a:lnTo>
                      <a:pt x="333" y="358"/>
                    </a:lnTo>
                    <a:lnTo>
                      <a:pt x="354" y="386"/>
                    </a:lnTo>
                    <a:lnTo>
                      <a:pt x="333" y="413"/>
                    </a:lnTo>
                    <a:lnTo>
                      <a:pt x="314" y="409"/>
                    </a:lnTo>
                    <a:lnTo>
                      <a:pt x="238" y="291"/>
                    </a:lnTo>
                    <a:lnTo>
                      <a:pt x="73" y="143"/>
                    </a:lnTo>
                    <a:lnTo>
                      <a:pt x="0" y="97"/>
                    </a:lnTo>
                    <a:lnTo>
                      <a:pt x="25" y="53"/>
                    </a:lnTo>
                    <a:lnTo>
                      <a:pt x="25" y="53"/>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59" name="Freeform 1160"/>
              <p:cNvSpPr>
                <a:spLocks/>
              </p:cNvSpPr>
              <p:nvPr/>
            </p:nvSpPr>
            <p:spPr bwMode="auto">
              <a:xfrm>
                <a:off x="6929438" y="3522663"/>
                <a:ext cx="139700" cy="336550"/>
              </a:xfrm>
              <a:custGeom>
                <a:avLst/>
                <a:gdLst>
                  <a:gd name="T0" fmla="*/ 7 w 137"/>
                  <a:gd name="T1" fmla="*/ 222 h 325"/>
                  <a:gd name="T2" fmla="*/ 32 w 137"/>
                  <a:gd name="T3" fmla="*/ 205 h 325"/>
                  <a:gd name="T4" fmla="*/ 68 w 137"/>
                  <a:gd name="T5" fmla="*/ 159 h 325"/>
                  <a:gd name="T6" fmla="*/ 5 w 137"/>
                  <a:gd name="T7" fmla="*/ 110 h 325"/>
                  <a:gd name="T8" fmla="*/ 3 w 137"/>
                  <a:gd name="T9" fmla="*/ 64 h 325"/>
                  <a:gd name="T10" fmla="*/ 32 w 137"/>
                  <a:gd name="T11" fmla="*/ 0 h 325"/>
                  <a:gd name="T12" fmla="*/ 125 w 137"/>
                  <a:gd name="T13" fmla="*/ 32 h 325"/>
                  <a:gd name="T14" fmla="*/ 127 w 137"/>
                  <a:gd name="T15" fmla="*/ 43 h 325"/>
                  <a:gd name="T16" fmla="*/ 116 w 137"/>
                  <a:gd name="T17" fmla="*/ 79 h 325"/>
                  <a:gd name="T18" fmla="*/ 106 w 137"/>
                  <a:gd name="T19" fmla="*/ 87 h 325"/>
                  <a:gd name="T20" fmla="*/ 104 w 137"/>
                  <a:gd name="T21" fmla="*/ 106 h 325"/>
                  <a:gd name="T22" fmla="*/ 114 w 137"/>
                  <a:gd name="T23" fmla="*/ 112 h 325"/>
                  <a:gd name="T24" fmla="*/ 137 w 137"/>
                  <a:gd name="T25" fmla="*/ 106 h 325"/>
                  <a:gd name="T26" fmla="*/ 137 w 137"/>
                  <a:gd name="T27" fmla="*/ 161 h 325"/>
                  <a:gd name="T28" fmla="*/ 137 w 137"/>
                  <a:gd name="T29" fmla="*/ 195 h 325"/>
                  <a:gd name="T30" fmla="*/ 137 w 137"/>
                  <a:gd name="T31" fmla="*/ 214 h 325"/>
                  <a:gd name="T32" fmla="*/ 129 w 137"/>
                  <a:gd name="T33" fmla="*/ 232 h 325"/>
                  <a:gd name="T34" fmla="*/ 119 w 137"/>
                  <a:gd name="T35" fmla="*/ 233 h 325"/>
                  <a:gd name="T36" fmla="*/ 123 w 137"/>
                  <a:gd name="T37" fmla="*/ 249 h 325"/>
                  <a:gd name="T38" fmla="*/ 89 w 137"/>
                  <a:gd name="T39" fmla="*/ 325 h 325"/>
                  <a:gd name="T40" fmla="*/ 81 w 137"/>
                  <a:gd name="T41" fmla="*/ 325 h 325"/>
                  <a:gd name="T42" fmla="*/ 78 w 137"/>
                  <a:gd name="T43" fmla="*/ 296 h 325"/>
                  <a:gd name="T44" fmla="*/ 55 w 137"/>
                  <a:gd name="T45" fmla="*/ 296 h 325"/>
                  <a:gd name="T46" fmla="*/ 7 w 137"/>
                  <a:gd name="T47" fmla="*/ 266 h 325"/>
                  <a:gd name="T48" fmla="*/ 0 w 137"/>
                  <a:gd name="T49" fmla="*/ 241 h 325"/>
                  <a:gd name="T50" fmla="*/ 7 w 137"/>
                  <a:gd name="T51" fmla="*/ 222 h 325"/>
                  <a:gd name="T52" fmla="*/ 7 w 137"/>
                  <a:gd name="T53" fmla="*/ 222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7" h="325">
                    <a:moveTo>
                      <a:pt x="7" y="222"/>
                    </a:moveTo>
                    <a:lnTo>
                      <a:pt x="32" y="205"/>
                    </a:lnTo>
                    <a:lnTo>
                      <a:pt x="68" y="159"/>
                    </a:lnTo>
                    <a:lnTo>
                      <a:pt x="5" y="110"/>
                    </a:lnTo>
                    <a:lnTo>
                      <a:pt x="3" y="64"/>
                    </a:lnTo>
                    <a:lnTo>
                      <a:pt x="32" y="0"/>
                    </a:lnTo>
                    <a:lnTo>
                      <a:pt x="125" y="32"/>
                    </a:lnTo>
                    <a:lnTo>
                      <a:pt x="127" y="43"/>
                    </a:lnTo>
                    <a:lnTo>
                      <a:pt x="116" y="79"/>
                    </a:lnTo>
                    <a:lnTo>
                      <a:pt x="106" y="87"/>
                    </a:lnTo>
                    <a:lnTo>
                      <a:pt x="104" y="106"/>
                    </a:lnTo>
                    <a:lnTo>
                      <a:pt x="114" y="112"/>
                    </a:lnTo>
                    <a:lnTo>
                      <a:pt x="137" y="106"/>
                    </a:lnTo>
                    <a:lnTo>
                      <a:pt x="137" y="161"/>
                    </a:lnTo>
                    <a:lnTo>
                      <a:pt x="137" y="195"/>
                    </a:lnTo>
                    <a:lnTo>
                      <a:pt x="137" y="214"/>
                    </a:lnTo>
                    <a:lnTo>
                      <a:pt x="129" y="232"/>
                    </a:lnTo>
                    <a:lnTo>
                      <a:pt x="119" y="233"/>
                    </a:lnTo>
                    <a:lnTo>
                      <a:pt x="123" y="249"/>
                    </a:lnTo>
                    <a:lnTo>
                      <a:pt x="89" y="325"/>
                    </a:lnTo>
                    <a:lnTo>
                      <a:pt x="81" y="325"/>
                    </a:lnTo>
                    <a:lnTo>
                      <a:pt x="78" y="296"/>
                    </a:lnTo>
                    <a:lnTo>
                      <a:pt x="55" y="296"/>
                    </a:lnTo>
                    <a:lnTo>
                      <a:pt x="7" y="266"/>
                    </a:lnTo>
                    <a:lnTo>
                      <a:pt x="0" y="241"/>
                    </a:lnTo>
                    <a:lnTo>
                      <a:pt x="7" y="222"/>
                    </a:lnTo>
                    <a:lnTo>
                      <a:pt x="7" y="222"/>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60" name="Freeform 1161"/>
              <p:cNvSpPr>
                <a:spLocks/>
              </p:cNvSpPr>
              <p:nvPr/>
            </p:nvSpPr>
            <p:spPr bwMode="auto">
              <a:xfrm>
                <a:off x="6423026" y="3000376"/>
                <a:ext cx="658812" cy="584200"/>
              </a:xfrm>
              <a:custGeom>
                <a:avLst/>
                <a:gdLst>
                  <a:gd name="T0" fmla="*/ 20 w 648"/>
                  <a:gd name="T1" fmla="*/ 517 h 565"/>
                  <a:gd name="T2" fmla="*/ 443 w 648"/>
                  <a:gd name="T3" fmla="*/ 439 h 565"/>
                  <a:gd name="T4" fmla="*/ 488 w 648"/>
                  <a:gd name="T5" fmla="*/ 487 h 565"/>
                  <a:gd name="T6" fmla="*/ 530 w 648"/>
                  <a:gd name="T7" fmla="*/ 508 h 565"/>
                  <a:gd name="T8" fmla="*/ 623 w 648"/>
                  <a:gd name="T9" fmla="*/ 540 h 565"/>
                  <a:gd name="T10" fmla="*/ 631 w 648"/>
                  <a:gd name="T11" fmla="*/ 565 h 565"/>
                  <a:gd name="T12" fmla="*/ 646 w 648"/>
                  <a:gd name="T13" fmla="*/ 530 h 565"/>
                  <a:gd name="T14" fmla="*/ 648 w 648"/>
                  <a:gd name="T15" fmla="*/ 483 h 565"/>
                  <a:gd name="T16" fmla="*/ 631 w 648"/>
                  <a:gd name="T17" fmla="*/ 392 h 565"/>
                  <a:gd name="T18" fmla="*/ 631 w 648"/>
                  <a:gd name="T19" fmla="*/ 297 h 565"/>
                  <a:gd name="T20" fmla="*/ 585 w 648"/>
                  <a:gd name="T21" fmla="*/ 158 h 565"/>
                  <a:gd name="T22" fmla="*/ 577 w 648"/>
                  <a:gd name="T23" fmla="*/ 97 h 565"/>
                  <a:gd name="T24" fmla="*/ 549 w 648"/>
                  <a:gd name="T25" fmla="*/ 0 h 565"/>
                  <a:gd name="T26" fmla="*/ 412 w 648"/>
                  <a:gd name="T27" fmla="*/ 32 h 565"/>
                  <a:gd name="T28" fmla="*/ 336 w 648"/>
                  <a:gd name="T29" fmla="*/ 112 h 565"/>
                  <a:gd name="T30" fmla="*/ 332 w 648"/>
                  <a:gd name="T31" fmla="*/ 133 h 565"/>
                  <a:gd name="T32" fmla="*/ 289 w 648"/>
                  <a:gd name="T33" fmla="*/ 181 h 565"/>
                  <a:gd name="T34" fmla="*/ 300 w 648"/>
                  <a:gd name="T35" fmla="*/ 198 h 565"/>
                  <a:gd name="T36" fmla="*/ 309 w 648"/>
                  <a:gd name="T37" fmla="*/ 211 h 565"/>
                  <a:gd name="T38" fmla="*/ 302 w 648"/>
                  <a:gd name="T39" fmla="*/ 215 h 565"/>
                  <a:gd name="T40" fmla="*/ 315 w 648"/>
                  <a:gd name="T41" fmla="*/ 234 h 565"/>
                  <a:gd name="T42" fmla="*/ 317 w 648"/>
                  <a:gd name="T43" fmla="*/ 251 h 565"/>
                  <a:gd name="T44" fmla="*/ 275 w 648"/>
                  <a:gd name="T45" fmla="*/ 291 h 565"/>
                  <a:gd name="T46" fmla="*/ 212 w 648"/>
                  <a:gd name="T47" fmla="*/ 308 h 565"/>
                  <a:gd name="T48" fmla="*/ 197 w 648"/>
                  <a:gd name="T49" fmla="*/ 319 h 565"/>
                  <a:gd name="T50" fmla="*/ 174 w 648"/>
                  <a:gd name="T51" fmla="*/ 310 h 565"/>
                  <a:gd name="T52" fmla="*/ 104 w 648"/>
                  <a:gd name="T53" fmla="*/ 318 h 565"/>
                  <a:gd name="T54" fmla="*/ 53 w 648"/>
                  <a:gd name="T55" fmla="*/ 338 h 565"/>
                  <a:gd name="T56" fmla="*/ 53 w 648"/>
                  <a:gd name="T57" fmla="*/ 365 h 565"/>
                  <a:gd name="T58" fmla="*/ 62 w 648"/>
                  <a:gd name="T59" fmla="*/ 382 h 565"/>
                  <a:gd name="T60" fmla="*/ 70 w 648"/>
                  <a:gd name="T61" fmla="*/ 382 h 565"/>
                  <a:gd name="T62" fmla="*/ 77 w 648"/>
                  <a:gd name="T63" fmla="*/ 403 h 565"/>
                  <a:gd name="T64" fmla="*/ 64 w 648"/>
                  <a:gd name="T65" fmla="*/ 414 h 565"/>
                  <a:gd name="T66" fmla="*/ 58 w 648"/>
                  <a:gd name="T67" fmla="*/ 433 h 565"/>
                  <a:gd name="T68" fmla="*/ 0 w 648"/>
                  <a:gd name="T69" fmla="*/ 487 h 565"/>
                  <a:gd name="T70" fmla="*/ 20 w 648"/>
                  <a:gd name="T71" fmla="*/ 517 h 565"/>
                  <a:gd name="T72" fmla="*/ 20 w 648"/>
                  <a:gd name="T73" fmla="*/ 517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8" h="565">
                    <a:moveTo>
                      <a:pt x="20" y="517"/>
                    </a:moveTo>
                    <a:lnTo>
                      <a:pt x="443" y="439"/>
                    </a:lnTo>
                    <a:lnTo>
                      <a:pt x="488" y="487"/>
                    </a:lnTo>
                    <a:lnTo>
                      <a:pt x="530" y="508"/>
                    </a:lnTo>
                    <a:lnTo>
                      <a:pt x="623" y="540"/>
                    </a:lnTo>
                    <a:lnTo>
                      <a:pt x="631" y="565"/>
                    </a:lnTo>
                    <a:lnTo>
                      <a:pt x="646" y="530"/>
                    </a:lnTo>
                    <a:lnTo>
                      <a:pt x="648" y="483"/>
                    </a:lnTo>
                    <a:lnTo>
                      <a:pt x="631" y="392"/>
                    </a:lnTo>
                    <a:lnTo>
                      <a:pt x="631" y="297"/>
                    </a:lnTo>
                    <a:lnTo>
                      <a:pt x="585" y="158"/>
                    </a:lnTo>
                    <a:lnTo>
                      <a:pt x="577" y="97"/>
                    </a:lnTo>
                    <a:lnTo>
                      <a:pt x="549" y="0"/>
                    </a:lnTo>
                    <a:lnTo>
                      <a:pt x="412" y="32"/>
                    </a:lnTo>
                    <a:lnTo>
                      <a:pt x="336" y="112"/>
                    </a:lnTo>
                    <a:lnTo>
                      <a:pt x="332" y="133"/>
                    </a:lnTo>
                    <a:lnTo>
                      <a:pt x="289" y="181"/>
                    </a:lnTo>
                    <a:lnTo>
                      <a:pt x="300" y="198"/>
                    </a:lnTo>
                    <a:lnTo>
                      <a:pt x="309" y="211"/>
                    </a:lnTo>
                    <a:lnTo>
                      <a:pt x="302" y="215"/>
                    </a:lnTo>
                    <a:lnTo>
                      <a:pt x="315" y="234"/>
                    </a:lnTo>
                    <a:lnTo>
                      <a:pt x="317" y="251"/>
                    </a:lnTo>
                    <a:lnTo>
                      <a:pt x="275" y="291"/>
                    </a:lnTo>
                    <a:lnTo>
                      <a:pt x="212" y="308"/>
                    </a:lnTo>
                    <a:lnTo>
                      <a:pt x="197" y="319"/>
                    </a:lnTo>
                    <a:lnTo>
                      <a:pt x="174" y="310"/>
                    </a:lnTo>
                    <a:lnTo>
                      <a:pt x="104" y="318"/>
                    </a:lnTo>
                    <a:lnTo>
                      <a:pt x="53" y="338"/>
                    </a:lnTo>
                    <a:lnTo>
                      <a:pt x="53" y="365"/>
                    </a:lnTo>
                    <a:lnTo>
                      <a:pt x="62" y="382"/>
                    </a:lnTo>
                    <a:lnTo>
                      <a:pt x="70" y="382"/>
                    </a:lnTo>
                    <a:lnTo>
                      <a:pt x="77" y="403"/>
                    </a:lnTo>
                    <a:lnTo>
                      <a:pt x="64" y="414"/>
                    </a:lnTo>
                    <a:lnTo>
                      <a:pt x="58" y="433"/>
                    </a:lnTo>
                    <a:lnTo>
                      <a:pt x="0" y="487"/>
                    </a:lnTo>
                    <a:lnTo>
                      <a:pt x="20" y="517"/>
                    </a:lnTo>
                    <a:lnTo>
                      <a:pt x="20" y="517"/>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61" name="Freeform 1163"/>
              <p:cNvSpPr>
                <a:spLocks/>
              </p:cNvSpPr>
              <p:nvPr/>
            </p:nvSpPr>
            <p:spPr bwMode="auto">
              <a:xfrm>
                <a:off x="7053263" y="3495676"/>
                <a:ext cx="203200" cy="123825"/>
              </a:xfrm>
              <a:custGeom>
                <a:avLst/>
                <a:gdLst>
                  <a:gd name="T0" fmla="*/ 15 w 202"/>
                  <a:gd name="T1" fmla="*/ 116 h 116"/>
                  <a:gd name="T2" fmla="*/ 86 w 202"/>
                  <a:gd name="T3" fmla="*/ 76 h 116"/>
                  <a:gd name="T4" fmla="*/ 135 w 202"/>
                  <a:gd name="T5" fmla="*/ 53 h 116"/>
                  <a:gd name="T6" fmla="*/ 84 w 202"/>
                  <a:gd name="T7" fmla="*/ 89 h 116"/>
                  <a:gd name="T8" fmla="*/ 88 w 202"/>
                  <a:gd name="T9" fmla="*/ 91 h 116"/>
                  <a:gd name="T10" fmla="*/ 164 w 202"/>
                  <a:gd name="T11" fmla="*/ 40 h 116"/>
                  <a:gd name="T12" fmla="*/ 202 w 202"/>
                  <a:gd name="T13" fmla="*/ 6 h 116"/>
                  <a:gd name="T14" fmla="*/ 198 w 202"/>
                  <a:gd name="T15" fmla="*/ 0 h 116"/>
                  <a:gd name="T16" fmla="*/ 164 w 202"/>
                  <a:gd name="T17" fmla="*/ 19 h 116"/>
                  <a:gd name="T18" fmla="*/ 160 w 202"/>
                  <a:gd name="T19" fmla="*/ 17 h 116"/>
                  <a:gd name="T20" fmla="*/ 143 w 202"/>
                  <a:gd name="T21" fmla="*/ 40 h 116"/>
                  <a:gd name="T22" fmla="*/ 133 w 202"/>
                  <a:gd name="T23" fmla="*/ 40 h 116"/>
                  <a:gd name="T24" fmla="*/ 158 w 202"/>
                  <a:gd name="T25" fmla="*/ 0 h 116"/>
                  <a:gd name="T26" fmla="*/ 131 w 202"/>
                  <a:gd name="T27" fmla="*/ 30 h 116"/>
                  <a:gd name="T28" fmla="*/ 40 w 202"/>
                  <a:gd name="T29" fmla="*/ 61 h 116"/>
                  <a:gd name="T30" fmla="*/ 23 w 202"/>
                  <a:gd name="T31" fmla="*/ 84 h 116"/>
                  <a:gd name="T32" fmla="*/ 10 w 202"/>
                  <a:gd name="T33" fmla="*/ 87 h 116"/>
                  <a:gd name="T34" fmla="*/ 0 w 202"/>
                  <a:gd name="T35" fmla="*/ 105 h 116"/>
                  <a:gd name="T36" fmla="*/ 15 w 202"/>
                  <a:gd name="T37" fmla="*/ 116 h 116"/>
                  <a:gd name="T38" fmla="*/ 15 w 202"/>
                  <a:gd name="T39"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2" h="116">
                    <a:moveTo>
                      <a:pt x="15" y="116"/>
                    </a:moveTo>
                    <a:lnTo>
                      <a:pt x="86" y="76"/>
                    </a:lnTo>
                    <a:lnTo>
                      <a:pt x="135" y="53"/>
                    </a:lnTo>
                    <a:lnTo>
                      <a:pt x="84" y="89"/>
                    </a:lnTo>
                    <a:lnTo>
                      <a:pt x="88" y="91"/>
                    </a:lnTo>
                    <a:lnTo>
                      <a:pt x="164" y="40"/>
                    </a:lnTo>
                    <a:lnTo>
                      <a:pt x="202" y="6"/>
                    </a:lnTo>
                    <a:lnTo>
                      <a:pt x="198" y="0"/>
                    </a:lnTo>
                    <a:lnTo>
                      <a:pt x="164" y="19"/>
                    </a:lnTo>
                    <a:lnTo>
                      <a:pt x="160" y="17"/>
                    </a:lnTo>
                    <a:lnTo>
                      <a:pt x="143" y="40"/>
                    </a:lnTo>
                    <a:lnTo>
                      <a:pt x="133" y="40"/>
                    </a:lnTo>
                    <a:lnTo>
                      <a:pt x="158" y="0"/>
                    </a:lnTo>
                    <a:lnTo>
                      <a:pt x="131" y="30"/>
                    </a:lnTo>
                    <a:lnTo>
                      <a:pt x="40" y="61"/>
                    </a:lnTo>
                    <a:lnTo>
                      <a:pt x="23" y="84"/>
                    </a:lnTo>
                    <a:lnTo>
                      <a:pt x="10" y="87"/>
                    </a:lnTo>
                    <a:lnTo>
                      <a:pt x="0" y="105"/>
                    </a:lnTo>
                    <a:lnTo>
                      <a:pt x="15" y="116"/>
                    </a:lnTo>
                    <a:lnTo>
                      <a:pt x="15" y="116"/>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62" name="Freeform 1164"/>
              <p:cNvSpPr>
                <a:spLocks/>
              </p:cNvSpPr>
              <p:nvPr/>
            </p:nvSpPr>
            <p:spPr bwMode="auto">
              <a:xfrm>
                <a:off x="7064376" y="3370263"/>
                <a:ext cx="188912" cy="177800"/>
              </a:xfrm>
              <a:custGeom>
                <a:avLst/>
                <a:gdLst>
                  <a:gd name="T0" fmla="*/ 17 w 188"/>
                  <a:gd name="T1" fmla="*/ 127 h 174"/>
                  <a:gd name="T2" fmla="*/ 15 w 188"/>
                  <a:gd name="T3" fmla="*/ 174 h 174"/>
                  <a:gd name="T4" fmla="*/ 30 w 188"/>
                  <a:gd name="T5" fmla="*/ 171 h 174"/>
                  <a:gd name="T6" fmla="*/ 66 w 188"/>
                  <a:gd name="T7" fmla="*/ 144 h 174"/>
                  <a:gd name="T8" fmla="*/ 78 w 188"/>
                  <a:gd name="T9" fmla="*/ 121 h 174"/>
                  <a:gd name="T10" fmla="*/ 85 w 188"/>
                  <a:gd name="T11" fmla="*/ 127 h 174"/>
                  <a:gd name="T12" fmla="*/ 135 w 188"/>
                  <a:gd name="T13" fmla="*/ 114 h 174"/>
                  <a:gd name="T14" fmla="*/ 137 w 188"/>
                  <a:gd name="T15" fmla="*/ 104 h 174"/>
                  <a:gd name="T16" fmla="*/ 144 w 188"/>
                  <a:gd name="T17" fmla="*/ 108 h 174"/>
                  <a:gd name="T18" fmla="*/ 154 w 188"/>
                  <a:gd name="T19" fmla="*/ 100 h 174"/>
                  <a:gd name="T20" fmla="*/ 169 w 188"/>
                  <a:gd name="T21" fmla="*/ 98 h 174"/>
                  <a:gd name="T22" fmla="*/ 188 w 188"/>
                  <a:gd name="T23" fmla="*/ 89 h 174"/>
                  <a:gd name="T24" fmla="*/ 169 w 188"/>
                  <a:gd name="T25" fmla="*/ 0 h 174"/>
                  <a:gd name="T26" fmla="*/ 0 w 188"/>
                  <a:gd name="T27" fmla="*/ 36 h 174"/>
                  <a:gd name="T28" fmla="*/ 17 w 188"/>
                  <a:gd name="T29" fmla="*/ 127 h 174"/>
                  <a:gd name="T30" fmla="*/ 17 w 188"/>
                  <a:gd name="T31"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8" h="174">
                    <a:moveTo>
                      <a:pt x="17" y="127"/>
                    </a:moveTo>
                    <a:lnTo>
                      <a:pt x="15" y="174"/>
                    </a:lnTo>
                    <a:lnTo>
                      <a:pt x="30" y="171"/>
                    </a:lnTo>
                    <a:lnTo>
                      <a:pt x="66" y="144"/>
                    </a:lnTo>
                    <a:lnTo>
                      <a:pt x="78" y="121"/>
                    </a:lnTo>
                    <a:lnTo>
                      <a:pt x="85" y="127"/>
                    </a:lnTo>
                    <a:lnTo>
                      <a:pt x="135" y="114"/>
                    </a:lnTo>
                    <a:lnTo>
                      <a:pt x="137" y="104"/>
                    </a:lnTo>
                    <a:lnTo>
                      <a:pt x="144" y="108"/>
                    </a:lnTo>
                    <a:lnTo>
                      <a:pt x="154" y="100"/>
                    </a:lnTo>
                    <a:lnTo>
                      <a:pt x="169" y="98"/>
                    </a:lnTo>
                    <a:lnTo>
                      <a:pt x="188" y="89"/>
                    </a:lnTo>
                    <a:lnTo>
                      <a:pt x="169" y="0"/>
                    </a:lnTo>
                    <a:lnTo>
                      <a:pt x="0" y="36"/>
                    </a:lnTo>
                    <a:lnTo>
                      <a:pt x="17" y="127"/>
                    </a:lnTo>
                    <a:lnTo>
                      <a:pt x="17" y="127"/>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63" name="Freeform 1165"/>
              <p:cNvSpPr>
                <a:spLocks/>
              </p:cNvSpPr>
              <p:nvPr/>
            </p:nvSpPr>
            <p:spPr bwMode="auto">
              <a:xfrm>
                <a:off x="7235826" y="3357563"/>
                <a:ext cx="87312" cy="103188"/>
              </a:xfrm>
              <a:custGeom>
                <a:avLst/>
                <a:gdLst>
                  <a:gd name="T0" fmla="*/ 19 w 85"/>
                  <a:gd name="T1" fmla="*/ 99 h 99"/>
                  <a:gd name="T2" fmla="*/ 55 w 85"/>
                  <a:gd name="T3" fmla="*/ 86 h 99"/>
                  <a:gd name="T4" fmla="*/ 55 w 85"/>
                  <a:gd name="T5" fmla="*/ 46 h 99"/>
                  <a:gd name="T6" fmla="*/ 65 w 85"/>
                  <a:gd name="T7" fmla="*/ 55 h 99"/>
                  <a:gd name="T8" fmla="*/ 66 w 85"/>
                  <a:gd name="T9" fmla="*/ 74 h 99"/>
                  <a:gd name="T10" fmla="*/ 74 w 85"/>
                  <a:gd name="T11" fmla="*/ 74 h 99"/>
                  <a:gd name="T12" fmla="*/ 85 w 85"/>
                  <a:gd name="T13" fmla="*/ 55 h 99"/>
                  <a:gd name="T14" fmla="*/ 74 w 85"/>
                  <a:gd name="T15" fmla="*/ 34 h 99"/>
                  <a:gd name="T16" fmla="*/ 55 w 85"/>
                  <a:gd name="T17" fmla="*/ 30 h 99"/>
                  <a:gd name="T18" fmla="*/ 42 w 85"/>
                  <a:gd name="T19" fmla="*/ 4 h 99"/>
                  <a:gd name="T20" fmla="*/ 30 w 85"/>
                  <a:gd name="T21" fmla="*/ 0 h 99"/>
                  <a:gd name="T22" fmla="*/ 0 w 85"/>
                  <a:gd name="T23" fmla="*/ 10 h 99"/>
                  <a:gd name="T24" fmla="*/ 19 w 85"/>
                  <a:gd name="T25" fmla="*/ 99 h 99"/>
                  <a:gd name="T26" fmla="*/ 19 w 85"/>
                  <a:gd name="T27"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 h="99">
                    <a:moveTo>
                      <a:pt x="19" y="99"/>
                    </a:moveTo>
                    <a:lnTo>
                      <a:pt x="55" y="86"/>
                    </a:lnTo>
                    <a:lnTo>
                      <a:pt x="55" y="46"/>
                    </a:lnTo>
                    <a:lnTo>
                      <a:pt x="65" y="55"/>
                    </a:lnTo>
                    <a:lnTo>
                      <a:pt x="66" y="74"/>
                    </a:lnTo>
                    <a:lnTo>
                      <a:pt x="74" y="74"/>
                    </a:lnTo>
                    <a:lnTo>
                      <a:pt x="85" y="55"/>
                    </a:lnTo>
                    <a:lnTo>
                      <a:pt x="74" y="34"/>
                    </a:lnTo>
                    <a:lnTo>
                      <a:pt x="55" y="30"/>
                    </a:lnTo>
                    <a:lnTo>
                      <a:pt x="42" y="4"/>
                    </a:lnTo>
                    <a:lnTo>
                      <a:pt x="30" y="0"/>
                    </a:lnTo>
                    <a:lnTo>
                      <a:pt x="0" y="10"/>
                    </a:lnTo>
                    <a:lnTo>
                      <a:pt x="19" y="99"/>
                    </a:lnTo>
                    <a:lnTo>
                      <a:pt x="19" y="99"/>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64" name="Freeform 1166"/>
              <p:cNvSpPr>
                <a:spLocks/>
              </p:cNvSpPr>
              <p:nvPr/>
            </p:nvSpPr>
            <p:spPr bwMode="auto">
              <a:xfrm>
                <a:off x="7069138" y="3235326"/>
                <a:ext cx="373063" cy="184150"/>
              </a:xfrm>
              <a:custGeom>
                <a:avLst/>
                <a:gdLst>
                  <a:gd name="T0" fmla="*/ 0 w 365"/>
                  <a:gd name="T1" fmla="*/ 169 h 180"/>
                  <a:gd name="T2" fmla="*/ 169 w 365"/>
                  <a:gd name="T3" fmla="*/ 133 h 180"/>
                  <a:gd name="T4" fmla="*/ 199 w 365"/>
                  <a:gd name="T5" fmla="*/ 123 h 180"/>
                  <a:gd name="T6" fmla="*/ 211 w 365"/>
                  <a:gd name="T7" fmla="*/ 127 h 180"/>
                  <a:gd name="T8" fmla="*/ 224 w 365"/>
                  <a:gd name="T9" fmla="*/ 153 h 180"/>
                  <a:gd name="T10" fmla="*/ 243 w 365"/>
                  <a:gd name="T11" fmla="*/ 157 h 180"/>
                  <a:gd name="T12" fmla="*/ 254 w 365"/>
                  <a:gd name="T13" fmla="*/ 178 h 180"/>
                  <a:gd name="T14" fmla="*/ 266 w 365"/>
                  <a:gd name="T15" fmla="*/ 180 h 180"/>
                  <a:gd name="T16" fmla="*/ 279 w 365"/>
                  <a:gd name="T17" fmla="*/ 159 h 180"/>
                  <a:gd name="T18" fmla="*/ 285 w 365"/>
                  <a:gd name="T19" fmla="*/ 142 h 180"/>
                  <a:gd name="T20" fmla="*/ 298 w 365"/>
                  <a:gd name="T21" fmla="*/ 165 h 180"/>
                  <a:gd name="T22" fmla="*/ 365 w 365"/>
                  <a:gd name="T23" fmla="*/ 144 h 180"/>
                  <a:gd name="T24" fmla="*/ 361 w 365"/>
                  <a:gd name="T25" fmla="*/ 119 h 180"/>
                  <a:gd name="T26" fmla="*/ 342 w 365"/>
                  <a:gd name="T27" fmla="*/ 87 h 180"/>
                  <a:gd name="T28" fmla="*/ 332 w 365"/>
                  <a:gd name="T29" fmla="*/ 83 h 180"/>
                  <a:gd name="T30" fmla="*/ 321 w 365"/>
                  <a:gd name="T31" fmla="*/ 85 h 180"/>
                  <a:gd name="T32" fmla="*/ 323 w 365"/>
                  <a:gd name="T33" fmla="*/ 91 h 180"/>
                  <a:gd name="T34" fmla="*/ 338 w 365"/>
                  <a:gd name="T35" fmla="*/ 93 h 180"/>
                  <a:gd name="T36" fmla="*/ 344 w 365"/>
                  <a:gd name="T37" fmla="*/ 123 h 180"/>
                  <a:gd name="T38" fmla="*/ 317 w 365"/>
                  <a:gd name="T39" fmla="*/ 134 h 180"/>
                  <a:gd name="T40" fmla="*/ 279 w 365"/>
                  <a:gd name="T41" fmla="*/ 110 h 180"/>
                  <a:gd name="T42" fmla="*/ 266 w 365"/>
                  <a:gd name="T43" fmla="*/ 83 h 180"/>
                  <a:gd name="T44" fmla="*/ 249 w 365"/>
                  <a:gd name="T45" fmla="*/ 76 h 180"/>
                  <a:gd name="T46" fmla="*/ 249 w 365"/>
                  <a:gd name="T47" fmla="*/ 83 h 180"/>
                  <a:gd name="T48" fmla="*/ 232 w 365"/>
                  <a:gd name="T49" fmla="*/ 68 h 180"/>
                  <a:gd name="T50" fmla="*/ 245 w 365"/>
                  <a:gd name="T51" fmla="*/ 49 h 180"/>
                  <a:gd name="T52" fmla="*/ 256 w 365"/>
                  <a:gd name="T53" fmla="*/ 32 h 180"/>
                  <a:gd name="T54" fmla="*/ 235 w 365"/>
                  <a:gd name="T55" fmla="*/ 0 h 180"/>
                  <a:gd name="T56" fmla="*/ 199 w 365"/>
                  <a:gd name="T57" fmla="*/ 26 h 180"/>
                  <a:gd name="T58" fmla="*/ 78 w 365"/>
                  <a:gd name="T59" fmla="*/ 57 h 180"/>
                  <a:gd name="T60" fmla="*/ 0 w 365"/>
                  <a:gd name="T61" fmla="*/ 74 h 180"/>
                  <a:gd name="T62" fmla="*/ 0 w 365"/>
                  <a:gd name="T63" fmla="*/ 169 h 180"/>
                  <a:gd name="T64" fmla="*/ 0 w 365"/>
                  <a:gd name="T65" fmla="*/ 16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5" h="180">
                    <a:moveTo>
                      <a:pt x="0" y="169"/>
                    </a:moveTo>
                    <a:lnTo>
                      <a:pt x="169" y="133"/>
                    </a:lnTo>
                    <a:lnTo>
                      <a:pt x="199" y="123"/>
                    </a:lnTo>
                    <a:lnTo>
                      <a:pt x="211" y="127"/>
                    </a:lnTo>
                    <a:lnTo>
                      <a:pt x="224" y="153"/>
                    </a:lnTo>
                    <a:lnTo>
                      <a:pt x="243" y="157"/>
                    </a:lnTo>
                    <a:lnTo>
                      <a:pt x="254" y="178"/>
                    </a:lnTo>
                    <a:lnTo>
                      <a:pt x="266" y="180"/>
                    </a:lnTo>
                    <a:lnTo>
                      <a:pt x="279" y="159"/>
                    </a:lnTo>
                    <a:lnTo>
                      <a:pt x="285" y="142"/>
                    </a:lnTo>
                    <a:lnTo>
                      <a:pt x="298" y="165"/>
                    </a:lnTo>
                    <a:lnTo>
                      <a:pt x="365" y="144"/>
                    </a:lnTo>
                    <a:lnTo>
                      <a:pt x="361" y="119"/>
                    </a:lnTo>
                    <a:lnTo>
                      <a:pt x="342" y="87"/>
                    </a:lnTo>
                    <a:lnTo>
                      <a:pt x="332" y="83"/>
                    </a:lnTo>
                    <a:lnTo>
                      <a:pt x="321" y="85"/>
                    </a:lnTo>
                    <a:lnTo>
                      <a:pt x="323" y="91"/>
                    </a:lnTo>
                    <a:lnTo>
                      <a:pt x="338" y="93"/>
                    </a:lnTo>
                    <a:lnTo>
                      <a:pt x="344" y="123"/>
                    </a:lnTo>
                    <a:lnTo>
                      <a:pt x="317" y="134"/>
                    </a:lnTo>
                    <a:lnTo>
                      <a:pt x="279" y="110"/>
                    </a:lnTo>
                    <a:lnTo>
                      <a:pt x="266" y="83"/>
                    </a:lnTo>
                    <a:lnTo>
                      <a:pt x="249" y="76"/>
                    </a:lnTo>
                    <a:lnTo>
                      <a:pt x="249" y="83"/>
                    </a:lnTo>
                    <a:lnTo>
                      <a:pt x="232" y="68"/>
                    </a:lnTo>
                    <a:lnTo>
                      <a:pt x="245" y="49"/>
                    </a:lnTo>
                    <a:lnTo>
                      <a:pt x="256" y="32"/>
                    </a:lnTo>
                    <a:lnTo>
                      <a:pt x="235" y="0"/>
                    </a:lnTo>
                    <a:lnTo>
                      <a:pt x="199" y="26"/>
                    </a:lnTo>
                    <a:lnTo>
                      <a:pt x="78" y="57"/>
                    </a:lnTo>
                    <a:lnTo>
                      <a:pt x="0" y="74"/>
                    </a:lnTo>
                    <a:lnTo>
                      <a:pt x="0" y="169"/>
                    </a:lnTo>
                    <a:lnTo>
                      <a:pt x="0" y="169"/>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65" name="Freeform 1169"/>
              <p:cNvSpPr>
                <a:spLocks/>
              </p:cNvSpPr>
              <p:nvPr/>
            </p:nvSpPr>
            <p:spPr bwMode="auto">
              <a:xfrm>
                <a:off x="6977063" y="2959101"/>
                <a:ext cx="180975" cy="349250"/>
              </a:xfrm>
              <a:custGeom>
                <a:avLst/>
                <a:gdLst>
                  <a:gd name="T0" fmla="*/ 28 w 177"/>
                  <a:gd name="T1" fmla="*/ 139 h 339"/>
                  <a:gd name="T2" fmla="*/ 36 w 177"/>
                  <a:gd name="T3" fmla="*/ 200 h 339"/>
                  <a:gd name="T4" fmla="*/ 82 w 177"/>
                  <a:gd name="T5" fmla="*/ 339 h 339"/>
                  <a:gd name="T6" fmla="*/ 160 w 177"/>
                  <a:gd name="T7" fmla="*/ 322 h 339"/>
                  <a:gd name="T8" fmla="*/ 154 w 177"/>
                  <a:gd name="T9" fmla="*/ 124 h 339"/>
                  <a:gd name="T10" fmla="*/ 175 w 177"/>
                  <a:gd name="T11" fmla="*/ 86 h 339"/>
                  <a:gd name="T12" fmla="*/ 177 w 177"/>
                  <a:gd name="T13" fmla="*/ 0 h 339"/>
                  <a:gd name="T14" fmla="*/ 0 w 177"/>
                  <a:gd name="T15" fmla="*/ 42 h 339"/>
                  <a:gd name="T16" fmla="*/ 28 w 177"/>
                  <a:gd name="T17" fmla="*/ 139 h 339"/>
                  <a:gd name="T18" fmla="*/ 28 w 177"/>
                  <a:gd name="T19" fmla="*/ 139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 h="339">
                    <a:moveTo>
                      <a:pt x="28" y="139"/>
                    </a:moveTo>
                    <a:lnTo>
                      <a:pt x="36" y="200"/>
                    </a:lnTo>
                    <a:lnTo>
                      <a:pt x="82" y="339"/>
                    </a:lnTo>
                    <a:lnTo>
                      <a:pt x="160" y="322"/>
                    </a:lnTo>
                    <a:lnTo>
                      <a:pt x="154" y="124"/>
                    </a:lnTo>
                    <a:lnTo>
                      <a:pt x="175" y="86"/>
                    </a:lnTo>
                    <a:lnTo>
                      <a:pt x="177" y="0"/>
                    </a:lnTo>
                    <a:lnTo>
                      <a:pt x="0" y="42"/>
                    </a:lnTo>
                    <a:lnTo>
                      <a:pt x="28" y="139"/>
                    </a:lnTo>
                    <a:lnTo>
                      <a:pt x="28" y="139"/>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66" name="Freeform 1171"/>
              <p:cNvSpPr>
                <a:spLocks/>
              </p:cNvSpPr>
              <p:nvPr/>
            </p:nvSpPr>
            <p:spPr bwMode="auto">
              <a:xfrm>
                <a:off x="7188201" y="2568576"/>
                <a:ext cx="409575" cy="628650"/>
              </a:xfrm>
              <a:custGeom>
                <a:avLst/>
                <a:gdLst>
                  <a:gd name="T0" fmla="*/ 0 w 399"/>
                  <a:gd name="T1" fmla="*/ 329 h 610"/>
                  <a:gd name="T2" fmla="*/ 23 w 399"/>
                  <a:gd name="T3" fmla="*/ 331 h 610"/>
                  <a:gd name="T4" fmla="*/ 25 w 399"/>
                  <a:gd name="T5" fmla="*/ 291 h 610"/>
                  <a:gd name="T6" fmla="*/ 53 w 399"/>
                  <a:gd name="T7" fmla="*/ 236 h 610"/>
                  <a:gd name="T8" fmla="*/ 40 w 399"/>
                  <a:gd name="T9" fmla="*/ 196 h 610"/>
                  <a:gd name="T10" fmla="*/ 97 w 399"/>
                  <a:gd name="T11" fmla="*/ 4 h 610"/>
                  <a:gd name="T12" fmla="*/ 110 w 399"/>
                  <a:gd name="T13" fmla="*/ 4 h 610"/>
                  <a:gd name="T14" fmla="*/ 114 w 399"/>
                  <a:gd name="T15" fmla="*/ 29 h 610"/>
                  <a:gd name="T16" fmla="*/ 171 w 399"/>
                  <a:gd name="T17" fmla="*/ 8 h 610"/>
                  <a:gd name="T18" fmla="*/ 173 w 399"/>
                  <a:gd name="T19" fmla="*/ 0 h 610"/>
                  <a:gd name="T20" fmla="*/ 219 w 399"/>
                  <a:gd name="T21" fmla="*/ 10 h 610"/>
                  <a:gd name="T22" fmla="*/ 293 w 399"/>
                  <a:gd name="T23" fmla="*/ 198 h 610"/>
                  <a:gd name="T24" fmla="*/ 327 w 399"/>
                  <a:gd name="T25" fmla="*/ 200 h 610"/>
                  <a:gd name="T26" fmla="*/ 390 w 399"/>
                  <a:gd name="T27" fmla="*/ 270 h 610"/>
                  <a:gd name="T28" fmla="*/ 380 w 399"/>
                  <a:gd name="T29" fmla="*/ 283 h 610"/>
                  <a:gd name="T30" fmla="*/ 399 w 399"/>
                  <a:gd name="T31" fmla="*/ 283 h 610"/>
                  <a:gd name="T32" fmla="*/ 386 w 399"/>
                  <a:gd name="T33" fmla="*/ 318 h 610"/>
                  <a:gd name="T34" fmla="*/ 356 w 399"/>
                  <a:gd name="T35" fmla="*/ 340 h 610"/>
                  <a:gd name="T36" fmla="*/ 322 w 399"/>
                  <a:gd name="T37" fmla="*/ 357 h 610"/>
                  <a:gd name="T38" fmla="*/ 318 w 399"/>
                  <a:gd name="T39" fmla="*/ 380 h 610"/>
                  <a:gd name="T40" fmla="*/ 299 w 399"/>
                  <a:gd name="T41" fmla="*/ 359 h 610"/>
                  <a:gd name="T42" fmla="*/ 268 w 399"/>
                  <a:gd name="T43" fmla="*/ 384 h 610"/>
                  <a:gd name="T44" fmla="*/ 253 w 399"/>
                  <a:gd name="T45" fmla="*/ 384 h 610"/>
                  <a:gd name="T46" fmla="*/ 240 w 399"/>
                  <a:gd name="T47" fmla="*/ 369 h 610"/>
                  <a:gd name="T48" fmla="*/ 232 w 399"/>
                  <a:gd name="T49" fmla="*/ 443 h 610"/>
                  <a:gd name="T50" fmla="*/ 204 w 399"/>
                  <a:gd name="T51" fmla="*/ 454 h 610"/>
                  <a:gd name="T52" fmla="*/ 190 w 399"/>
                  <a:gd name="T53" fmla="*/ 483 h 610"/>
                  <a:gd name="T54" fmla="*/ 173 w 399"/>
                  <a:gd name="T55" fmla="*/ 483 h 610"/>
                  <a:gd name="T56" fmla="*/ 133 w 399"/>
                  <a:gd name="T57" fmla="*/ 527 h 610"/>
                  <a:gd name="T58" fmla="*/ 131 w 399"/>
                  <a:gd name="T59" fmla="*/ 561 h 610"/>
                  <a:gd name="T60" fmla="*/ 122 w 399"/>
                  <a:gd name="T61" fmla="*/ 574 h 610"/>
                  <a:gd name="T62" fmla="*/ 110 w 399"/>
                  <a:gd name="T63" fmla="*/ 610 h 610"/>
                  <a:gd name="T64" fmla="*/ 74 w 399"/>
                  <a:gd name="T65" fmla="*/ 561 h 610"/>
                  <a:gd name="T66" fmla="*/ 0 w 399"/>
                  <a:gd name="T67" fmla="*/ 329 h 610"/>
                  <a:gd name="T68" fmla="*/ 0 w 399"/>
                  <a:gd name="T69" fmla="*/ 329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9" h="610">
                    <a:moveTo>
                      <a:pt x="0" y="329"/>
                    </a:moveTo>
                    <a:lnTo>
                      <a:pt x="23" y="331"/>
                    </a:lnTo>
                    <a:lnTo>
                      <a:pt x="25" y="291"/>
                    </a:lnTo>
                    <a:lnTo>
                      <a:pt x="53" y="236"/>
                    </a:lnTo>
                    <a:lnTo>
                      <a:pt x="40" y="196"/>
                    </a:lnTo>
                    <a:lnTo>
                      <a:pt x="97" y="4"/>
                    </a:lnTo>
                    <a:lnTo>
                      <a:pt x="110" y="4"/>
                    </a:lnTo>
                    <a:lnTo>
                      <a:pt x="114" y="29"/>
                    </a:lnTo>
                    <a:lnTo>
                      <a:pt x="171" y="8"/>
                    </a:lnTo>
                    <a:lnTo>
                      <a:pt x="173" y="0"/>
                    </a:lnTo>
                    <a:lnTo>
                      <a:pt x="219" y="10"/>
                    </a:lnTo>
                    <a:lnTo>
                      <a:pt x="293" y="198"/>
                    </a:lnTo>
                    <a:lnTo>
                      <a:pt x="327" y="200"/>
                    </a:lnTo>
                    <a:lnTo>
                      <a:pt x="390" y="270"/>
                    </a:lnTo>
                    <a:lnTo>
                      <a:pt x="380" y="283"/>
                    </a:lnTo>
                    <a:lnTo>
                      <a:pt x="399" y="283"/>
                    </a:lnTo>
                    <a:lnTo>
                      <a:pt x="386" y="318"/>
                    </a:lnTo>
                    <a:lnTo>
                      <a:pt x="356" y="340"/>
                    </a:lnTo>
                    <a:lnTo>
                      <a:pt x="322" y="357"/>
                    </a:lnTo>
                    <a:lnTo>
                      <a:pt x="318" y="380"/>
                    </a:lnTo>
                    <a:lnTo>
                      <a:pt x="299" y="359"/>
                    </a:lnTo>
                    <a:lnTo>
                      <a:pt x="268" y="384"/>
                    </a:lnTo>
                    <a:lnTo>
                      <a:pt x="253" y="384"/>
                    </a:lnTo>
                    <a:lnTo>
                      <a:pt x="240" y="369"/>
                    </a:lnTo>
                    <a:lnTo>
                      <a:pt x="232" y="443"/>
                    </a:lnTo>
                    <a:lnTo>
                      <a:pt x="204" y="454"/>
                    </a:lnTo>
                    <a:lnTo>
                      <a:pt x="190" y="483"/>
                    </a:lnTo>
                    <a:lnTo>
                      <a:pt x="173" y="483"/>
                    </a:lnTo>
                    <a:lnTo>
                      <a:pt x="133" y="527"/>
                    </a:lnTo>
                    <a:lnTo>
                      <a:pt x="131" y="561"/>
                    </a:lnTo>
                    <a:lnTo>
                      <a:pt x="122" y="574"/>
                    </a:lnTo>
                    <a:lnTo>
                      <a:pt x="110" y="610"/>
                    </a:lnTo>
                    <a:lnTo>
                      <a:pt x="74" y="561"/>
                    </a:lnTo>
                    <a:lnTo>
                      <a:pt x="0" y="329"/>
                    </a:lnTo>
                    <a:lnTo>
                      <a:pt x="0" y="329"/>
                    </a:lnTo>
                    <a:close/>
                  </a:path>
                </a:pathLst>
              </a:custGeom>
              <a:grp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67" name="Freeform 58"/>
              <p:cNvSpPr>
                <a:spLocks/>
              </p:cNvSpPr>
              <p:nvPr/>
            </p:nvSpPr>
            <p:spPr bwMode="auto">
              <a:xfrm>
                <a:off x="6896101" y="3749676"/>
                <a:ext cx="114300" cy="192087"/>
              </a:xfrm>
              <a:custGeom>
                <a:avLst/>
                <a:gdLst>
                  <a:gd name="T0" fmla="*/ 0 w 64"/>
                  <a:gd name="T1" fmla="*/ 2147483646 h 107"/>
                  <a:gd name="T2" fmla="*/ 2147483646 w 64"/>
                  <a:gd name="T3" fmla="*/ 2147483646 h 107"/>
                  <a:gd name="T4" fmla="*/ 2147483646 w 64"/>
                  <a:gd name="T5" fmla="*/ 2147483646 h 107"/>
                  <a:gd name="T6" fmla="*/ 2147483646 w 64"/>
                  <a:gd name="T7" fmla="*/ 2147483646 h 107"/>
                  <a:gd name="T8" fmla="*/ 2147483646 w 64"/>
                  <a:gd name="T9" fmla="*/ 0 h 107"/>
                  <a:gd name="T10" fmla="*/ 2147483646 w 64"/>
                  <a:gd name="T11" fmla="*/ 0 h 107"/>
                  <a:gd name="T12" fmla="*/ 2147483646 w 64"/>
                  <a:gd name="T13" fmla="*/ 2147483646 h 107"/>
                  <a:gd name="T14" fmla="*/ 2147483646 w 64"/>
                  <a:gd name="T15" fmla="*/ 2147483646 h 107"/>
                  <a:gd name="T16" fmla="*/ 2147483646 w 64"/>
                  <a:gd name="T17" fmla="*/ 2147483646 h 107"/>
                  <a:gd name="T18" fmla="*/ 2147483646 w 64"/>
                  <a:gd name="T19" fmla="*/ 2147483646 h 107"/>
                  <a:gd name="T20" fmla="*/ 2147483646 w 64"/>
                  <a:gd name="T21" fmla="*/ 2147483646 h 107"/>
                  <a:gd name="T22" fmla="*/ 2147483646 w 64"/>
                  <a:gd name="T23" fmla="*/ 2147483646 h 107"/>
                  <a:gd name="T24" fmla="*/ 2147483646 w 64"/>
                  <a:gd name="T25" fmla="*/ 2147483646 h 107"/>
                  <a:gd name="T26" fmla="*/ 2147483646 w 64"/>
                  <a:gd name="T27" fmla="*/ 2147483646 h 107"/>
                  <a:gd name="T28" fmla="*/ 2147483646 w 64"/>
                  <a:gd name="T29" fmla="*/ 2147483646 h 107"/>
                  <a:gd name="T30" fmla="*/ 2147483646 w 64"/>
                  <a:gd name="T31" fmla="*/ 2147483646 h 107"/>
                  <a:gd name="T32" fmla="*/ 2147483646 w 64"/>
                  <a:gd name="T33" fmla="*/ 2147483646 h 107"/>
                  <a:gd name="T34" fmla="*/ 2147483646 w 64"/>
                  <a:gd name="T35" fmla="*/ 2147483646 h 107"/>
                  <a:gd name="T36" fmla="*/ 2147483646 w 64"/>
                  <a:gd name="T37" fmla="*/ 2147483646 h 107"/>
                  <a:gd name="T38" fmla="*/ 2147483646 w 64"/>
                  <a:gd name="T39" fmla="*/ 2147483646 h 107"/>
                  <a:gd name="T40" fmla="*/ 2147483646 w 64"/>
                  <a:gd name="T41" fmla="*/ 2147483646 h 107"/>
                  <a:gd name="T42" fmla="*/ 2147483646 w 64"/>
                  <a:gd name="T43" fmla="*/ 2147483646 h 107"/>
                  <a:gd name="T44" fmla="*/ 2147483646 w 64"/>
                  <a:gd name="T45" fmla="*/ 2147483646 h 107"/>
                  <a:gd name="T46" fmla="*/ 2147483646 w 64"/>
                  <a:gd name="T47" fmla="*/ 2147483646 h 107"/>
                  <a:gd name="T48" fmla="*/ 2147483646 w 64"/>
                  <a:gd name="T49" fmla="*/ 2147483646 h 107"/>
                  <a:gd name="T50" fmla="*/ 2147483646 w 64"/>
                  <a:gd name="T51" fmla="*/ 2147483646 h 107"/>
                  <a:gd name="T52" fmla="*/ 2147483646 w 64"/>
                  <a:gd name="T53" fmla="*/ 2147483646 h 107"/>
                  <a:gd name="T54" fmla="*/ 2147483646 w 64"/>
                  <a:gd name="T55" fmla="*/ 2147483646 h 107"/>
                  <a:gd name="T56" fmla="*/ 2147483646 w 64"/>
                  <a:gd name="T57" fmla="*/ 2147483646 h 107"/>
                  <a:gd name="T58" fmla="*/ 2147483646 w 64"/>
                  <a:gd name="T59" fmla="*/ 2147483646 h 107"/>
                  <a:gd name="T60" fmla="*/ 2147483646 w 64"/>
                  <a:gd name="T61" fmla="*/ 2147483646 h 107"/>
                  <a:gd name="T62" fmla="*/ 2147483646 w 64"/>
                  <a:gd name="T63" fmla="*/ 2147483646 h 107"/>
                  <a:gd name="T64" fmla="*/ 2147483646 w 64"/>
                  <a:gd name="T65" fmla="*/ 2147483646 h 107"/>
                  <a:gd name="T66" fmla="*/ 2147483646 w 64"/>
                  <a:gd name="T67" fmla="*/ 2147483646 h 107"/>
                  <a:gd name="T68" fmla="*/ 2147483646 w 64"/>
                  <a:gd name="T69" fmla="*/ 2147483646 h 107"/>
                  <a:gd name="T70" fmla="*/ 2147483646 w 64"/>
                  <a:gd name="T71" fmla="*/ 2147483646 h 107"/>
                  <a:gd name="T72" fmla="*/ 0 w 64"/>
                  <a:gd name="T73" fmla="*/ 2147483646 h 1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4" h="107">
                    <a:moveTo>
                      <a:pt x="0" y="14"/>
                    </a:moveTo>
                    <a:lnTo>
                      <a:pt x="1" y="9"/>
                    </a:lnTo>
                    <a:lnTo>
                      <a:pt x="4" y="4"/>
                    </a:lnTo>
                    <a:lnTo>
                      <a:pt x="9" y="2"/>
                    </a:lnTo>
                    <a:lnTo>
                      <a:pt x="12" y="0"/>
                    </a:lnTo>
                    <a:lnTo>
                      <a:pt x="16" y="0"/>
                    </a:lnTo>
                    <a:lnTo>
                      <a:pt x="19" y="3"/>
                    </a:lnTo>
                    <a:lnTo>
                      <a:pt x="16" y="4"/>
                    </a:lnTo>
                    <a:lnTo>
                      <a:pt x="16" y="9"/>
                    </a:lnTo>
                    <a:lnTo>
                      <a:pt x="14" y="14"/>
                    </a:lnTo>
                    <a:lnTo>
                      <a:pt x="11" y="18"/>
                    </a:lnTo>
                    <a:lnTo>
                      <a:pt x="15" y="23"/>
                    </a:lnTo>
                    <a:lnTo>
                      <a:pt x="15" y="27"/>
                    </a:lnTo>
                    <a:lnTo>
                      <a:pt x="17" y="32"/>
                    </a:lnTo>
                    <a:lnTo>
                      <a:pt x="21" y="37"/>
                    </a:lnTo>
                    <a:lnTo>
                      <a:pt x="26" y="41"/>
                    </a:lnTo>
                    <a:lnTo>
                      <a:pt x="30" y="44"/>
                    </a:lnTo>
                    <a:lnTo>
                      <a:pt x="30" y="51"/>
                    </a:lnTo>
                    <a:lnTo>
                      <a:pt x="33" y="58"/>
                    </a:lnTo>
                    <a:lnTo>
                      <a:pt x="39" y="62"/>
                    </a:lnTo>
                    <a:lnTo>
                      <a:pt x="40" y="67"/>
                    </a:lnTo>
                    <a:lnTo>
                      <a:pt x="49" y="75"/>
                    </a:lnTo>
                    <a:lnTo>
                      <a:pt x="55" y="73"/>
                    </a:lnTo>
                    <a:lnTo>
                      <a:pt x="56" y="76"/>
                    </a:lnTo>
                    <a:lnTo>
                      <a:pt x="55" y="81"/>
                    </a:lnTo>
                    <a:lnTo>
                      <a:pt x="55" y="86"/>
                    </a:lnTo>
                    <a:lnTo>
                      <a:pt x="56" y="86"/>
                    </a:lnTo>
                    <a:lnTo>
                      <a:pt x="53" y="91"/>
                    </a:lnTo>
                    <a:lnTo>
                      <a:pt x="55" y="90"/>
                    </a:lnTo>
                    <a:lnTo>
                      <a:pt x="60" y="88"/>
                    </a:lnTo>
                    <a:lnTo>
                      <a:pt x="64" y="99"/>
                    </a:lnTo>
                    <a:lnTo>
                      <a:pt x="63" y="99"/>
                    </a:lnTo>
                    <a:lnTo>
                      <a:pt x="60" y="100"/>
                    </a:lnTo>
                    <a:lnTo>
                      <a:pt x="26" y="107"/>
                    </a:lnTo>
                    <a:lnTo>
                      <a:pt x="24" y="102"/>
                    </a:lnTo>
                    <a:lnTo>
                      <a:pt x="15" y="68"/>
                    </a:lnTo>
                    <a:lnTo>
                      <a:pt x="0" y="14"/>
                    </a:lnTo>
                  </a:path>
                </a:pathLst>
              </a:custGeom>
              <a:grpFill/>
              <a:ln w="4763">
                <a:solidFill>
                  <a:srgbClr val="FFFFFF"/>
                </a:solidFill>
                <a:prstDash val="solid"/>
                <a:round/>
                <a:headEnd/>
                <a:tailEnd/>
              </a:ln>
            </p:spPr>
            <p:txBody>
              <a:bodyPr/>
              <a:lstStyle/>
              <a:p>
                <a:pPr>
                  <a:defRPr/>
                </a:pPr>
                <a:endParaRPr lang="en-US">
                  <a:latin typeface="+mj-lt"/>
                </a:endParaRPr>
              </a:p>
            </p:txBody>
          </p:sp>
          <p:sp>
            <p:nvSpPr>
              <p:cNvPr id="68" name="TextBox 115"/>
              <p:cNvSpPr txBox="1">
                <a:spLocks noChangeArrowheads="1"/>
              </p:cNvSpPr>
              <p:nvPr/>
            </p:nvSpPr>
            <p:spPr bwMode="auto">
              <a:xfrm>
                <a:off x="5060747" y="3106234"/>
                <a:ext cx="650602" cy="404526"/>
              </a:xfrm>
              <a:prstGeom prst="rect">
                <a:avLst/>
              </a:prstGeom>
              <a:noFill/>
              <a:ln>
                <a:noFill/>
              </a:ln>
              <a:extLst/>
            </p:spPr>
            <p:txBody>
              <a:bodyPr wrap="none">
                <a:sp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eaLnBrk="1" hangingPunct="1">
                  <a:spcBef>
                    <a:spcPct val="0"/>
                  </a:spcBef>
                  <a:buClrTx/>
                  <a:buFontTx/>
                  <a:buNone/>
                  <a:defRPr/>
                </a:pPr>
                <a:r>
                  <a:rPr lang="en-US" altLang="en-US" sz="800" b="1" dirty="0" smtClean="0">
                    <a:latin typeface="+mj-lt"/>
                    <a:cs typeface="Tahoma" panose="020B0604030504040204" pitchFamily="34" charset="0"/>
                  </a:rPr>
                  <a:t>WI</a:t>
                </a:r>
              </a:p>
            </p:txBody>
          </p:sp>
          <p:sp>
            <p:nvSpPr>
              <p:cNvPr id="69" name="TextBox 117"/>
              <p:cNvSpPr txBox="1">
                <a:spLocks noChangeArrowheads="1"/>
              </p:cNvSpPr>
              <p:nvPr/>
            </p:nvSpPr>
            <p:spPr bwMode="auto">
              <a:xfrm>
                <a:off x="5196805" y="3725565"/>
                <a:ext cx="566343" cy="404526"/>
              </a:xfrm>
              <a:prstGeom prst="rect">
                <a:avLst/>
              </a:prstGeom>
              <a:noFill/>
              <a:ln>
                <a:noFill/>
              </a:ln>
              <a:extLst/>
            </p:spPr>
            <p:txBody>
              <a:bodyPr wrap="none">
                <a:sp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eaLnBrk="1" hangingPunct="1">
                  <a:spcBef>
                    <a:spcPct val="0"/>
                  </a:spcBef>
                  <a:buClrTx/>
                  <a:buFontTx/>
                  <a:buNone/>
                  <a:defRPr/>
                </a:pPr>
                <a:r>
                  <a:rPr lang="en-US" altLang="en-US" sz="800" b="1" dirty="0" smtClean="0">
                    <a:latin typeface="+mj-lt"/>
                    <a:cs typeface="Tahoma" panose="020B0604030504040204" pitchFamily="34" charset="0"/>
                  </a:rPr>
                  <a:t>IL</a:t>
                </a:r>
              </a:p>
            </p:txBody>
          </p:sp>
          <p:sp>
            <p:nvSpPr>
              <p:cNvPr id="70" name="Freeform 1170"/>
              <p:cNvSpPr>
                <a:spLocks/>
              </p:cNvSpPr>
              <p:nvPr/>
            </p:nvSpPr>
            <p:spPr bwMode="auto">
              <a:xfrm>
                <a:off x="7135813" y="2909888"/>
                <a:ext cx="166688" cy="379413"/>
              </a:xfrm>
              <a:custGeom>
                <a:avLst/>
                <a:gdLst>
                  <a:gd name="T0" fmla="*/ 0 w 163"/>
                  <a:gd name="T1" fmla="*/ 173 h 371"/>
                  <a:gd name="T2" fmla="*/ 21 w 163"/>
                  <a:gd name="T3" fmla="*/ 135 h 371"/>
                  <a:gd name="T4" fmla="*/ 23 w 163"/>
                  <a:gd name="T5" fmla="*/ 49 h 371"/>
                  <a:gd name="T6" fmla="*/ 21 w 163"/>
                  <a:gd name="T7" fmla="*/ 17 h 371"/>
                  <a:gd name="T8" fmla="*/ 53 w 163"/>
                  <a:gd name="T9" fmla="*/ 0 h 371"/>
                  <a:gd name="T10" fmla="*/ 127 w 163"/>
                  <a:gd name="T11" fmla="*/ 232 h 371"/>
                  <a:gd name="T12" fmla="*/ 163 w 163"/>
                  <a:gd name="T13" fmla="*/ 281 h 371"/>
                  <a:gd name="T14" fmla="*/ 163 w 163"/>
                  <a:gd name="T15" fmla="*/ 314 h 371"/>
                  <a:gd name="T16" fmla="*/ 127 w 163"/>
                  <a:gd name="T17" fmla="*/ 340 h 371"/>
                  <a:gd name="T18" fmla="*/ 6 w 163"/>
                  <a:gd name="T19" fmla="*/ 371 h 371"/>
                  <a:gd name="T20" fmla="*/ 0 w 163"/>
                  <a:gd name="T21" fmla="*/ 173 h 371"/>
                  <a:gd name="T22" fmla="*/ 0 w 163"/>
                  <a:gd name="T23" fmla="*/ 173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371">
                    <a:moveTo>
                      <a:pt x="0" y="173"/>
                    </a:moveTo>
                    <a:lnTo>
                      <a:pt x="21" y="135"/>
                    </a:lnTo>
                    <a:lnTo>
                      <a:pt x="23" y="49"/>
                    </a:lnTo>
                    <a:lnTo>
                      <a:pt x="21" y="17"/>
                    </a:lnTo>
                    <a:lnTo>
                      <a:pt x="53" y="0"/>
                    </a:lnTo>
                    <a:lnTo>
                      <a:pt x="127" y="232"/>
                    </a:lnTo>
                    <a:lnTo>
                      <a:pt x="163" y="281"/>
                    </a:lnTo>
                    <a:lnTo>
                      <a:pt x="163" y="314"/>
                    </a:lnTo>
                    <a:lnTo>
                      <a:pt x="127" y="340"/>
                    </a:lnTo>
                    <a:lnTo>
                      <a:pt x="6" y="371"/>
                    </a:lnTo>
                    <a:lnTo>
                      <a:pt x="0" y="173"/>
                    </a:lnTo>
                    <a:lnTo>
                      <a:pt x="0" y="173"/>
                    </a:lnTo>
                    <a:close/>
                  </a:path>
                </a:pathLst>
              </a:custGeom>
              <a:solidFill>
                <a:srgbClr val="E0A39E"/>
              </a:solidFill>
              <a:ln w="9525">
                <a:solidFill>
                  <a:schemeClr val="tx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71" name="TextBox 143"/>
              <p:cNvSpPr txBox="1">
                <a:spLocks noChangeArrowheads="1"/>
              </p:cNvSpPr>
              <p:nvPr/>
            </p:nvSpPr>
            <p:spPr bwMode="auto">
              <a:xfrm>
                <a:off x="7183999" y="3023423"/>
                <a:ext cx="525920" cy="311108"/>
              </a:xfrm>
              <a:prstGeom prst="rect">
                <a:avLst/>
              </a:prstGeom>
              <a:noFill/>
              <a:ln>
                <a:noFill/>
              </a:ln>
              <a:extLst/>
            </p:spPr>
            <p:txBody>
              <a:bodyPr wrap="none">
                <a:spAutoFit/>
              </a:bodyPr>
              <a:lstStyle>
                <a:lvl1pPr>
                  <a:defRPr sz="2800">
                    <a:solidFill>
                      <a:schemeClr val="tx1"/>
                    </a:solidFill>
                    <a:latin typeface="Georgia" charset="0"/>
                    <a:ea typeface="ＭＳ Ｐゴシック" charset="0"/>
                    <a:cs typeface="ＭＳ Ｐゴシック" charset="0"/>
                  </a:defRPr>
                </a:lvl1pPr>
                <a:lvl2pPr marL="742950" indent="-285750">
                  <a:defRPr sz="2400">
                    <a:solidFill>
                      <a:schemeClr val="tx1"/>
                    </a:solidFill>
                    <a:latin typeface="Georgia" charset="0"/>
                    <a:ea typeface="ＭＳ Ｐゴシック" charset="0"/>
                  </a:defRPr>
                </a:lvl2pPr>
                <a:lvl3pPr>
                  <a:defRPr sz="2000">
                    <a:solidFill>
                      <a:schemeClr val="tx1"/>
                    </a:solidFill>
                    <a:latin typeface="Georgia" charset="0"/>
                    <a:ea typeface="ＭＳ Ｐゴシック" charset="0"/>
                  </a:defRPr>
                </a:lvl3pPr>
                <a:lvl4pPr>
                  <a:defRPr>
                    <a:solidFill>
                      <a:schemeClr val="tx1"/>
                    </a:solidFill>
                    <a:latin typeface="Georgia" charset="0"/>
                    <a:ea typeface="ＭＳ Ｐゴシック" charset="0"/>
                  </a:defRPr>
                </a:lvl4pPr>
                <a:lvl5pPr>
                  <a:defRPr>
                    <a:solidFill>
                      <a:schemeClr val="tx1"/>
                    </a:solidFill>
                    <a:latin typeface="Georgia" charset="0"/>
                    <a:ea typeface="ＭＳ Ｐゴシック" charset="0"/>
                  </a:defRPr>
                </a:lvl5pPr>
                <a:lvl6pPr eaLnBrk="0" fontAlgn="base" hangingPunct="0">
                  <a:spcAft>
                    <a:spcPct val="0"/>
                  </a:spcAft>
                  <a:buFont typeface="Arial" charset="0"/>
                  <a:defRPr>
                    <a:solidFill>
                      <a:schemeClr val="tx1"/>
                    </a:solidFill>
                    <a:latin typeface="Georgia" charset="0"/>
                    <a:ea typeface="ＭＳ Ｐゴシック" charset="0"/>
                  </a:defRPr>
                </a:lvl6pPr>
                <a:lvl7pPr eaLnBrk="0" fontAlgn="base" hangingPunct="0">
                  <a:spcAft>
                    <a:spcPct val="0"/>
                  </a:spcAft>
                  <a:buFont typeface="Arial" charset="0"/>
                  <a:defRPr>
                    <a:solidFill>
                      <a:schemeClr val="tx1"/>
                    </a:solidFill>
                    <a:latin typeface="Georgia" charset="0"/>
                    <a:ea typeface="ＭＳ Ｐゴシック" charset="0"/>
                  </a:defRPr>
                </a:lvl7pPr>
                <a:lvl8pPr eaLnBrk="0" fontAlgn="base" hangingPunct="0">
                  <a:spcAft>
                    <a:spcPct val="0"/>
                  </a:spcAft>
                  <a:buFont typeface="Arial" charset="0"/>
                  <a:defRPr>
                    <a:solidFill>
                      <a:schemeClr val="tx1"/>
                    </a:solidFill>
                    <a:latin typeface="Georgia" charset="0"/>
                    <a:ea typeface="ＭＳ Ｐゴシック" charset="0"/>
                  </a:defRPr>
                </a:lvl8pPr>
                <a:lvl9pPr eaLnBrk="0" fontAlgn="base" hangingPunct="0">
                  <a:spcAft>
                    <a:spcPct val="0"/>
                  </a:spcAft>
                  <a:buFont typeface="Arial" charset="0"/>
                  <a:defRPr>
                    <a:solidFill>
                      <a:schemeClr val="tx1"/>
                    </a:solidFill>
                    <a:latin typeface="Georgia" charset="0"/>
                    <a:ea typeface="ＭＳ Ｐゴシック" charset="0"/>
                  </a:defRPr>
                </a:lvl9pPr>
              </a:lstStyle>
              <a:p>
                <a:pPr eaLnBrk="1" hangingPunct="1">
                  <a:defRPr/>
                </a:pPr>
                <a:r>
                  <a:rPr lang="en-US" sz="800" b="1" dirty="0" smtClean="0"/>
                  <a:t>NH</a:t>
                </a:r>
              </a:p>
            </p:txBody>
          </p:sp>
          <p:sp>
            <p:nvSpPr>
              <p:cNvPr id="72" name="Freeform 1159"/>
              <p:cNvSpPr>
                <a:spLocks/>
              </p:cNvSpPr>
              <p:nvPr/>
            </p:nvSpPr>
            <p:spPr bwMode="auto">
              <a:xfrm>
                <a:off x="6353176" y="3454401"/>
                <a:ext cx="642937" cy="409575"/>
              </a:xfrm>
              <a:custGeom>
                <a:avLst/>
                <a:gdLst>
                  <a:gd name="T0" fmla="*/ 50 w 635"/>
                  <a:gd name="T1" fmla="*/ 397 h 397"/>
                  <a:gd name="T2" fmla="*/ 156 w 635"/>
                  <a:gd name="T3" fmla="*/ 380 h 397"/>
                  <a:gd name="T4" fmla="*/ 536 w 635"/>
                  <a:gd name="T5" fmla="*/ 308 h 397"/>
                  <a:gd name="T6" fmla="*/ 553 w 635"/>
                  <a:gd name="T7" fmla="*/ 291 h 397"/>
                  <a:gd name="T8" fmla="*/ 574 w 635"/>
                  <a:gd name="T9" fmla="*/ 291 h 397"/>
                  <a:gd name="T10" fmla="*/ 599 w 635"/>
                  <a:gd name="T11" fmla="*/ 274 h 397"/>
                  <a:gd name="T12" fmla="*/ 635 w 635"/>
                  <a:gd name="T13" fmla="*/ 228 h 397"/>
                  <a:gd name="T14" fmla="*/ 572 w 635"/>
                  <a:gd name="T15" fmla="*/ 179 h 397"/>
                  <a:gd name="T16" fmla="*/ 570 w 635"/>
                  <a:gd name="T17" fmla="*/ 133 h 397"/>
                  <a:gd name="T18" fmla="*/ 599 w 635"/>
                  <a:gd name="T19" fmla="*/ 69 h 397"/>
                  <a:gd name="T20" fmla="*/ 557 w 635"/>
                  <a:gd name="T21" fmla="*/ 48 h 397"/>
                  <a:gd name="T22" fmla="*/ 512 w 635"/>
                  <a:gd name="T23" fmla="*/ 0 h 397"/>
                  <a:gd name="T24" fmla="*/ 89 w 635"/>
                  <a:gd name="T25" fmla="*/ 78 h 397"/>
                  <a:gd name="T26" fmla="*/ 69 w 635"/>
                  <a:gd name="T27" fmla="*/ 48 h 397"/>
                  <a:gd name="T28" fmla="*/ 0 w 635"/>
                  <a:gd name="T29" fmla="*/ 97 h 397"/>
                  <a:gd name="T30" fmla="*/ 50 w 635"/>
                  <a:gd name="T31" fmla="*/ 397 h 397"/>
                  <a:gd name="T32" fmla="*/ 50 w 635"/>
                  <a:gd name="T33" fmla="*/ 397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5" h="397">
                    <a:moveTo>
                      <a:pt x="50" y="397"/>
                    </a:moveTo>
                    <a:lnTo>
                      <a:pt x="156" y="380"/>
                    </a:lnTo>
                    <a:lnTo>
                      <a:pt x="536" y="308"/>
                    </a:lnTo>
                    <a:lnTo>
                      <a:pt x="553" y="291"/>
                    </a:lnTo>
                    <a:lnTo>
                      <a:pt x="574" y="291"/>
                    </a:lnTo>
                    <a:lnTo>
                      <a:pt x="599" y="274"/>
                    </a:lnTo>
                    <a:lnTo>
                      <a:pt x="635" y="228"/>
                    </a:lnTo>
                    <a:lnTo>
                      <a:pt x="572" y="179"/>
                    </a:lnTo>
                    <a:lnTo>
                      <a:pt x="570" y="133"/>
                    </a:lnTo>
                    <a:lnTo>
                      <a:pt x="599" y="69"/>
                    </a:lnTo>
                    <a:lnTo>
                      <a:pt x="557" y="48"/>
                    </a:lnTo>
                    <a:lnTo>
                      <a:pt x="512" y="0"/>
                    </a:lnTo>
                    <a:lnTo>
                      <a:pt x="89" y="78"/>
                    </a:lnTo>
                    <a:lnTo>
                      <a:pt x="69" y="48"/>
                    </a:lnTo>
                    <a:lnTo>
                      <a:pt x="0" y="97"/>
                    </a:lnTo>
                    <a:lnTo>
                      <a:pt x="50" y="397"/>
                    </a:lnTo>
                    <a:lnTo>
                      <a:pt x="50" y="397"/>
                    </a:lnTo>
                    <a:close/>
                  </a:path>
                </a:pathLst>
              </a:custGeom>
              <a:solidFill>
                <a:srgbClr val="E0A39E"/>
              </a:solidFill>
              <a:ln w="9525">
                <a:solidFill>
                  <a:schemeClr val="tx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73" name="Freeform 1119"/>
              <p:cNvSpPr>
                <a:spLocks/>
              </p:cNvSpPr>
              <p:nvPr/>
            </p:nvSpPr>
            <p:spPr bwMode="auto">
              <a:xfrm>
                <a:off x="2190751" y="3351213"/>
                <a:ext cx="711200" cy="1076325"/>
              </a:xfrm>
              <a:custGeom>
                <a:avLst/>
                <a:gdLst>
                  <a:gd name="T0" fmla="*/ 0 w 696"/>
                  <a:gd name="T1" fmla="*/ 384 h 1047"/>
                  <a:gd name="T2" fmla="*/ 443 w 696"/>
                  <a:gd name="T3" fmla="*/ 1047 h 1047"/>
                  <a:gd name="T4" fmla="*/ 458 w 696"/>
                  <a:gd name="T5" fmla="*/ 904 h 1047"/>
                  <a:gd name="T6" fmla="*/ 483 w 696"/>
                  <a:gd name="T7" fmla="*/ 897 h 1047"/>
                  <a:gd name="T8" fmla="*/ 525 w 696"/>
                  <a:gd name="T9" fmla="*/ 921 h 1047"/>
                  <a:gd name="T10" fmla="*/ 561 w 696"/>
                  <a:gd name="T11" fmla="*/ 796 h 1047"/>
                  <a:gd name="T12" fmla="*/ 696 w 696"/>
                  <a:gd name="T13" fmla="*/ 133 h 1047"/>
                  <a:gd name="T14" fmla="*/ 397 w 696"/>
                  <a:gd name="T15" fmla="*/ 70 h 1047"/>
                  <a:gd name="T16" fmla="*/ 104 w 696"/>
                  <a:gd name="T17" fmla="*/ 0 h 1047"/>
                  <a:gd name="T18" fmla="*/ 0 w 696"/>
                  <a:gd name="T19" fmla="*/ 384 h 1047"/>
                  <a:gd name="T20" fmla="*/ 0 w 696"/>
                  <a:gd name="T21" fmla="*/ 384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1047">
                    <a:moveTo>
                      <a:pt x="0" y="384"/>
                    </a:moveTo>
                    <a:lnTo>
                      <a:pt x="443" y="1047"/>
                    </a:lnTo>
                    <a:lnTo>
                      <a:pt x="458" y="904"/>
                    </a:lnTo>
                    <a:lnTo>
                      <a:pt x="483" y="897"/>
                    </a:lnTo>
                    <a:lnTo>
                      <a:pt x="525" y="921"/>
                    </a:lnTo>
                    <a:lnTo>
                      <a:pt x="561" y="796"/>
                    </a:lnTo>
                    <a:lnTo>
                      <a:pt x="696" y="133"/>
                    </a:lnTo>
                    <a:lnTo>
                      <a:pt x="397" y="70"/>
                    </a:lnTo>
                    <a:lnTo>
                      <a:pt x="104" y="0"/>
                    </a:lnTo>
                    <a:lnTo>
                      <a:pt x="0" y="384"/>
                    </a:lnTo>
                    <a:lnTo>
                      <a:pt x="0" y="384"/>
                    </a:lnTo>
                    <a:close/>
                  </a:path>
                </a:pathLst>
              </a:custGeom>
              <a:solidFill>
                <a:srgbClr val="AED0EE"/>
              </a:solidFill>
              <a:ln w="9525">
                <a:solidFill>
                  <a:schemeClr val="bg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74" name="Freeform 1141"/>
              <p:cNvSpPr>
                <a:spLocks/>
              </p:cNvSpPr>
              <p:nvPr/>
            </p:nvSpPr>
            <p:spPr bwMode="auto">
              <a:xfrm>
                <a:off x="5618163" y="3636963"/>
                <a:ext cx="342900" cy="587375"/>
              </a:xfrm>
              <a:custGeom>
                <a:avLst/>
                <a:gdLst>
                  <a:gd name="T0" fmla="*/ 11 w 338"/>
                  <a:gd name="T1" fmla="*/ 566 h 566"/>
                  <a:gd name="T2" fmla="*/ 21 w 338"/>
                  <a:gd name="T3" fmla="*/ 549 h 566"/>
                  <a:gd name="T4" fmla="*/ 85 w 338"/>
                  <a:gd name="T5" fmla="*/ 545 h 566"/>
                  <a:gd name="T6" fmla="*/ 138 w 338"/>
                  <a:gd name="T7" fmla="*/ 528 h 566"/>
                  <a:gd name="T8" fmla="*/ 192 w 338"/>
                  <a:gd name="T9" fmla="*/ 496 h 566"/>
                  <a:gd name="T10" fmla="*/ 235 w 338"/>
                  <a:gd name="T11" fmla="*/ 494 h 566"/>
                  <a:gd name="T12" fmla="*/ 285 w 338"/>
                  <a:gd name="T13" fmla="*/ 412 h 566"/>
                  <a:gd name="T14" fmla="*/ 300 w 338"/>
                  <a:gd name="T15" fmla="*/ 418 h 566"/>
                  <a:gd name="T16" fmla="*/ 338 w 338"/>
                  <a:gd name="T17" fmla="*/ 389 h 566"/>
                  <a:gd name="T18" fmla="*/ 329 w 338"/>
                  <a:gd name="T19" fmla="*/ 368 h 566"/>
                  <a:gd name="T20" fmla="*/ 332 w 338"/>
                  <a:gd name="T21" fmla="*/ 357 h 566"/>
                  <a:gd name="T22" fmla="*/ 294 w 338"/>
                  <a:gd name="T23" fmla="*/ 7 h 566"/>
                  <a:gd name="T24" fmla="*/ 291 w 338"/>
                  <a:gd name="T25" fmla="*/ 0 h 566"/>
                  <a:gd name="T26" fmla="*/ 89 w 338"/>
                  <a:gd name="T27" fmla="*/ 23 h 566"/>
                  <a:gd name="T28" fmla="*/ 51 w 338"/>
                  <a:gd name="T29" fmla="*/ 42 h 566"/>
                  <a:gd name="T30" fmla="*/ 17 w 338"/>
                  <a:gd name="T31" fmla="*/ 32 h 566"/>
                  <a:gd name="T32" fmla="*/ 42 w 338"/>
                  <a:gd name="T33" fmla="*/ 319 h 566"/>
                  <a:gd name="T34" fmla="*/ 36 w 338"/>
                  <a:gd name="T35" fmla="*/ 378 h 566"/>
                  <a:gd name="T36" fmla="*/ 51 w 338"/>
                  <a:gd name="T37" fmla="*/ 412 h 566"/>
                  <a:gd name="T38" fmla="*/ 34 w 338"/>
                  <a:gd name="T39" fmla="*/ 477 h 566"/>
                  <a:gd name="T40" fmla="*/ 11 w 338"/>
                  <a:gd name="T41" fmla="*/ 505 h 566"/>
                  <a:gd name="T42" fmla="*/ 0 w 338"/>
                  <a:gd name="T43" fmla="*/ 553 h 566"/>
                  <a:gd name="T44" fmla="*/ 11 w 338"/>
                  <a:gd name="T45" fmla="*/ 566 h 566"/>
                  <a:gd name="T46" fmla="*/ 11 w 338"/>
                  <a:gd name="T47" fmla="*/ 566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8" h="566">
                    <a:moveTo>
                      <a:pt x="11" y="566"/>
                    </a:moveTo>
                    <a:lnTo>
                      <a:pt x="21" y="549"/>
                    </a:lnTo>
                    <a:lnTo>
                      <a:pt x="85" y="545"/>
                    </a:lnTo>
                    <a:lnTo>
                      <a:pt x="138" y="528"/>
                    </a:lnTo>
                    <a:lnTo>
                      <a:pt x="192" y="496"/>
                    </a:lnTo>
                    <a:lnTo>
                      <a:pt x="235" y="494"/>
                    </a:lnTo>
                    <a:lnTo>
                      <a:pt x="285" y="412"/>
                    </a:lnTo>
                    <a:lnTo>
                      <a:pt x="300" y="418"/>
                    </a:lnTo>
                    <a:lnTo>
                      <a:pt x="338" y="389"/>
                    </a:lnTo>
                    <a:lnTo>
                      <a:pt x="329" y="368"/>
                    </a:lnTo>
                    <a:lnTo>
                      <a:pt x="332" y="357"/>
                    </a:lnTo>
                    <a:lnTo>
                      <a:pt x="294" y="7"/>
                    </a:lnTo>
                    <a:lnTo>
                      <a:pt x="291" y="0"/>
                    </a:lnTo>
                    <a:lnTo>
                      <a:pt x="89" y="23"/>
                    </a:lnTo>
                    <a:lnTo>
                      <a:pt x="51" y="42"/>
                    </a:lnTo>
                    <a:lnTo>
                      <a:pt x="17" y="32"/>
                    </a:lnTo>
                    <a:lnTo>
                      <a:pt x="42" y="319"/>
                    </a:lnTo>
                    <a:lnTo>
                      <a:pt x="36" y="378"/>
                    </a:lnTo>
                    <a:lnTo>
                      <a:pt x="51" y="412"/>
                    </a:lnTo>
                    <a:lnTo>
                      <a:pt x="34" y="477"/>
                    </a:lnTo>
                    <a:lnTo>
                      <a:pt x="11" y="505"/>
                    </a:lnTo>
                    <a:lnTo>
                      <a:pt x="0" y="553"/>
                    </a:lnTo>
                    <a:lnTo>
                      <a:pt x="11" y="566"/>
                    </a:lnTo>
                    <a:lnTo>
                      <a:pt x="11" y="566"/>
                    </a:lnTo>
                    <a:close/>
                  </a:path>
                </a:pathLst>
              </a:custGeom>
              <a:solidFill>
                <a:srgbClr val="E0A39E"/>
              </a:solidFill>
              <a:ln w="9525">
                <a:solidFill>
                  <a:schemeClr val="tx1"/>
                </a:solidFill>
                <a:round/>
                <a:headEnd/>
                <a:tailEnd/>
              </a:ln>
              <a:effectLst/>
              <a:extLst/>
            </p:spPr>
            <p:txBody>
              <a:bodyPr/>
              <a:lstStyle/>
              <a:p>
                <a:pPr eaLnBrk="1" hangingPunct="1">
                  <a:defRPr/>
                </a:pPr>
                <a:endParaRPr lang="en-US">
                  <a:latin typeface="+mj-lt"/>
                  <a:ea typeface="Tahoma" panose="020B0604030504040204" pitchFamily="34" charset="0"/>
                  <a:cs typeface="Tahoma" panose="020B0604030504040204" pitchFamily="34" charset="0"/>
                </a:endParaRPr>
              </a:p>
            </p:txBody>
          </p:sp>
          <p:sp>
            <p:nvSpPr>
              <p:cNvPr id="75" name="TextBox 105"/>
              <p:cNvSpPr txBox="1">
                <a:spLocks noChangeArrowheads="1"/>
              </p:cNvSpPr>
              <p:nvPr/>
            </p:nvSpPr>
            <p:spPr bwMode="auto">
              <a:xfrm>
                <a:off x="6358700" y="3491418"/>
                <a:ext cx="629536" cy="404526"/>
              </a:xfrm>
              <a:prstGeom prst="rect">
                <a:avLst/>
              </a:prstGeom>
              <a:noFill/>
              <a:ln>
                <a:noFill/>
              </a:ln>
              <a:extLst/>
            </p:spPr>
            <p:txBody>
              <a:bodyPr wrap="none">
                <a:sp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eaLnBrk="1" hangingPunct="1">
                  <a:spcBef>
                    <a:spcPct val="0"/>
                  </a:spcBef>
                  <a:buClrTx/>
                  <a:buFontTx/>
                  <a:buNone/>
                  <a:defRPr/>
                </a:pPr>
                <a:r>
                  <a:rPr lang="en-US" altLang="en-US" sz="800" b="1" dirty="0" smtClean="0">
                    <a:latin typeface="+mj-lt"/>
                    <a:cs typeface="Tahoma" panose="020B0604030504040204" pitchFamily="34" charset="0"/>
                  </a:rPr>
                  <a:t>PA</a:t>
                </a:r>
              </a:p>
            </p:txBody>
          </p:sp>
        </p:grpSp>
        <p:sp>
          <p:nvSpPr>
            <p:cNvPr id="16" name="TextBox 143"/>
            <p:cNvSpPr txBox="1">
              <a:spLocks noChangeArrowheads="1"/>
            </p:cNvSpPr>
            <p:nvPr/>
          </p:nvSpPr>
          <p:spPr bwMode="auto">
            <a:xfrm>
              <a:off x="367826" y="3188997"/>
              <a:ext cx="33178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Georgia" pitchFamily="18" charset="0"/>
                  <a:ea typeface="MS PGothic" pitchFamily="34" charset="-128"/>
                </a:defRPr>
              </a:lvl1pPr>
              <a:lvl2pPr marL="742950" indent="-285750">
                <a:lnSpc>
                  <a:spcPct val="90000"/>
                </a:lnSpc>
                <a:spcBef>
                  <a:spcPts val="500"/>
                </a:spcBef>
                <a:buFont typeface="Arial" charset="0"/>
                <a:buChar char="•"/>
                <a:defRPr sz="2400">
                  <a:solidFill>
                    <a:schemeClr val="tx1"/>
                  </a:solidFill>
                  <a:latin typeface="Georgia" pitchFamily="18" charset="0"/>
                  <a:ea typeface="MS PGothic" pitchFamily="34" charset="-128"/>
                </a:defRPr>
              </a:lvl2pPr>
              <a:lvl3pPr marL="1143000" indent="-228600">
                <a:lnSpc>
                  <a:spcPct val="90000"/>
                </a:lnSpc>
                <a:spcBef>
                  <a:spcPts val="500"/>
                </a:spcBef>
                <a:buFont typeface="Arial" charset="0"/>
                <a:buChar char="•"/>
                <a:defRPr sz="2000">
                  <a:solidFill>
                    <a:schemeClr val="tx1"/>
                  </a:solidFill>
                  <a:latin typeface="Georgia" pitchFamily="18" charset="0"/>
                  <a:ea typeface="MS PGothic" pitchFamily="34" charset="-128"/>
                </a:defRPr>
              </a:lvl3pPr>
              <a:lvl4pPr marL="1600200" indent="-228600">
                <a:lnSpc>
                  <a:spcPct val="90000"/>
                </a:lnSpc>
                <a:spcBef>
                  <a:spcPts val="500"/>
                </a:spcBef>
                <a:buFont typeface="Arial" charset="0"/>
                <a:buChar char="•"/>
                <a:defRPr>
                  <a:solidFill>
                    <a:schemeClr val="tx1"/>
                  </a:solidFill>
                  <a:latin typeface="Georgia" pitchFamily="18" charset="0"/>
                  <a:ea typeface="MS PGothic" pitchFamily="34" charset="-128"/>
                </a:defRPr>
              </a:lvl4pPr>
              <a:lvl5pPr marL="2057400" indent="-228600">
                <a:lnSpc>
                  <a:spcPct val="90000"/>
                </a:lnSpc>
                <a:spcBef>
                  <a:spcPts val="500"/>
                </a:spcBef>
                <a:buFont typeface="Arial" charset="0"/>
                <a:buChar char="•"/>
                <a:defRPr>
                  <a:solidFill>
                    <a:schemeClr val="tx1"/>
                  </a:solidFill>
                  <a:latin typeface="Georgia" pitchFamily="18" charset="0"/>
                  <a:ea typeface="MS PGothic" pitchFamily="34" charset="-128"/>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9pPr>
            </a:lstStyle>
            <a:p>
              <a:pPr eaLnBrk="1" hangingPunct="1">
                <a:lnSpc>
                  <a:spcPct val="100000"/>
                </a:lnSpc>
                <a:spcBef>
                  <a:spcPct val="0"/>
                </a:spcBef>
                <a:buFontTx/>
                <a:buNone/>
              </a:pPr>
              <a:r>
                <a:rPr lang="en-US" altLang="en-US" sz="800"/>
                <a:t>NV</a:t>
              </a:r>
            </a:p>
          </p:txBody>
        </p:sp>
        <p:sp>
          <p:nvSpPr>
            <p:cNvPr id="17" name="TextBox 143"/>
            <p:cNvSpPr txBox="1">
              <a:spLocks noChangeArrowheads="1"/>
            </p:cNvSpPr>
            <p:nvPr/>
          </p:nvSpPr>
          <p:spPr bwMode="auto">
            <a:xfrm>
              <a:off x="588344" y="3655753"/>
              <a:ext cx="3159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Georgia" pitchFamily="18" charset="0"/>
                  <a:ea typeface="MS PGothic" pitchFamily="34" charset="-128"/>
                </a:defRPr>
              </a:lvl1pPr>
              <a:lvl2pPr marL="742950" indent="-285750">
                <a:lnSpc>
                  <a:spcPct val="90000"/>
                </a:lnSpc>
                <a:spcBef>
                  <a:spcPts val="500"/>
                </a:spcBef>
                <a:buFont typeface="Arial" charset="0"/>
                <a:buChar char="•"/>
                <a:defRPr sz="2400">
                  <a:solidFill>
                    <a:schemeClr val="tx1"/>
                  </a:solidFill>
                  <a:latin typeface="Georgia" pitchFamily="18" charset="0"/>
                  <a:ea typeface="MS PGothic" pitchFamily="34" charset="-128"/>
                </a:defRPr>
              </a:lvl2pPr>
              <a:lvl3pPr marL="1143000" indent="-228600">
                <a:lnSpc>
                  <a:spcPct val="90000"/>
                </a:lnSpc>
                <a:spcBef>
                  <a:spcPts val="500"/>
                </a:spcBef>
                <a:buFont typeface="Arial" charset="0"/>
                <a:buChar char="•"/>
                <a:defRPr sz="2000">
                  <a:solidFill>
                    <a:schemeClr val="tx1"/>
                  </a:solidFill>
                  <a:latin typeface="Georgia" pitchFamily="18" charset="0"/>
                  <a:ea typeface="MS PGothic" pitchFamily="34" charset="-128"/>
                </a:defRPr>
              </a:lvl3pPr>
              <a:lvl4pPr marL="1600200" indent="-228600">
                <a:lnSpc>
                  <a:spcPct val="90000"/>
                </a:lnSpc>
                <a:spcBef>
                  <a:spcPts val="500"/>
                </a:spcBef>
                <a:buFont typeface="Arial" charset="0"/>
                <a:buChar char="•"/>
                <a:defRPr>
                  <a:solidFill>
                    <a:schemeClr val="tx1"/>
                  </a:solidFill>
                  <a:latin typeface="Georgia" pitchFamily="18" charset="0"/>
                  <a:ea typeface="MS PGothic" pitchFamily="34" charset="-128"/>
                </a:defRPr>
              </a:lvl4pPr>
              <a:lvl5pPr marL="2057400" indent="-228600">
                <a:lnSpc>
                  <a:spcPct val="90000"/>
                </a:lnSpc>
                <a:spcBef>
                  <a:spcPts val="500"/>
                </a:spcBef>
                <a:buFont typeface="Arial" charset="0"/>
                <a:buChar char="•"/>
                <a:defRPr>
                  <a:solidFill>
                    <a:schemeClr val="tx1"/>
                  </a:solidFill>
                  <a:latin typeface="Georgia" pitchFamily="18" charset="0"/>
                  <a:ea typeface="MS PGothic" pitchFamily="34" charset="-128"/>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9pPr>
            </a:lstStyle>
            <a:p>
              <a:pPr eaLnBrk="1" hangingPunct="1">
                <a:lnSpc>
                  <a:spcPct val="100000"/>
                </a:lnSpc>
                <a:spcBef>
                  <a:spcPct val="0"/>
                </a:spcBef>
                <a:buFontTx/>
                <a:buNone/>
              </a:pPr>
              <a:r>
                <a:rPr lang="en-US" altLang="en-US" sz="800"/>
                <a:t>AZ</a:t>
              </a:r>
            </a:p>
          </p:txBody>
        </p:sp>
        <p:sp>
          <p:nvSpPr>
            <p:cNvPr id="18" name="TextBox 143"/>
            <p:cNvSpPr txBox="1">
              <a:spLocks noChangeArrowheads="1"/>
            </p:cNvSpPr>
            <p:nvPr/>
          </p:nvSpPr>
          <p:spPr bwMode="auto">
            <a:xfrm>
              <a:off x="1723714" y="3427422"/>
              <a:ext cx="355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Georgia" pitchFamily="18" charset="0"/>
                  <a:ea typeface="MS PGothic" pitchFamily="34" charset="-128"/>
                </a:defRPr>
              </a:lvl1pPr>
              <a:lvl2pPr marL="742950" indent="-285750">
                <a:lnSpc>
                  <a:spcPct val="90000"/>
                </a:lnSpc>
                <a:spcBef>
                  <a:spcPts val="500"/>
                </a:spcBef>
                <a:buFont typeface="Arial" charset="0"/>
                <a:buChar char="•"/>
                <a:defRPr sz="2400">
                  <a:solidFill>
                    <a:schemeClr val="tx1"/>
                  </a:solidFill>
                  <a:latin typeface="Georgia" pitchFamily="18" charset="0"/>
                  <a:ea typeface="MS PGothic" pitchFamily="34" charset="-128"/>
                </a:defRPr>
              </a:lvl2pPr>
              <a:lvl3pPr marL="1143000" indent="-228600">
                <a:lnSpc>
                  <a:spcPct val="90000"/>
                </a:lnSpc>
                <a:spcBef>
                  <a:spcPts val="500"/>
                </a:spcBef>
                <a:buFont typeface="Arial" charset="0"/>
                <a:buChar char="•"/>
                <a:defRPr sz="2000">
                  <a:solidFill>
                    <a:schemeClr val="tx1"/>
                  </a:solidFill>
                  <a:latin typeface="Georgia" pitchFamily="18" charset="0"/>
                  <a:ea typeface="MS PGothic" pitchFamily="34" charset="-128"/>
                </a:defRPr>
              </a:lvl3pPr>
              <a:lvl4pPr marL="1600200" indent="-228600">
                <a:lnSpc>
                  <a:spcPct val="90000"/>
                </a:lnSpc>
                <a:spcBef>
                  <a:spcPts val="500"/>
                </a:spcBef>
                <a:buFont typeface="Arial" charset="0"/>
                <a:buChar char="•"/>
                <a:defRPr>
                  <a:solidFill>
                    <a:schemeClr val="tx1"/>
                  </a:solidFill>
                  <a:latin typeface="Georgia" pitchFamily="18" charset="0"/>
                  <a:ea typeface="MS PGothic" pitchFamily="34" charset="-128"/>
                </a:defRPr>
              </a:lvl4pPr>
              <a:lvl5pPr marL="2057400" indent="-228600">
                <a:lnSpc>
                  <a:spcPct val="90000"/>
                </a:lnSpc>
                <a:spcBef>
                  <a:spcPts val="500"/>
                </a:spcBef>
                <a:buFont typeface="Arial" charset="0"/>
                <a:buChar char="•"/>
                <a:defRPr>
                  <a:solidFill>
                    <a:schemeClr val="tx1"/>
                  </a:solidFill>
                  <a:latin typeface="Georgia" pitchFamily="18" charset="0"/>
                  <a:ea typeface="MS PGothic" pitchFamily="34" charset="-128"/>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9pPr>
            </a:lstStyle>
            <a:p>
              <a:pPr eaLnBrk="1" hangingPunct="1">
                <a:lnSpc>
                  <a:spcPct val="100000"/>
                </a:lnSpc>
                <a:spcBef>
                  <a:spcPct val="0"/>
                </a:spcBef>
                <a:buFontTx/>
                <a:buNone/>
              </a:pPr>
              <a:r>
                <a:rPr lang="en-US" altLang="en-US" sz="800"/>
                <a:t>MO</a:t>
              </a:r>
            </a:p>
          </p:txBody>
        </p:sp>
        <p:sp>
          <p:nvSpPr>
            <p:cNvPr id="19" name="TextBox 143"/>
            <p:cNvSpPr txBox="1">
              <a:spLocks noChangeArrowheads="1"/>
            </p:cNvSpPr>
            <p:nvPr/>
          </p:nvSpPr>
          <p:spPr bwMode="auto">
            <a:xfrm>
              <a:off x="2573745" y="3571503"/>
              <a:ext cx="32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Georgia" pitchFamily="18" charset="0"/>
                  <a:ea typeface="MS PGothic" pitchFamily="34" charset="-128"/>
                </a:defRPr>
              </a:lvl1pPr>
              <a:lvl2pPr marL="742950" indent="-285750">
                <a:lnSpc>
                  <a:spcPct val="90000"/>
                </a:lnSpc>
                <a:spcBef>
                  <a:spcPts val="500"/>
                </a:spcBef>
                <a:buFont typeface="Arial" charset="0"/>
                <a:buChar char="•"/>
                <a:defRPr sz="2400">
                  <a:solidFill>
                    <a:schemeClr val="tx1"/>
                  </a:solidFill>
                  <a:latin typeface="Georgia" pitchFamily="18" charset="0"/>
                  <a:ea typeface="MS PGothic" pitchFamily="34" charset="-128"/>
                </a:defRPr>
              </a:lvl2pPr>
              <a:lvl3pPr marL="1143000" indent="-228600">
                <a:lnSpc>
                  <a:spcPct val="90000"/>
                </a:lnSpc>
                <a:spcBef>
                  <a:spcPts val="500"/>
                </a:spcBef>
                <a:buFont typeface="Arial" charset="0"/>
                <a:buChar char="•"/>
                <a:defRPr sz="2000">
                  <a:solidFill>
                    <a:schemeClr val="tx1"/>
                  </a:solidFill>
                  <a:latin typeface="Georgia" pitchFamily="18" charset="0"/>
                  <a:ea typeface="MS PGothic" pitchFamily="34" charset="-128"/>
                </a:defRPr>
              </a:lvl3pPr>
              <a:lvl4pPr marL="1600200" indent="-228600">
                <a:lnSpc>
                  <a:spcPct val="90000"/>
                </a:lnSpc>
                <a:spcBef>
                  <a:spcPts val="500"/>
                </a:spcBef>
                <a:buFont typeface="Arial" charset="0"/>
                <a:buChar char="•"/>
                <a:defRPr>
                  <a:solidFill>
                    <a:schemeClr val="tx1"/>
                  </a:solidFill>
                  <a:latin typeface="Georgia" pitchFamily="18" charset="0"/>
                  <a:ea typeface="MS PGothic" pitchFamily="34" charset="-128"/>
                </a:defRPr>
              </a:lvl4pPr>
              <a:lvl5pPr marL="2057400" indent="-228600">
                <a:lnSpc>
                  <a:spcPct val="90000"/>
                </a:lnSpc>
                <a:spcBef>
                  <a:spcPts val="500"/>
                </a:spcBef>
                <a:buFont typeface="Arial" charset="0"/>
                <a:buChar char="•"/>
                <a:defRPr>
                  <a:solidFill>
                    <a:schemeClr val="tx1"/>
                  </a:solidFill>
                  <a:latin typeface="Georgia" pitchFamily="18" charset="0"/>
                  <a:ea typeface="MS PGothic" pitchFamily="34" charset="-128"/>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9pPr>
            </a:lstStyle>
            <a:p>
              <a:pPr eaLnBrk="1" hangingPunct="1">
                <a:lnSpc>
                  <a:spcPct val="100000"/>
                </a:lnSpc>
                <a:spcBef>
                  <a:spcPct val="0"/>
                </a:spcBef>
                <a:buFontTx/>
                <a:buNone/>
              </a:pPr>
              <a:r>
                <a:rPr lang="en-US" altLang="en-US" sz="800"/>
                <a:t>NC</a:t>
              </a:r>
            </a:p>
          </p:txBody>
        </p:sp>
        <p:sp>
          <p:nvSpPr>
            <p:cNvPr id="20" name="TextBox 143"/>
            <p:cNvSpPr txBox="1">
              <a:spLocks noChangeArrowheads="1"/>
            </p:cNvSpPr>
            <p:nvPr/>
          </p:nvSpPr>
          <p:spPr bwMode="auto">
            <a:xfrm>
              <a:off x="2640808" y="4095601"/>
              <a:ext cx="3079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Georgia" pitchFamily="18" charset="0"/>
                  <a:ea typeface="MS PGothic" pitchFamily="34" charset="-128"/>
                </a:defRPr>
              </a:lvl1pPr>
              <a:lvl2pPr marL="742950" indent="-285750">
                <a:lnSpc>
                  <a:spcPct val="90000"/>
                </a:lnSpc>
                <a:spcBef>
                  <a:spcPts val="500"/>
                </a:spcBef>
                <a:buFont typeface="Arial" charset="0"/>
                <a:buChar char="•"/>
                <a:defRPr sz="2400">
                  <a:solidFill>
                    <a:schemeClr val="tx1"/>
                  </a:solidFill>
                  <a:latin typeface="Georgia" pitchFamily="18" charset="0"/>
                  <a:ea typeface="MS PGothic" pitchFamily="34" charset="-128"/>
                </a:defRPr>
              </a:lvl2pPr>
              <a:lvl3pPr marL="1143000" indent="-228600">
                <a:lnSpc>
                  <a:spcPct val="90000"/>
                </a:lnSpc>
                <a:spcBef>
                  <a:spcPts val="500"/>
                </a:spcBef>
                <a:buFont typeface="Arial" charset="0"/>
                <a:buChar char="•"/>
                <a:defRPr sz="2000">
                  <a:solidFill>
                    <a:schemeClr val="tx1"/>
                  </a:solidFill>
                  <a:latin typeface="Georgia" pitchFamily="18" charset="0"/>
                  <a:ea typeface="MS PGothic" pitchFamily="34" charset="-128"/>
                </a:defRPr>
              </a:lvl3pPr>
              <a:lvl4pPr marL="1600200" indent="-228600">
                <a:lnSpc>
                  <a:spcPct val="90000"/>
                </a:lnSpc>
                <a:spcBef>
                  <a:spcPts val="500"/>
                </a:spcBef>
                <a:buFont typeface="Arial" charset="0"/>
                <a:buChar char="•"/>
                <a:defRPr>
                  <a:solidFill>
                    <a:schemeClr val="tx1"/>
                  </a:solidFill>
                  <a:latin typeface="Georgia" pitchFamily="18" charset="0"/>
                  <a:ea typeface="MS PGothic" pitchFamily="34" charset="-128"/>
                </a:defRPr>
              </a:lvl4pPr>
              <a:lvl5pPr marL="2057400" indent="-228600">
                <a:lnSpc>
                  <a:spcPct val="90000"/>
                </a:lnSpc>
                <a:spcBef>
                  <a:spcPts val="500"/>
                </a:spcBef>
                <a:buFont typeface="Arial" charset="0"/>
                <a:buChar char="•"/>
                <a:defRPr>
                  <a:solidFill>
                    <a:schemeClr val="tx1"/>
                  </a:solidFill>
                  <a:latin typeface="Georgia" pitchFamily="18" charset="0"/>
                  <a:ea typeface="MS PGothic" pitchFamily="34" charset="-128"/>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9pPr>
            </a:lstStyle>
            <a:p>
              <a:pPr eaLnBrk="1" hangingPunct="1">
                <a:lnSpc>
                  <a:spcPct val="100000"/>
                </a:lnSpc>
                <a:spcBef>
                  <a:spcPct val="0"/>
                </a:spcBef>
                <a:buFontTx/>
                <a:buNone/>
              </a:pPr>
              <a:r>
                <a:rPr lang="en-US" altLang="en-US" sz="800"/>
                <a:t>FL</a:t>
              </a:r>
            </a:p>
          </p:txBody>
        </p:sp>
        <p:sp>
          <p:nvSpPr>
            <p:cNvPr id="21" name="TextBox 117"/>
            <p:cNvSpPr txBox="1">
              <a:spLocks noChangeArrowheads="1"/>
            </p:cNvSpPr>
            <p:nvPr/>
          </p:nvSpPr>
          <p:spPr bwMode="auto">
            <a:xfrm>
              <a:off x="2101400" y="3290094"/>
              <a:ext cx="319015" cy="215900"/>
            </a:xfrm>
            <a:prstGeom prst="rect">
              <a:avLst/>
            </a:prstGeom>
            <a:noFill/>
            <a:ln>
              <a:noFill/>
            </a:ln>
            <a:extLst/>
          </p:spPr>
          <p:txBody>
            <a:bodyPr wrap="none">
              <a:sp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eaLnBrk="1" hangingPunct="1">
                <a:spcBef>
                  <a:spcPct val="0"/>
                </a:spcBef>
                <a:buClrTx/>
                <a:buFontTx/>
                <a:buNone/>
                <a:defRPr/>
              </a:pPr>
              <a:r>
                <a:rPr lang="en-US" altLang="en-US" sz="800" b="1" dirty="0" smtClean="0">
                  <a:latin typeface="+mj-lt"/>
                  <a:cs typeface="Tahoma" panose="020B0604030504040204" pitchFamily="34" charset="0"/>
                </a:rPr>
                <a:t>IN</a:t>
              </a:r>
            </a:p>
          </p:txBody>
        </p:sp>
      </p:grpSp>
    </p:spTree>
    <p:extLst>
      <p:ext uri="{BB962C8B-B14F-4D97-AF65-F5344CB8AC3E}">
        <p14:creationId xmlns:p14="http://schemas.microsoft.com/office/powerpoint/2010/main" val="3142205043"/>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36</a:t>
            </a:fld>
            <a:endParaRPr lang="en-US" altLang="en-US"/>
          </a:p>
        </p:txBody>
      </p:sp>
      <p:sp>
        <p:nvSpPr>
          <p:cNvPr id="5" name="Date Placeholder 4"/>
          <p:cNvSpPr>
            <a:spLocks noGrp="1"/>
          </p:cNvSpPr>
          <p:nvPr>
            <p:ph type="dt" sz="half" idx="10"/>
          </p:nvPr>
        </p:nvSpPr>
        <p:spPr/>
        <p:txBody>
          <a:bodyPr/>
          <a:lstStyle/>
          <a:p>
            <a:fld id="{DAB5E16C-CB43-45BD-9AE3-E7CB99C99644}" type="datetime4">
              <a:rPr lang="en-US" smtClean="0"/>
              <a:pPr/>
              <a:t>November 1, 2016</a:t>
            </a:fld>
            <a:endParaRPr lang="en-US" dirty="0"/>
          </a:p>
        </p:txBody>
      </p:sp>
      <p:sp>
        <p:nvSpPr>
          <p:cNvPr id="6" name="Title 1"/>
          <p:cNvSpPr>
            <a:spLocks noGrp="1"/>
          </p:cNvSpPr>
          <p:nvPr>
            <p:ph type="title"/>
          </p:nvPr>
        </p:nvSpPr>
        <p:spPr>
          <a:xfrm>
            <a:off x="366713" y="340360"/>
            <a:ext cx="8408987" cy="396000"/>
          </a:xfrm>
        </p:spPr>
        <p:txBody>
          <a:bodyPr/>
          <a:lstStyle/>
          <a:p>
            <a:r>
              <a:rPr lang="en-US" altLang="en-US" smtClean="0"/>
              <a:t>Which Senate seats are most likely to flip?</a:t>
            </a:r>
          </a:p>
        </p:txBody>
      </p:sp>
      <p:sp>
        <p:nvSpPr>
          <p:cNvPr id="7" name="Content Placeholder 17"/>
          <p:cNvSpPr>
            <a:spLocks noGrp="1"/>
          </p:cNvSpPr>
          <p:nvPr>
            <p:ph sz="quarter" idx="4294967295"/>
          </p:nvPr>
        </p:nvSpPr>
        <p:spPr>
          <a:xfrm>
            <a:off x="0" y="6626225"/>
            <a:ext cx="4572000" cy="231775"/>
          </a:xfrm>
        </p:spPr>
        <p:txBody>
          <a:bodyPr/>
          <a:lstStyle/>
          <a:p>
            <a:pPr marL="0" indent="0">
              <a:buFont typeface="Arial" panose="020B0604020202020204" pitchFamily="34" charset="0"/>
              <a:buNone/>
              <a:defRPr/>
            </a:pPr>
            <a:r>
              <a:rPr lang="en-US" sz="1000" dirty="0" smtClean="0">
                <a:solidFill>
                  <a:schemeClr val="tx1">
                    <a:lumMod val="65000"/>
                    <a:lumOff val="35000"/>
                  </a:schemeClr>
                </a:solidFill>
                <a:latin typeface="+mn-lt"/>
              </a:rPr>
              <a:t>.</a:t>
            </a:r>
            <a:endParaRPr lang="en-US" sz="1000" dirty="0">
              <a:solidFill>
                <a:schemeClr val="tx1">
                  <a:lumMod val="65000"/>
                  <a:lumOff val="35000"/>
                </a:schemeClr>
              </a:solidFill>
              <a:latin typeface="+mn-lt"/>
            </a:endParaRPr>
          </a:p>
        </p:txBody>
      </p:sp>
      <p:sp>
        <p:nvSpPr>
          <p:cNvPr id="8" name="Text Placeholder 18"/>
          <p:cNvSpPr txBox="1">
            <a:spLocks/>
          </p:cNvSpPr>
          <p:nvPr/>
        </p:nvSpPr>
        <p:spPr bwMode="auto">
          <a:xfrm>
            <a:off x="0" y="6207125"/>
            <a:ext cx="91440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charset="0"/>
              <a:buChar char="•"/>
              <a:defRPr sz="2800">
                <a:solidFill>
                  <a:schemeClr val="tx1"/>
                </a:solidFill>
                <a:latin typeface="Georgia" pitchFamily="18" charset="0"/>
                <a:ea typeface="MS PGothic" pitchFamily="34" charset="-128"/>
              </a:defRPr>
            </a:lvl1pPr>
            <a:lvl2pPr marL="742950" indent="-285750">
              <a:lnSpc>
                <a:spcPct val="90000"/>
              </a:lnSpc>
              <a:spcBef>
                <a:spcPts val="500"/>
              </a:spcBef>
              <a:buFont typeface="Arial" charset="0"/>
              <a:buChar char="•"/>
              <a:defRPr sz="2400">
                <a:solidFill>
                  <a:schemeClr val="tx1"/>
                </a:solidFill>
                <a:latin typeface="Georgia" pitchFamily="18" charset="0"/>
                <a:ea typeface="MS PGothic" pitchFamily="34" charset="-128"/>
              </a:defRPr>
            </a:lvl2pPr>
            <a:lvl3pPr marL="1143000" indent="-228600">
              <a:lnSpc>
                <a:spcPct val="90000"/>
              </a:lnSpc>
              <a:spcBef>
                <a:spcPts val="500"/>
              </a:spcBef>
              <a:buFont typeface="Arial" charset="0"/>
              <a:buChar char="•"/>
              <a:defRPr sz="2000">
                <a:solidFill>
                  <a:schemeClr val="tx1"/>
                </a:solidFill>
                <a:latin typeface="Georgia" pitchFamily="18" charset="0"/>
                <a:ea typeface="MS PGothic" pitchFamily="34" charset="-128"/>
              </a:defRPr>
            </a:lvl3pPr>
            <a:lvl4pPr marL="1600200" indent="-228600">
              <a:lnSpc>
                <a:spcPct val="90000"/>
              </a:lnSpc>
              <a:spcBef>
                <a:spcPts val="500"/>
              </a:spcBef>
              <a:buFont typeface="Arial" charset="0"/>
              <a:buChar char="•"/>
              <a:defRPr>
                <a:solidFill>
                  <a:schemeClr val="tx1"/>
                </a:solidFill>
                <a:latin typeface="Georgia" pitchFamily="18" charset="0"/>
                <a:ea typeface="MS PGothic" pitchFamily="34" charset="-128"/>
              </a:defRPr>
            </a:lvl4pPr>
            <a:lvl5pPr marL="2057400" indent="-228600">
              <a:lnSpc>
                <a:spcPct val="90000"/>
              </a:lnSpc>
              <a:spcBef>
                <a:spcPts val="500"/>
              </a:spcBef>
              <a:buFont typeface="Arial" charset="0"/>
              <a:buChar char="•"/>
              <a:defRPr>
                <a:solidFill>
                  <a:schemeClr val="tx1"/>
                </a:solidFill>
                <a:latin typeface="Georgia" pitchFamily="18" charset="0"/>
                <a:ea typeface="MS PGothic" pitchFamily="34" charset="-128"/>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9pPr>
          </a:lstStyle>
          <a:p>
            <a:pPr>
              <a:lnSpc>
                <a:spcPct val="100000"/>
              </a:lnSpc>
              <a:spcBef>
                <a:spcPct val="0"/>
              </a:spcBef>
              <a:buFont typeface="Arial" charset="0"/>
              <a:buNone/>
            </a:pPr>
            <a:r>
              <a:rPr lang="en-US" altLang="en-US" sz="1000" i="1" dirty="0" smtClean="0">
                <a:solidFill>
                  <a:srgbClr val="595959"/>
                </a:solidFill>
                <a:latin typeface="Calibri Light" pitchFamily="34" charset="0"/>
              </a:rPr>
              <a:t>.</a:t>
            </a:r>
            <a:endParaRPr lang="en-US" altLang="en-US" sz="1000" i="1" dirty="0">
              <a:solidFill>
                <a:srgbClr val="595959"/>
              </a:solidFill>
              <a:latin typeface="Calibri Light" pitchFamily="34" charset="0"/>
            </a:endParaRPr>
          </a:p>
        </p:txBody>
      </p:sp>
      <p:sp>
        <p:nvSpPr>
          <p:cNvPr id="9" name="TextBox 8"/>
          <p:cNvSpPr txBox="1"/>
          <p:nvPr/>
        </p:nvSpPr>
        <p:spPr>
          <a:xfrm>
            <a:off x="347663" y="2005013"/>
            <a:ext cx="3321050" cy="261937"/>
          </a:xfrm>
          <a:prstGeom prst="rect">
            <a:avLst/>
          </a:prstGeom>
          <a:solidFill>
            <a:srgbClr val="FFFFFF"/>
          </a:solidFill>
        </p:spPr>
        <p:txBody>
          <a:bodyPr>
            <a:spAutoFit/>
          </a:bodyPr>
          <a:lstStyle>
            <a:lvl1pPr>
              <a:defRPr sz="2400">
                <a:solidFill>
                  <a:schemeClr val="tx1"/>
                </a:solidFill>
                <a:latin typeface="Calibri Light" panose="020F0302020204030204" pitchFamily="34" charset="0"/>
                <a:ea typeface="MS PGothic" panose="020B0600070205080204" pitchFamily="34" charset="-128"/>
              </a:defRPr>
            </a:lvl1pPr>
            <a:lvl2pPr marL="742950" indent="-285750">
              <a:defRPr sz="2400">
                <a:solidFill>
                  <a:schemeClr val="tx1"/>
                </a:solidFill>
                <a:latin typeface="Calibri Light" panose="020F0302020204030204" pitchFamily="34" charset="0"/>
                <a:ea typeface="MS PGothic" panose="020B0600070205080204" pitchFamily="34" charset="-128"/>
              </a:defRPr>
            </a:lvl2pPr>
            <a:lvl3pPr marL="1143000" indent="-228600">
              <a:defRPr sz="2400">
                <a:solidFill>
                  <a:schemeClr val="tx1"/>
                </a:solidFill>
                <a:latin typeface="Calibri Light" panose="020F0302020204030204" pitchFamily="34" charset="0"/>
                <a:ea typeface="MS PGothic" panose="020B0600070205080204" pitchFamily="34" charset="-128"/>
              </a:defRPr>
            </a:lvl3pPr>
            <a:lvl4pPr marL="1600200" indent="-228600">
              <a:defRPr sz="2400">
                <a:solidFill>
                  <a:schemeClr val="tx1"/>
                </a:solidFill>
                <a:latin typeface="Calibri Light" panose="020F0302020204030204" pitchFamily="34" charset="0"/>
                <a:ea typeface="MS PGothic" panose="020B0600070205080204" pitchFamily="34" charset="-128"/>
              </a:defRPr>
            </a:lvl4pPr>
            <a:lvl5pPr marL="2057400" indent="-228600">
              <a:defRPr sz="2400">
                <a:solidFill>
                  <a:schemeClr val="tx1"/>
                </a:solidFill>
                <a:latin typeface="Calibri Light" panose="020F03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9pPr>
          </a:lstStyle>
          <a:p>
            <a:pPr>
              <a:defRPr/>
            </a:pPr>
            <a:r>
              <a:rPr lang="en-US" altLang="en-US" sz="1100" b="1" dirty="0" smtClean="0">
                <a:latin typeface="+mj-lt"/>
              </a:rPr>
              <a:t>1. Illinois</a:t>
            </a:r>
          </a:p>
        </p:txBody>
      </p:sp>
      <p:sp>
        <p:nvSpPr>
          <p:cNvPr id="10" name="Rectangle 14"/>
          <p:cNvSpPr>
            <a:spLocks noChangeArrowheads="1"/>
          </p:cNvSpPr>
          <p:nvPr/>
        </p:nvSpPr>
        <p:spPr bwMode="auto">
          <a:xfrm>
            <a:off x="457200" y="1144588"/>
            <a:ext cx="8229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811213">
              <a:lnSpc>
                <a:spcPct val="90000"/>
              </a:lnSpc>
              <a:spcBef>
                <a:spcPts val="1000"/>
              </a:spcBef>
              <a:buFont typeface="Arial" charset="0"/>
              <a:buChar char="•"/>
              <a:defRPr sz="2800">
                <a:solidFill>
                  <a:schemeClr val="tx1"/>
                </a:solidFill>
                <a:latin typeface="Georgia" pitchFamily="18" charset="0"/>
                <a:ea typeface="MS PGothic" pitchFamily="34" charset="-128"/>
              </a:defRPr>
            </a:lvl1pPr>
            <a:lvl2pPr marL="742950" indent="-285750" defTabSz="811213">
              <a:lnSpc>
                <a:spcPct val="90000"/>
              </a:lnSpc>
              <a:spcBef>
                <a:spcPts val="500"/>
              </a:spcBef>
              <a:buFont typeface="Arial" charset="0"/>
              <a:buChar char="•"/>
              <a:defRPr sz="2400">
                <a:solidFill>
                  <a:schemeClr val="tx1"/>
                </a:solidFill>
                <a:latin typeface="Georgia" pitchFamily="18" charset="0"/>
                <a:ea typeface="MS PGothic" pitchFamily="34" charset="-128"/>
              </a:defRPr>
            </a:lvl2pPr>
            <a:lvl3pPr marL="1143000" indent="-228600" defTabSz="811213">
              <a:lnSpc>
                <a:spcPct val="90000"/>
              </a:lnSpc>
              <a:spcBef>
                <a:spcPts val="500"/>
              </a:spcBef>
              <a:buFont typeface="Arial" charset="0"/>
              <a:buChar char="•"/>
              <a:defRPr sz="2000">
                <a:solidFill>
                  <a:schemeClr val="tx1"/>
                </a:solidFill>
                <a:latin typeface="Georgia" pitchFamily="18" charset="0"/>
                <a:ea typeface="MS PGothic" pitchFamily="34" charset="-128"/>
              </a:defRPr>
            </a:lvl3pPr>
            <a:lvl4pPr marL="1600200" indent="-228600" defTabSz="811213">
              <a:lnSpc>
                <a:spcPct val="90000"/>
              </a:lnSpc>
              <a:spcBef>
                <a:spcPts val="500"/>
              </a:spcBef>
              <a:buFont typeface="Arial" charset="0"/>
              <a:buChar char="•"/>
              <a:defRPr>
                <a:solidFill>
                  <a:schemeClr val="tx1"/>
                </a:solidFill>
                <a:latin typeface="Georgia" pitchFamily="18" charset="0"/>
                <a:ea typeface="MS PGothic" pitchFamily="34" charset="-128"/>
              </a:defRPr>
            </a:lvl4pPr>
            <a:lvl5pPr marL="2057400" indent="-228600" defTabSz="811213">
              <a:lnSpc>
                <a:spcPct val="90000"/>
              </a:lnSpc>
              <a:spcBef>
                <a:spcPts val="500"/>
              </a:spcBef>
              <a:buFont typeface="Arial" charset="0"/>
              <a:buChar char="•"/>
              <a:defRPr>
                <a:solidFill>
                  <a:schemeClr val="tx1"/>
                </a:solidFill>
                <a:latin typeface="Georgia" pitchFamily="18" charset="0"/>
                <a:ea typeface="MS PGothic" pitchFamily="34" charset="-128"/>
              </a:defRPr>
            </a:lvl5pPr>
            <a:lvl6pPr marL="2514600" indent="-228600" defTabSz="811213"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6pPr>
            <a:lvl7pPr marL="2971800" indent="-228600" defTabSz="811213"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7pPr>
            <a:lvl8pPr marL="3429000" indent="-228600" defTabSz="811213"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8pPr>
            <a:lvl9pPr marL="3886200" indent="-228600" defTabSz="811213"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9pPr>
          </a:lstStyle>
          <a:p>
            <a:pPr>
              <a:lnSpc>
                <a:spcPct val="100000"/>
              </a:lnSpc>
              <a:spcBef>
                <a:spcPct val="0"/>
              </a:spcBef>
              <a:buFontTx/>
              <a:buNone/>
            </a:pPr>
            <a:r>
              <a:rPr lang="en-US" altLang="en-US" sz="1600" b="1" dirty="0" smtClean="0">
                <a:solidFill>
                  <a:srgbClr val="7F7F7F"/>
                </a:solidFill>
              </a:rPr>
              <a:t>National Journal's Hotline’s </a:t>
            </a:r>
            <a:r>
              <a:rPr lang="en-US" altLang="en-US" sz="1600" b="1" dirty="0">
                <a:solidFill>
                  <a:srgbClr val="7F7F7F"/>
                </a:solidFill>
              </a:rPr>
              <a:t>2016 Senate rankings</a:t>
            </a:r>
          </a:p>
        </p:txBody>
      </p:sp>
      <p:graphicFrame>
        <p:nvGraphicFramePr>
          <p:cNvPr id="11" name="Chart 6"/>
          <p:cNvGraphicFramePr>
            <a:graphicFrameLocks/>
          </p:cNvGraphicFramePr>
          <p:nvPr>
            <p:extLst>
              <p:ext uri="{D42A27DB-BD31-4B8C-83A1-F6EECF244321}">
                <p14:modId xmlns:p14="http://schemas.microsoft.com/office/powerpoint/2010/main" val="4217687237"/>
              </p:ext>
            </p:extLst>
          </p:nvPr>
        </p:nvGraphicFramePr>
        <p:xfrm>
          <a:off x="6134100" y="2605088"/>
          <a:ext cx="2828925" cy="725487"/>
        </p:xfrm>
        <a:graphic>
          <a:graphicData uri="http://schemas.openxmlformats.org/presentationml/2006/ole">
            <mc:AlternateContent xmlns:mc="http://schemas.openxmlformats.org/markup-compatibility/2006">
              <mc:Choice xmlns:v="urn:schemas-microsoft-com:vml" Requires="v">
                <p:oleObj spid="_x0000_s6771" name="Worksheet" r:id="rId3" imgW="2838557" imgH="733320" progId="Excel.Sheet.8">
                  <p:embed/>
                </p:oleObj>
              </mc:Choice>
              <mc:Fallback>
                <p:oleObj name="Worksheet" r:id="rId3" imgW="2838557" imgH="733320" progId="Excel.Sheet.8">
                  <p:embed/>
                  <p:pic>
                    <p:nvPicPr>
                      <p:cNvPr id="0" name=""/>
                      <p:cNvPicPr>
                        <a:picLocks noChangeArrowheads="1"/>
                      </p:cNvPicPr>
                      <p:nvPr/>
                    </p:nvPicPr>
                    <p:blipFill>
                      <a:blip r:embed="rId4"/>
                      <a:srcRect/>
                      <a:stretch>
                        <a:fillRect/>
                      </a:stretch>
                    </p:blipFill>
                    <p:spPr bwMode="auto">
                      <a:xfrm>
                        <a:off x="6134100" y="2605088"/>
                        <a:ext cx="2828925" cy="725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Chart 6"/>
          <p:cNvGraphicFramePr>
            <a:graphicFrameLocks/>
          </p:cNvGraphicFramePr>
          <p:nvPr>
            <p:extLst>
              <p:ext uri="{D42A27DB-BD31-4B8C-83A1-F6EECF244321}">
                <p14:modId xmlns:p14="http://schemas.microsoft.com/office/powerpoint/2010/main" val="288915809"/>
              </p:ext>
            </p:extLst>
          </p:nvPr>
        </p:nvGraphicFramePr>
        <p:xfrm>
          <a:off x="6134100" y="4394200"/>
          <a:ext cx="2828925" cy="727075"/>
        </p:xfrm>
        <a:graphic>
          <a:graphicData uri="http://schemas.openxmlformats.org/presentationml/2006/ole">
            <mc:AlternateContent xmlns:mc="http://schemas.openxmlformats.org/markup-compatibility/2006">
              <mc:Choice xmlns:v="urn:schemas-microsoft-com:vml" Requires="v">
                <p:oleObj spid="_x0000_s6772" name="Worksheet" r:id="rId5" imgW="2838557" imgH="733320" progId="Excel.Sheet.8">
                  <p:embed/>
                </p:oleObj>
              </mc:Choice>
              <mc:Fallback>
                <p:oleObj name="Worksheet" r:id="rId5" imgW="2838557" imgH="733320" progId="Excel.Sheet.8">
                  <p:embed/>
                  <p:pic>
                    <p:nvPicPr>
                      <p:cNvPr id="0" name=""/>
                      <p:cNvPicPr>
                        <a:picLocks noChangeArrowheads="1"/>
                      </p:cNvPicPr>
                      <p:nvPr/>
                    </p:nvPicPr>
                    <p:blipFill>
                      <a:blip r:embed="rId6"/>
                      <a:srcRect/>
                      <a:stretch>
                        <a:fillRect/>
                      </a:stretch>
                    </p:blipFill>
                    <p:spPr bwMode="auto">
                      <a:xfrm>
                        <a:off x="6134100" y="4394200"/>
                        <a:ext cx="2828925" cy="727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3" name="Picture 2" descr="https://www.nationaljournal.com/media/almanac/photos/K000360.jpg.2600x3467.tall.jpg"/>
          <p:cNvPicPr>
            <a:picLocks noChangeAspect="1" noChangeArrowheads="1"/>
          </p:cNvPicPr>
          <p:nvPr/>
        </p:nvPicPr>
        <p:blipFill rotWithShape="1">
          <a:blip r:embed="rId7" cstate="email">
            <a:extLst>
              <a:ext uri="{28A0092B-C50C-407E-A947-70E740481C1C}">
                <a14:useLocalDpi xmlns:a14="http://schemas.microsoft.com/office/drawing/2010/main" val="0"/>
              </a:ext>
            </a:extLst>
          </a:blip>
          <a:srcRect t="5177" b="19823"/>
          <a:stretch/>
        </p:blipFill>
        <p:spPr bwMode="auto">
          <a:xfrm>
            <a:off x="2717649" y="1833079"/>
            <a:ext cx="548640" cy="548640"/>
          </a:xfrm>
          <a:prstGeom prst="ellipse">
            <a:avLst/>
          </a:prstGeom>
          <a:noFill/>
          <a:ln w="38100">
            <a:solidFill>
              <a:srgbClr val="D27770"/>
            </a:solidFill>
          </a:ln>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2274888" y="2382838"/>
            <a:ext cx="1406525" cy="261937"/>
          </a:xfrm>
          <a:prstGeom prst="rect">
            <a:avLst/>
          </a:prstGeom>
          <a:noFill/>
        </p:spPr>
        <p:txBody>
          <a:bodyPr>
            <a:spAutoFit/>
          </a:bodyPr>
          <a:lstStyle/>
          <a:p>
            <a:pPr algn="ctr">
              <a:defRPr/>
            </a:pPr>
            <a:r>
              <a:rPr lang="en-US" sz="1100" dirty="0">
                <a:latin typeface="+mn-lt"/>
              </a:rPr>
              <a:t>Mark Kirk</a:t>
            </a:r>
          </a:p>
        </p:txBody>
      </p:sp>
      <p:pic>
        <p:nvPicPr>
          <p:cNvPr id="15" name="Picture 4" descr="https://www.nationaljournal.com/media/almanac/photos/J000293.jpg.2600x3467.tall.jpg"/>
          <p:cNvPicPr>
            <a:picLocks noChangeAspect="1" noChangeArrowheads="1"/>
          </p:cNvPicPr>
          <p:nvPr/>
        </p:nvPicPr>
        <p:blipFill rotWithShape="1">
          <a:blip r:embed="rId8" cstate="email">
            <a:extLst>
              <a:ext uri="{28A0092B-C50C-407E-A947-70E740481C1C}">
                <a14:useLocalDpi xmlns:a14="http://schemas.microsoft.com/office/drawing/2010/main" val="0"/>
              </a:ext>
            </a:extLst>
          </a:blip>
          <a:srcRect t="3214" b="21786"/>
          <a:stretch/>
        </p:blipFill>
        <p:spPr bwMode="auto">
          <a:xfrm>
            <a:off x="2717649" y="2737662"/>
            <a:ext cx="548640" cy="548640"/>
          </a:xfrm>
          <a:prstGeom prst="ellipse">
            <a:avLst/>
          </a:prstGeom>
          <a:noFill/>
          <a:ln w="38100">
            <a:solidFill>
              <a:srgbClr val="D27770"/>
            </a:solidFill>
          </a:ln>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2286000" y="3281363"/>
            <a:ext cx="1406525" cy="261937"/>
          </a:xfrm>
          <a:prstGeom prst="rect">
            <a:avLst/>
          </a:prstGeom>
          <a:noFill/>
        </p:spPr>
        <p:txBody>
          <a:bodyPr>
            <a:spAutoFit/>
          </a:bodyPr>
          <a:lstStyle/>
          <a:p>
            <a:pPr algn="ctr">
              <a:defRPr/>
            </a:pPr>
            <a:r>
              <a:rPr lang="en-US" sz="1100" dirty="0">
                <a:latin typeface="+mn-lt"/>
              </a:rPr>
              <a:t>Ron Johnson</a:t>
            </a:r>
          </a:p>
        </p:txBody>
      </p:sp>
      <p:pic>
        <p:nvPicPr>
          <p:cNvPr id="17" name="Picture 6" descr="https://www.nationaljournal.com/media/almanac/photos/A000368.jpg.2600x3467.tall.jpg"/>
          <p:cNvPicPr>
            <a:picLocks noChangeAspect="1" noChangeArrowheads="1"/>
          </p:cNvPicPr>
          <p:nvPr/>
        </p:nvPicPr>
        <p:blipFill rotWithShape="1">
          <a:blip r:embed="rId9" cstate="email">
            <a:extLst>
              <a:ext uri="{28A0092B-C50C-407E-A947-70E740481C1C}">
                <a14:useLocalDpi xmlns:a14="http://schemas.microsoft.com/office/drawing/2010/main" val="0"/>
              </a:ext>
            </a:extLst>
          </a:blip>
          <a:srcRect t="1848" b="23151"/>
          <a:stretch/>
        </p:blipFill>
        <p:spPr bwMode="auto">
          <a:xfrm>
            <a:off x="2717649" y="4546827"/>
            <a:ext cx="548640" cy="548640"/>
          </a:xfrm>
          <a:prstGeom prst="ellipse">
            <a:avLst/>
          </a:prstGeom>
          <a:noFill/>
          <a:ln w="38100">
            <a:solidFill>
              <a:srgbClr val="D27770"/>
            </a:solidFill>
          </a:ln>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2274888" y="5086350"/>
            <a:ext cx="1406525" cy="261938"/>
          </a:xfrm>
          <a:prstGeom prst="rect">
            <a:avLst/>
          </a:prstGeom>
          <a:noFill/>
        </p:spPr>
        <p:txBody>
          <a:bodyPr>
            <a:spAutoFit/>
          </a:bodyPr>
          <a:lstStyle/>
          <a:p>
            <a:pPr algn="ctr">
              <a:defRPr/>
            </a:pPr>
            <a:r>
              <a:rPr lang="en-US" sz="1100" dirty="0">
                <a:latin typeface="+mn-lt"/>
              </a:rPr>
              <a:t>Kelly </a:t>
            </a:r>
            <a:r>
              <a:rPr lang="en-US" sz="1100" dirty="0" err="1">
                <a:latin typeface="+mn-lt"/>
              </a:rPr>
              <a:t>Ayotte</a:t>
            </a:r>
            <a:endParaRPr lang="en-US" sz="1100" dirty="0">
              <a:latin typeface="+mn-lt"/>
            </a:endParaRPr>
          </a:p>
        </p:txBody>
      </p:sp>
      <p:sp>
        <p:nvSpPr>
          <p:cNvPr id="19" name="TextBox 18"/>
          <p:cNvSpPr txBox="1"/>
          <p:nvPr/>
        </p:nvSpPr>
        <p:spPr>
          <a:xfrm>
            <a:off x="347663" y="2881313"/>
            <a:ext cx="3321050" cy="261937"/>
          </a:xfrm>
          <a:prstGeom prst="rect">
            <a:avLst/>
          </a:prstGeom>
          <a:noFill/>
        </p:spPr>
        <p:txBody>
          <a:bodyPr>
            <a:spAutoFit/>
          </a:bodyPr>
          <a:lstStyle>
            <a:lvl1pPr>
              <a:defRPr sz="2400">
                <a:solidFill>
                  <a:schemeClr val="tx1"/>
                </a:solidFill>
                <a:latin typeface="Calibri Light" panose="020F0302020204030204" pitchFamily="34" charset="0"/>
                <a:ea typeface="MS PGothic" panose="020B0600070205080204" pitchFamily="34" charset="-128"/>
              </a:defRPr>
            </a:lvl1pPr>
            <a:lvl2pPr marL="742950" indent="-285750">
              <a:defRPr sz="2400">
                <a:solidFill>
                  <a:schemeClr val="tx1"/>
                </a:solidFill>
                <a:latin typeface="Calibri Light" panose="020F0302020204030204" pitchFamily="34" charset="0"/>
                <a:ea typeface="MS PGothic" panose="020B0600070205080204" pitchFamily="34" charset="-128"/>
              </a:defRPr>
            </a:lvl2pPr>
            <a:lvl3pPr marL="1143000" indent="-228600">
              <a:defRPr sz="2400">
                <a:solidFill>
                  <a:schemeClr val="tx1"/>
                </a:solidFill>
                <a:latin typeface="Calibri Light" panose="020F0302020204030204" pitchFamily="34" charset="0"/>
                <a:ea typeface="MS PGothic" panose="020B0600070205080204" pitchFamily="34" charset="-128"/>
              </a:defRPr>
            </a:lvl3pPr>
            <a:lvl4pPr marL="1600200" indent="-228600">
              <a:defRPr sz="2400">
                <a:solidFill>
                  <a:schemeClr val="tx1"/>
                </a:solidFill>
                <a:latin typeface="Calibri Light" panose="020F0302020204030204" pitchFamily="34" charset="0"/>
                <a:ea typeface="MS PGothic" panose="020B0600070205080204" pitchFamily="34" charset="-128"/>
              </a:defRPr>
            </a:lvl4pPr>
            <a:lvl5pPr marL="2057400" indent="-228600">
              <a:defRPr sz="2400">
                <a:solidFill>
                  <a:schemeClr val="tx1"/>
                </a:solidFill>
                <a:latin typeface="Calibri Light" panose="020F03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9pPr>
          </a:lstStyle>
          <a:p>
            <a:pPr>
              <a:defRPr/>
            </a:pPr>
            <a:r>
              <a:rPr lang="en-US" altLang="en-US" sz="1100" b="1" dirty="0" smtClean="0">
                <a:latin typeface="+mj-lt"/>
              </a:rPr>
              <a:t>2. Wisconsin</a:t>
            </a:r>
          </a:p>
        </p:txBody>
      </p:sp>
      <p:sp>
        <p:nvSpPr>
          <p:cNvPr id="20" name="TextBox 19"/>
          <p:cNvSpPr txBox="1"/>
          <p:nvPr/>
        </p:nvSpPr>
        <p:spPr>
          <a:xfrm>
            <a:off x="347663" y="4632325"/>
            <a:ext cx="1938337" cy="261938"/>
          </a:xfrm>
          <a:prstGeom prst="rect">
            <a:avLst/>
          </a:prstGeom>
          <a:noFill/>
        </p:spPr>
        <p:txBody>
          <a:bodyPr>
            <a:spAutoFit/>
          </a:bodyPr>
          <a:lstStyle>
            <a:lvl1pPr>
              <a:defRPr sz="2400">
                <a:solidFill>
                  <a:schemeClr val="tx1"/>
                </a:solidFill>
                <a:latin typeface="Calibri Light" panose="020F0302020204030204" pitchFamily="34" charset="0"/>
                <a:ea typeface="MS PGothic" panose="020B0600070205080204" pitchFamily="34" charset="-128"/>
              </a:defRPr>
            </a:lvl1pPr>
            <a:lvl2pPr marL="742950" indent="-285750">
              <a:defRPr sz="2400">
                <a:solidFill>
                  <a:schemeClr val="tx1"/>
                </a:solidFill>
                <a:latin typeface="Calibri Light" panose="020F0302020204030204" pitchFamily="34" charset="0"/>
                <a:ea typeface="MS PGothic" panose="020B0600070205080204" pitchFamily="34" charset="-128"/>
              </a:defRPr>
            </a:lvl2pPr>
            <a:lvl3pPr marL="1143000" indent="-228600">
              <a:defRPr sz="2400">
                <a:solidFill>
                  <a:schemeClr val="tx1"/>
                </a:solidFill>
                <a:latin typeface="Calibri Light" panose="020F0302020204030204" pitchFamily="34" charset="0"/>
                <a:ea typeface="MS PGothic" panose="020B0600070205080204" pitchFamily="34" charset="-128"/>
              </a:defRPr>
            </a:lvl3pPr>
            <a:lvl4pPr marL="1600200" indent="-228600">
              <a:defRPr sz="2400">
                <a:solidFill>
                  <a:schemeClr val="tx1"/>
                </a:solidFill>
                <a:latin typeface="Calibri Light" panose="020F0302020204030204" pitchFamily="34" charset="0"/>
                <a:ea typeface="MS PGothic" panose="020B0600070205080204" pitchFamily="34" charset="-128"/>
              </a:defRPr>
            </a:lvl4pPr>
            <a:lvl5pPr marL="2057400" indent="-228600">
              <a:defRPr sz="2400">
                <a:solidFill>
                  <a:schemeClr val="tx1"/>
                </a:solidFill>
                <a:latin typeface="Calibri Light" panose="020F03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9pPr>
          </a:lstStyle>
          <a:p>
            <a:pPr>
              <a:defRPr/>
            </a:pPr>
            <a:r>
              <a:rPr lang="en-US" altLang="en-US" sz="1100" b="1" dirty="0" smtClean="0">
                <a:latin typeface="+mj-lt"/>
              </a:rPr>
              <a:t>4. New Hampshire</a:t>
            </a:r>
          </a:p>
        </p:txBody>
      </p:sp>
      <p:sp>
        <p:nvSpPr>
          <p:cNvPr id="21" name="Rectangle 14"/>
          <p:cNvSpPr>
            <a:spLocks noChangeArrowheads="1"/>
          </p:cNvSpPr>
          <p:nvPr/>
        </p:nvSpPr>
        <p:spPr bwMode="auto">
          <a:xfrm>
            <a:off x="684213" y="1441450"/>
            <a:ext cx="823912" cy="307975"/>
          </a:xfrm>
          <a:prstGeom prst="rect">
            <a:avLst/>
          </a:prstGeom>
          <a:noFill/>
          <a:ln>
            <a:noFill/>
          </a:ln>
          <a:extLst/>
        </p:spPr>
        <p:txBody>
          <a:bodyPr>
            <a:spAutoFit/>
          </a:bodyPr>
          <a:lstStyle>
            <a:lvl1pPr defTabSz="811213">
              <a:lnSpc>
                <a:spcPct val="90000"/>
              </a:lnSpc>
              <a:spcBef>
                <a:spcPts val="1000"/>
              </a:spcBef>
              <a:buFont typeface="Arial" panose="020B0604020202020204" pitchFamily="34" charset="0"/>
              <a:buChar char="•"/>
              <a:defRPr sz="2800">
                <a:solidFill>
                  <a:schemeClr val="tx1"/>
                </a:solidFill>
                <a:latin typeface="Georgia" panose="02040502050405020303" pitchFamily="18" charset="0"/>
                <a:ea typeface="ＭＳ Ｐゴシック" panose="020B0600070205080204" pitchFamily="34" charset="-128"/>
              </a:defRPr>
            </a:lvl1pPr>
            <a:lvl2pPr marL="742950" indent="-285750" defTabSz="811213">
              <a:lnSpc>
                <a:spcPct val="90000"/>
              </a:lnSpc>
              <a:spcBef>
                <a:spcPts val="500"/>
              </a:spcBef>
              <a:buFont typeface="Arial" panose="020B0604020202020204" pitchFamily="34" charset="0"/>
              <a:buChar char="•"/>
              <a:defRPr sz="2400">
                <a:solidFill>
                  <a:schemeClr val="tx1"/>
                </a:solidFill>
                <a:latin typeface="Georgia" panose="02040502050405020303" pitchFamily="18" charset="0"/>
                <a:ea typeface="ＭＳ Ｐゴシック" panose="020B0600070205080204" pitchFamily="34" charset="-128"/>
              </a:defRPr>
            </a:lvl2pPr>
            <a:lvl3pPr marL="1143000" indent="-228600" defTabSz="811213">
              <a:lnSpc>
                <a:spcPct val="90000"/>
              </a:lnSpc>
              <a:spcBef>
                <a:spcPts val="500"/>
              </a:spcBef>
              <a:buFont typeface="Arial" panose="020B0604020202020204" pitchFamily="34" charset="0"/>
              <a:buChar char="•"/>
              <a:defRPr sz="2000">
                <a:solidFill>
                  <a:schemeClr val="tx1"/>
                </a:solidFill>
                <a:latin typeface="Georgia" panose="02040502050405020303" pitchFamily="18" charset="0"/>
                <a:ea typeface="ＭＳ Ｐゴシック" panose="020B0600070205080204" pitchFamily="34" charset="-128"/>
              </a:defRPr>
            </a:lvl3pPr>
            <a:lvl4pPr marL="1600200" indent="-228600" defTabSz="811213">
              <a:lnSpc>
                <a:spcPct val="90000"/>
              </a:lnSpc>
              <a:spcBef>
                <a:spcPts val="500"/>
              </a:spcBef>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4pPr>
            <a:lvl5pPr marL="2057400" indent="-228600" defTabSz="811213">
              <a:lnSpc>
                <a:spcPct val="90000"/>
              </a:lnSpc>
              <a:spcBef>
                <a:spcPts val="500"/>
              </a:spcBef>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5pPr>
            <a:lvl6pPr marL="25146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6pPr>
            <a:lvl7pPr marL="29718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7pPr>
            <a:lvl8pPr marL="34290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8pPr>
            <a:lvl9pPr marL="38862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9pPr>
          </a:lstStyle>
          <a:p>
            <a:pPr>
              <a:lnSpc>
                <a:spcPct val="100000"/>
              </a:lnSpc>
              <a:spcBef>
                <a:spcPct val="0"/>
              </a:spcBef>
              <a:buFontTx/>
              <a:buNone/>
              <a:defRPr/>
            </a:pPr>
            <a:r>
              <a:rPr lang="en-US" altLang="en-US" sz="1400" i="1" u="sng" dirty="0" smtClean="0">
                <a:solidFill>
                  <a:srgbClr val="7F7F7F"/>
                </a:solidFill>
                <a:latin typeface="+mn-lt"/>
              </a:rPr>
              <a:t>State</a:t>
            </a:r>
            <a:endParaRPr lang="en-US" altLang="en-US" sz="1400" i="1" u="sng" dirty="0">
              <a:solidFill>
                <a:srgbClr val="7F7F7F"/>
              </a:solidFill>
              <a:latin typeface="+mn-lt"/>
            </a:endParaRPr>
          </a:p>
        </p:txBody>
      </p:sp>
      <p:sp>
        <p:nvSpPr>
          <p:cNvPr id="22" name="Rectangle 14"/>
          <p:cNvSpPr>
            <a:spLocks noChangeArrowheads="1"/>
          </p:cNvSpPr>
          <p:nvPr/>
        </p:nvSpPr>
        <p:spPr bwMode="auto">
          <a:xfrm>
            <a:off x="2389188" y="1441450"/>
            <a:ext cx="1198562" cy="307975"/>
          </a:xfrm>
          <a:prstGeom prst="rect">
            <a:avLst/>
          </a:prstGeom>
          <a:noFill/>
          <a:ln>
            <a:noFill/>
          </a:ln>
          <a:extLst/>
        </p:spPr>
        <p:txBody>
          <a:bodyPr>
            <a:spAutoFit/>
          </a:bodyPr>
          <a:lstStyle>
            <a:lvl1pPr defTabSz="811213">
              <a:lnSpc>
                <a:spcPct val="90000"/>
              </a:lnSpc>
              <a:spcBef>
                <a:spcPts val="1000"/>
              </a:spcBef>
              <a:buFont typeface="Arial" panose="020B0604020202020204" pitchFamily="34" charset="0"/>
              <a:buChar char="•"/>
              <a:defRPr sz="2800">
                <a:solidFill>
                  <a:schemeClr val="tx1"/>
                </a:solidFill>
                <a:latin typeface="Georgia" panose="02040502050405020303" pitchFamily="18" charset="0"/>
                <a:ea typeface="ＭＳ Ｐゴシック" panose="020B0600070205080204" pitchFamily="34" charset="-128"/>
              </a:defRPr>
            </a:lvl1pPr>
            <a:lvl2pPr marL="742950" indent="-285750" defTabSz="811213">
              <a:lnSpc>
                <a:spcPct val="90000"/>
              </a:lnSpc>
              <a:spcBef>
                <a:spcPts val="500"/>
              </a:spcBef>
              <a:buFont typeface="Arial" panose="020B0604020202020204" pitchFamily="34" charset="0"/>
              <a:buChar char="•"/>
              <a:defRPr sz="2400">
                <a:solidFill>
                  <a:schemeClr val="tx1"/>
                </a:solidFill>
                <a:latin typeface="Georgia" panose="02040502050405020303" pitchFamily="18" charset="0"/>
                <a:ea typeface="ＭＳ Ｐゴシック" panose="020B0600070205080204" pitchFamily="34" charset="-128"/>
              </a:defRPr>
            </a:lvl2pPr>
            <a:lvl3pPr marL="1143000" indent="-228600" defTabSz="811213">
              <a:lnSpc>
                <a:spcPct val="90000"/>
              </a:lnSpc>
              <a:spcBef>
                <a:spcPts val="500"/>
              </a:spcBef>
              <a:buFont typeface="Arial" panose="020B0604020202020204" pitchFamily="34" charset="0"/>
              <a:buChar char="•"/>
              <a:defRPr sz="2000">
                <a:solidFill>
                  <a:schemeClr val="tx1"/>
                </a:solidFill>
                <a:latin typeface="Georgia" panose="02040502050405020303" pitchFamily="18" charset="0"/>
                <a:ea typeface="ＭＳ Ｐゴシック" panose="020B0600070205080204" pitchFamily="34" charset="-128"/>
              </a:defRPr>
            </a:lvl3pPr>
            <a:lvl4pPr marL="1600200" indent="-228600" defTabSz="811213">
              <a:lnSpc>
                <a:spcPct val="90000"/>
              </a:lnSpc>
              <a:spcBef>
                <a:spcPts val="500"/>
              </a:spcBef>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4pPr>
            <a:lvl5pPr marL="2057400" indent="-228600" defTabSz="811213">
              <a:lnSpc>
                <a:spcPct val="90000"/>
              </a:lnSpc>
              <a:spcBef>
                <a:spcPts val="500"/>
              </a:spcBef>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5pPr>
            <a:lvl6pPr marL="25146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6pPr>
            <a:lvl7pPr marL="29718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7pPr>
            <a:lvl8pPr marL="34290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8pPr>
            <a:lvl9pPr marL="38862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9pPr>
          </a:lstStyle>
          <a:p>
            <a:pPr algn="ctr">
              <a:lnSpc>
                <a:spcPct val="100000"/>
              </a:lnSpc>
              <a:spcBef>
                <a:spcPct val="0"/>
              </a:spcBef>
              <a:buFontTx/>
              <a:buNone/>
              <a:defRPr/>
            </a:pPr>
            <a:r>
              <a:rPr lang="en-US" altLang="en-US" sz="1400" i="1" u="sng" dirty="0" smtClean="0">
                <a:solidFill>
                  <a:srgbClr val="7F7F7F"/>
                </a:solidFill>
                <a:latin typeface="+mn-lt"/>
              </a:rPr>
              <a:t>Incumbent</a:t>
            </a:r>
            <a:endParaRPr lang="en-US" altLang="en-US" sz="1400" i="1" u="sng" dirty="0">
              <a:solidFill>
                <a:srgbClr val="7F7F7F"/>
              </a:solidFill>
              <a:latin typeface="+mn-lt"/>
            </a:endParaRPr>
          </a:p>
        </p:txBody>
      </p:sp>
      <p:sp>
        <p:nvSpPr>
          <p:cNvPr id="23" name="Rectangle 14"/>
          <p:cNvSpPr>
            <a:spLocks noChangeArrowheads="1"/>
          </p:cNvSpPr>
          <p:nvPr/>
        </p:nvSpPr>
        <p:spPr bwMode="auto">
          <a:xfrm>
            <a:off x="4497388" y="1441450"/>
            <a:ext cx="1200150" cy="307975"/>
          </a:xfrm>
          <a:prstGeom prst="rect">
            <a:avLst/>
          </a:prstGeom>
          <a:noFill/>
          <a:ln>
            <a:noFill/>
          </a:ln>
          <a:extLst/>
        </p:spPr>
        <p:txBody>
          <a:bodyPr>
            <a:spAutoFit/>
          </a:bodyPr>
          <a:lstStyle>
            <a:lvl1pPr defTabSz="811213">
              <a:lnSpc>
                <a:spcPct val="90000"/>
              </a:lnSpc>
              <a:spcBef>
                <a:spcPts val="1000"/>
              </a:spcBef>
              <a:buFont typeface="Arial" panose="020B0604020202020204" pitchFamily="34" charset="0"/>
              <a:buChar char="•"/>
              <a:defRPr sz="2800">
                <a:solidFill>
                  <a:schemeClr val="tx1"/>
                </a:solidFill>
                <a:latin typeface="Georgia" panose="02040502050405020303" pitchFamily="18" charset="0"/>
                <a:ea typeface="ＭＳ Ｐゴシック" panose="020B0600070205080204" pitchFamily="34" charset="-128"/>
              </a:defRPr>
            </a:lvl1pPr>
            <a:lvl2pPr marL="742950" indent="-285750" defTabSz="811213">
              <a:lnSpc>
                <a:spcPct val="90000"/>
              </a:lnSpc>
              <a:spcBef>
                <a:spcPts val="500"/>
              </a:spcBef>
              <a:buFont typeface="Arial" panose="020B0604020202020204" pitchFamily="34" charset="0"/>
              <a:buChar char="•"/>
              <a:defRPr sz="2400">
                <a:solidFill>
                  <a:schemeClr val="tx1"/>
                </a:solidFill>
                <a:latin typeface="Georgia" panose="02040502050405020303" pitchFamily="18" charset="0"/>
                <a:ea typeface="ＭＳ Ｐゴシック" panose="020B0600070205080204" pitchFamily="34" charset="-128"/>
              </a:defRPr>
            </a:lvl2pPr>
            <a:lvl3pPr marL="1143000" indent="-228600" defTabSz="811213">
              <a:lnSpc>
                <a:spcPct val="90000"/>
              </a:lnSpc>
              <a:spcBef>
                <a:spcPts val="500"/>
              </a:spcBef>
              <a:buFont typeface="Arial" panose="020B0604020202020204" pitchFamily="34" charset="0"/>
              <a:buChar char="•"/>
              <a:defRPr sz="2000">
                <a:solidFill>
                  <a:schemeClr val="tx1"/>
                </a:solidFill>
                <a:latin typeface="Georgia" panose="02040502050405020303" pitchFamily="18" charset="0"/>
                <a:ea typeface="ＭＳ Ｐゴシック" panose="020B0600070205080204" pitchFamily="34" charset="-128"/>
              </a:defRPr>
            </a:lvl3pPr>
            <a:lvl4pPr marL="1600200" indent="-228600" defTabSz="811213">
              <a:lnSpc>
                <a:spcPct val="90000"/>
              </a:lnSpc>
              <a:spcBef>
                <a:spcPts val="500"/>
              </a:spcBef>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4pPr>
            <a:lvl5pPr marL="2057400" indent="-228600" defTabSz="811213">
              <a:lnSpc>
                <a:spcPct val="90000"/>
              </a:lnSpc>
              <a:spcBef>
                <a:spcPts val="500"/>
              </a:spcBef>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5pPr>
            <a:lvl6pPr marL="25146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6pPr>
            <a:lvl7pPr marL="29718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7pPr>
            <a:lvl8pPr marL="34290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8pPr>
            <a:lvl9pPr marL="38862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9pPr>
          </a:lstStyle>
          <a:p>
            <a:pPr>
              <a:lnSpc>
                <a:spcPct val="100000"/>
              </a:lnSpc>
              <a:spcBef>
                <a:spcPct val="0"/>
              </a:spcBef>
              <a:buFontTx/>
              <a:buNone/>
              <a:defRPr/>
            </a:pPr>
            <a:r>
              <a:rPr lang="en-US" altLang="en-US" sz="1400" i="1" u="sng" dirty="0" smtClean="0">
                <a:solidFill>
                  <a:srgbClr val="7F7F7F"/>
                </a:solidFill>
                <a:latin typeface="+mn-lt"/>
              </a:rPr>
              <a:t>Challenger</a:t>
            </a:r>
            <a:endParaRPr lang="en-US" altLang="en-US" sz="1400" i="1" u="sng" dirty="0">
              <a:solidFill>
                <a:srgbClr val="7F7F7F"/>
              </a:solidFill>
              <a:latin typeface="+mn-lt"/>
            </a:endParaRPr>
          </a:p>
        </p:txBody>
      </p:sp>
      <p:sp>
        <p:nvSpPr>
          <p:cNvPr id="24" name="Rectangle 14"/>
          <p:cNvSpPr>
            <a:spLocks noChangeArrowheads="1"/>
          </p:cNvSpPr>
          <p:nvPr/>
        </p:nvSpPr>
        <p:spPr bwMode="auto">
          <a:xfrm>
            <a:off x="6592888" y="1441450"/>
            <a:ext cx="1200150" cy="307975"/>
          </a:xfrm>
          <a:prstGeom prst="rect">
            <a:avLst/>
          </a:prstGeom>
          <a:noFill/>
          <a:ln>
            <a:noFill/>
          </a:ln>
          <a:extLst/>
        </p:spPr>
        <p:txBody>
          <a:bodyPr>
            <a:spAutoFit/>
          </a:bodyPr>
          <a:lstStyle>
            <a:lvl1pPr defTabSz="811213">
              <a:lnSpc>
                <a:spcPct val="90000"/>
              </a:lnSpc>
              <a:spcBef>
                <a:spcPts val="1000"/>
              </a:spcBef>
              <a:buFont typeface="Arial" panose="020B0604020202020204" pitchFamily="34" charset="0"/>
              <a:buChar char="•"/>
              <a:defRPr sz="2800">
                <a:solidFill>
                  <a:schemeClr val="tx1"/>
                </a:solidFill>
                <a:latin typeface="Georgia" panose="02040502050405020303" pitchFamily="18" charset="0"/>
                <a:ea typeface="ＭＳ Ｐゴシック" panose="020B0600070205080204" pitchFamily="34" charset="-128"/>
              </a:defRPr>
            </a:lvl1pPr>
            <a:lvl2pPr marL="742950" indent="-285750" defTabSz="811213">
              <a:lnSpc>
                <a:spcPct val="90000"/>
              </a:lnSpc>
              <a:spcBef>
                <a:spcPts val="500"/>
              </a:spcBef>
              <a:buFont typeface="Arial" panose="020B0604020202020204" pitchFamily="34" charset="0"/>
              <a:buChar char="•"/>
              <a:defRPr sz="2400">
                <a:solidFill>
                  <a:schemeClr val="tx1"/>
                </a:solidFill>
                <a:latin typeface="Georgia" panose="02040502050405020303" pitchFamily="18" charset="0"/>
                <a:ea typeface="ＭＳ Ｐゴシック" panose="020B0600070205080204" pitchFamily="34" charset="-128"/>
              </a:defRPr>
            </a:lvl2pPr>
            <a:lvl3pPr marL="1143000" indent="-228600" defTabSz="811213">
              <a:lnSpc>
                <a:spcPct val="90000"/>
              </a:lnSpc>
              <a:spcBef>
                <a:spcPts val="500"/>
              </a:spcBef>
              <a:buFont typeface="Arial" panose="020B0604020202020204" pitchFamily="34" charset="0"/>
              <a:buChar char="•"/>
              <a:defRPr sz="2000">
                <a:solidFill>
                  <a:schemeClr val="tx1"/>
                </a:solidFill>
                <a:latin typeface="Georgia" panose="02040502050405020303" pitchFamily="18" charset="0"/>
                <a:ea typeface="ＭＳ Ｐゴシック" panose="020B0600070205080204" pitchFamily="34" charset="-128"/>
              </a:defRPr>
            </a:lvl3pPr>
            <a:lvl4pPr marL="1600200" indent="-228600" defTabSz="811213">
              <a:lnSpc>
                <a:spcPct val="90000"/>
              </a:lnSpc>
              <a:spcBef>
                <a:spcPts val="500"/>
              </a:spcBef>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4pPr>
            <a:lvl5pPr marL="2057400" indent="-228600" defTabSz="811213">
              <a:lnSpc>
                <a:spcPct val="90000"/>
              </a:lnSpc>
              <a:spcBef>
                <a:spcPts val="500"/>
              </a:spcBef>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5pPr>
            <a:lvl6pPr marL="25146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6pPr>
            <a:lvl7pPr marL="29718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7pPr>
            <a:lvl8pPr marL="34290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8pPr>
            <a:lvl9pPr marL="38862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9pPr>
          </a:lstStyle>
          <a:p>
            <a:pPr algn="ctr">
              <a:lnSpc>
                <a:spcPct val="100000"/>
              </a:lnSpc>
              <a:spcBef>
                <a:spcPct val="0"/>
              </a:spcBef>
              <a:buFontTx/>
              <a:buNone/>
              <a:defRPr/>
            </a:pPr>
            <a:r>
              <a:rPr lang="en-US" altLang="en-US" sz="1400" i="1" u="sng" dirty="0" smtClean="0">
                <a:solidFill>
                  <a:srgbClr val="7F7F7F"/>
                </a:solidFill>
                <a:latin typeface="+mn-lt"/>
              </a:rPr>
              <a:t>Polling</a:t>
            </a:r>
            <a:endParaRPr lang="en-US" altLang="en-US" sz="1400" i="1" u="sng" dirty="0">
              <a:solidFill>
                <a:srgbClr val="7F7F7F"/>
              </a:solidFill>
              <a:latin typeface="+mn-lt"/>
            </a:endParaRPr>
          </a:p>
        </p:txBody>
      </p:sp>
      <p:pic>
        <p:nvPicPr>
          <p:cNvPr id="25" name="Picture 14" descr="https://upload.wikimedia.org/wikipedia/commons/f/f3/Tammy_Duckworth,_official_portrait,_113th_Congress.jpg"/>
          <p:cNvPicPr>
            <a:picLocks noChangeAspect="1" noChangeArrowheads="1"/>
          </p:cNvPicPr>
          <p:nvPr/>
        </p:nvPicPr>
        <p:blipFill rotWithShape="1">
          <a:blip r:embed="rId10" cstate="email">
            <a:extLst>
              <a:ext uri="{28A0092B-C50C-407E-A947-70E740481C1C}">
                <a14:useLocalDpi xmlns:a14="http://schemas.microsoft.com/office/drawing/2010/main" val="0"/>
              </a:ext>
            </a:extLst>
          </a:blip>
          <a:srcRect l="23076" t="17438" r="14834" b="41240"/>
          <a:stretch/>
        </p:blipFill>
        <p:spPr bwMode="auto">
          <a:xfrm>
            <a:off x="4684677" y="1833079"/>
            <a:ext cx="548640" cy="548640"/>
          </a:xfrm>
          <a:prstGeom prst="ellipse">
            <a:avLst/>
          </a:prstGeom>
          <a:noFill/>
          <a:ln w="38100">
            <a:solidFill>
              <a:srgbClr val="70ACE2"/>
            </a:solidFill>
          </a:ln>
          <a:extLst>
            <a:ext uri="{909E8E84-426E-40DD-AFC4-6F175D3DCCD1}">
              <a14:hiddenFill xmlns:a14="http://schemas.microsoft.com/office/drawing/2010/main">
                <a:solidFill>
                  <a:srgbClr val="FFFFFF"/>
                </a:solidFill>
              </a14:hiddenFill>
            </a:ext>
          </a:extLst>
        </p:spPr>
      </p:pic>
      <p:pic>
        <p:nvPicPr>
          <p:cNvPr id="26" name="Picture 16" descr="https://upload.wikimedia.org/wikipedia/commons/2/20/Russ_Feingold_official_photo_2.jpg"/>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l="20635" t="4424" r="19757" b="50183"/>
          <a:stretch/>
        </p:blipFill>
        <p:spPr bwMode="auto">
          <a:xfrm>
            <a:off x="4684677" y="2737662"/>
            <a:ext cx="548640" cy="548640"/>
          </a:xfrm>
          <a:prstGeom prst="ellipse">
            <a:avLst/>
          </a:prstGeom>
          <a:noFill/>
          <a:ln w="38100">
            <a:solidFill>
              <a:srgbClr val="70ACE2"/>
            </a:solidFill>
          </a:ln>
          <a:extLst>
            <a:ext uri="{909E8E84-426E-40DD-AFC4-6F175D3DCCD1}">
              <a14:hiddenFill xmlns:a14="http://schemas.microsoft.com/office/drawing/2010/main">
                <a:solidFill>
                  <a:srgbClr val="FFFFFF"/>
                </a:solidFill>
              </a14:hiddenFill>
            </a:ext>
          </a:extLst>
        </p:spPr>
      </p:pic>
      <p:pic>
        <p:nvPicPr>
          <p:cNvPr id="27" name="Picture 18" descr="https://s.evbuc.com/https_proxy?url=http%3A%2F%2Fmediad.publicbroadcasting.net%2Fp%2Fnhpr%2Ffiles%2FMaggie_Hassan_sm.jpg&amp;sig=ADR2i7-OsmPLbkD_c30lhsFPnCT7uV3IoA"/>
          <p:cNvPicPr>
            <a:picLocks noChangeAspect="1" noChangeArrowheads="1"/>
          </p:cNvPicPr>
          <p:nvPr/>
        </p:nvPicPr>
        <p:blipFill rotWithShape="1">
          <a:blip r:embed="rId12" cstate="email">
            <a:extLst>
              <a:ext uri="{28A0092B-C50C-407E-A947-70E740481C1C}">
                <a14:useLocalDpi xmlns:a14="http://schemas.microsoft.com/office/drawing/2010/main" val="0"/>
              </a:ext>
            </a:extLst>
          </a:blip>
          <a:srcRect l="9097" t="9738" r="9070" b="23432"/>
          <a:stretch/>
        </p:blipFill>
        <p:spPr bwMode="auto">
          <a:xfrm>
            <a:off x="4684677" y="4546827"/>
            <a:ext cx="548640" cy="548640"/>
          </a:xfrm>
          <a:prstGeom prst="ellipse">
            <a:avLst/>
          </a:prstGeom>
          <a:noFill/>
          <a:ln w="38100">
            <a:solidFill>
              <a:srgbClr val="70ACE2"/>
            </a:solidFill>
          </a:ln>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4168775" y="2382838"/>
            <a:ext cx="1585913" cy="261937"/>
          </a:xfrm>
          <a:prstGeom prst="rect">
            <a:avLst/>
          </a:prstGeom>
          <a:noFill/>
        </p:spPr>
        <p:txBody>
          <a:bodyPr>
            <a:spAutoFit/>
          </a:bodyPr>
          <a:lstStyle/>
          <a:p>
            <a:pPr algn="ctr">
              <a:defRPr/>
            </a:pPr>
            <a:r>
              <a:rPr lang="en-US" sz="1100" dirty="0">
                <a:latin typeface="+mn-lt"/>
              </a:rPr>
              <a:t>Tammy Duckworth</a:t>
            </a:r>
          </a:p>
        </p:txBody>
      </p:sp>
      <p:sp>
        <p:nvSpPr>
          <p:cNvPr id="29" name="TextBox 28"/>
          <p:cNvSpPr txBox="1"/>
          <p:nvPr/>
        </p:nvSpPr>
        <p:spPr>
          <a:xfrm>
            <a:off x="4252913" y="3281363"/>
            <a:ext cx="1406525" cy="261937"/>
          </a:xfrm>
          <a:prstGeom prst="rect">
            <a:avLst/>
          </a:prstGeom>
          <a:noFill/>
        </p:spPr>
        <p:txBody>
          <a:bodyPr>
            <a:spAutoFit/>
          </a:bodyPr>
          <a:lstStyle/>
          <a:p>
            <a:pPr algn="ctr">
              <a:defRPr/>
            </a:pPr>
            <a:r>
              <a:rPr lang="en-US" sz="1100" dirty="0">
                <a:latin typeface="+mn-lt"/>
              </a:rPr>
              <a:t>Russ Feingold</a:t>
            </a:r>
          </a:p>
        </p:txBody>
      </p:sp>
      <p:sp>
        <p:nvSpPr>
          <p:cNvPr id="30" name="TextBox 29"/>
          <p:cNvSpPr txBox="1"/>
          <p:nvPr/>
        </p:nvSpPr>
        <p:spPr>
          <a:xfrm>
            <a:off x="4252913" y="5086350"/>
            <a:ext cx="1406525" cy="261938"/>
          </a:xfrm>
          <a:prstGeom prst="rect">
            <a:avLst/>
          </a:prstGeom>
          <a:noFill/>
        </p:spPr>
        <p:txBody>
          <a:bodyPr>
            <a:spAutoFit/>
          </a:bodyPr>
          <a:lstStyle/>
          <a:p>
            <a:pPr algn="ctr">
              <a:defRPr/>
            </a:pPr>
            <a:r>
              <a:rPr lang="en-US" sz="1100" dirty="0">
                <a:latin typeface="+mn-lt"/>
              </a:rPr>
              <a:t>Maggie Hassan</a:t>
            </a:r>
          </a:p>
        </p:txBody>
      </p:sp>
      <p:graphicFrame>
        <p:nvGraphicFramePr>
          <p:cNvPr id="31" name="Chart 6"/>
          <p:cNvGraphicFramePr>
            <a:graphicFrameLocks/>
          </p:cNvGraphicFramePr>
          <p:nvPr>
            <p:extLst>
              <p:ext uri="{D42A27DB-BD31-4B8C-83A1-F6EECF244321}">
                <p14:modId xmlns:p14="http://schemas.microsoft.com/office/powerpoint/2010/main" val="968002431"/>
              </p:ext>
            </p:extLst>
          </p:nvPr>
        </p:nvGraphicFramePr>
        <p:xfrm>
          <a:off x="6135688" y="3470275"/>
          <a:ext cx="2927350" cy="782638"/>
        </p:xfrm>
        <a:graphic>
          <a:graphicData uri="http://schemas.openxmlformats.org/presentationml/2006/ole">
            <mc:AlternateContent xmlns:mc="http://schemas.openxmlformats.org/markup-compatibility/2006">
              <mc:Choice xmlns:v="urn:schemas-microsoft-com:vml" Requires="v">
                <p:oleObj spid="_x0000_s6773" name="Worksheet" r:id="rId13" imgW="2933644" imgH="790560" progId="Excel.Sheet.8">
                  <p:embed/>
                </p:oleObj>
              </mc:Choice>
              <mc:Fallback>
                <p:oleObj name="Worksheet" r:id="rId13" imgW="2933644" imgH="790560" progId="Excel.Sheet.8">
                  <p:embed/>
                  <p:pic>
                    <p:nvPicPr>
                      <p:cNvPr id="0" name=""/>
                      <p:cNvPicPr>
                        <a:picLocks noChangeArrowheads="1"/>
                      </p:cNvPicPr>
                      <p:nvPr/>
                    </p:nvPicPr>
                    <p:blipFill>
                      <a:blip r:embed="rId14"/>
                      <a:srcRect/>
                      <a:stretch>
                        <a:fillRect/>
                      </a:stretch>
                    </p:blipFill>
                    <p:spPr bwMode="auto">
                      <a:xfrm>
                        <a:off x="6135688" y="3470275"/>
                        <a:ext cx="2927350" cy="782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2" name="Picture 8" descr="https://www.nationaljournal.com/media/almanac/photos/T000461.jpg.2600x3467.tall.jpg"/>
          <p:cNvPicPr>
            <a:picLocks noChangeAspect="1" noChangeArrowheads="1"/>
          </p:cNvPicPr>
          <p:nvPr/>
        </p:nvPicPr>
        <p:blipFill rotWithShape="1">
          <a:blip r:embed="rId15" cstate="email">
            <a:extLst>
              <a:ext uri="{28A0092B-C50C-407E-A947-70E740481C1C}">
                <a14:useLocalDpi xmlns:a14="http://schemas.microsoft.com/office/drawing/2010/main" val="0"/>
              </a:ext>
            </a:extLst>
          </a:blip>
          <a:srcRect t="6072" b="18928"/>
          <a:stretch/>
        </p:blipFill>
        <p:spPr bwMode="auto">
          <a:xfrm>
            <a:off x="2717649" y="3642245"/>
            <a:ext cx="548640" cy="548640"/>
          </a:xfrm>
          <a:prstGeom prst="ellipse">
            <a:avLst/>
          </a:prstGeom>
          <a:noFill/>
          <a:ln w="38100">
            <a:solidFill>
              <a:srgbClr val="D27770"/>
            </a:solidFill>
          </a:ln>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2281238" y="4184650"/>
            <a:ext cx="1406525" cy="261938"/>
          </a:xfrm>
          <a:prstGeom prst="rect">
            <a:avLst/>
          </a:prstGeom>
          <a:noFill/>
        </p:spPr>
        <p:txBody>
          <a:bodyPr>
            <a:spAutoFit/>
          </a:bodyPr>
          <a:lstStyle/>
          <a:p>
            <a:pPr algn="ctr">
              <a:defRPr/>
            </a:pPr>
            <a:r>
              <a:rPr lang="en-US" sz="1100" dirty="0">
                <a:latin typeface="+mn-lt"/>
              </a:rPr>
              <a:t>Pat Toomey</a:t>
            </a:r>
          </a:p>
        </p:txBody>
      </p:sp>
      <p:sp>
        <p:nvSpPr>
          <p:cNvPr id="34" name="TextBox 33"/>
          <p:cNvSpPr txBox="1"/>
          <p:nvPr/>
        </p:nvSpPr>
        <p:spPr>
          <a:xfrm>
            <a:off x="347663" y="3756025"/>
            <a:ext cx="1733550" cy="261938"/>
          </a:xfrm>
          <a:prstGeom prst="rect">
            <a:avLst/>
          </a:prstGeom>
          <a:noFill/>
        </p:spPr>
        <p:txBody>
          <a:bodyPr>
            <a:spAutoFit/>
          </a:bodyPr>
          <a:lstStyle>
            <a:lvl1pPr>
              <a:defRPr sz="2400">
                <a:solidFill>
                  <a:schemeClr val="tx1"/>
                </a:solidFill>
                <a:latin typeface="Calibri Light" panose="020F0302020204030204" pitchFamily="34" charset="0"/>
                <a:ea typeface="MS PGothic" panose="020B0600070205080204" pitchFamily="34" charset="-128"/>
              </a:defRPr>
            </a:lvl1pPr>
            <a:lvl2pPr marL="742950" indent="-285750">
              <a:defRPr sz="2400">
                <a:solidFill>
                  <a:schemeClr val="tx1"/>
                </a:solidFill>
                <a:latin typeface="Calibri Light" panose="020F0302020204030204" pitchFamily="34" charset="0"/>
                <a:ea typeface="MS PGothic" panose="020B0600070205080204" pitchFamily="34" charset="-128"/>
              </a:defRPr>
            </a:lvl2pPr>
            <a:lvl3pPr marL="1143000" indent="-228600">
              <a:defRPr sz="2400">
                <a:solidFill>
                  <a:schemeClr val="tx1"/>
                </a:solidFill>
                <a:latin typeface="Calibri Light" panose="020F0302020204030204" pitchFamily="34" charset="0"/>
                <a:ea typeface="MS PGothic" panose="020B0600070205080204" pitchFamily="34" charset="-128"/>
              </a:defRPr>
            </a:lvl3pPr>
            <a:lvl4pPr marL="1600200" indent="-228600">
              <a:defRPr sz="2400">
                <a:solidFill>
                  <a:schemeClr val="tx1"/>
                </a:solidFill>
                <a:latin typeface="Calibri Light" panose="020F0302020204030204" pitchFamily="34" charset="0"/>
                <a:ea typeface="MS PGothic" panose="020B0600070205080204" pitchFamily="34" charset="-128"/>
              </a:defRPr>
            </a:lvl4pPr>
            <a:lvl5pPr marL="2057400" indent="-228600">
              <a:defRPr sz="2400">
                <a:solidFill>
                  <a:schemeClr val="tx1"/>
                </a:solidFill>
                <a:latin typeface="Calibri Light" panose="020F03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9pPr>
          </a:lstStyle>
          <a:p>
            <a:pPr>
              <a:defRPr/>
            </a:pPr>
            <a:r>
              <a:rPr lang="en-US" altLang="en-US" sz="1100" b="1" dirty="0">
                <a:latin typeface="+mj-lt"/>
              </a:rPr>
              <a:t>3</a:t>
            </a:r>
            <a:r>
              <a:rPr lang="en-US" altLang="en-US" sz="1100" b="1" dirty="0" smtClean="0">
                <a:latin typeface="+mj-lt"/>
              </a:rPr>
              <a:t>. Pennsylvania</a:t>
            </a:r>
          </a:p>
        </p:txBody>
      </p:sp>
      <p:pic>
        <p:nvPicPr>
          <p:cNvPr id="35" name="Picture 20" descr="Kathleen-McGinty"/>
          <p:cNvPicPr>
            <a:picLocks noChangeAspect="1" noChangeArrowheads="1"/>
          </p:cNvPicPr>
          <p:nvPr/>
        </p:nvPicPr>
        <p:blipFill rotWithShape="1">
          <a:blip r:embed="rId16" cstate="email">
            <a:extLst>
              <a:ext uri="{28A0092B-C50C-407E-A947-70E740481C1C}">
                <a14:useLocalDpi xmlns:a14="http://schemas.microsoft.com/office/drawing/2010/main" val="0"/>
              </a:ext>
            </a:extLst>
          </a:blip>
          <a:srcRect l="10946" t="2158" r="9839" b="41599"/>
          <a:stretch/>
        </p:blipFill>
        <p:spPr bwMode="auto">
          <a:xfrm>
            <a:off x="4684677" y="3642245"/>
            <a:ext cx="548640" cy="548640"/>
          </a:xfrm>
          <a:prstGeom prst="ellipse">
            <a:avLst/>
          </a:prstGeom>
          <a:noFill/>
          <a:ln w="38100">
            <a:solidFill>
              <a:srgbClr val="70ACE2"/>
            </a:solidFill>
          </a:ln>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4259263" y="4184650"/>
            <a:ext cx="1406525" cy="261938"/>
          </a:xfrm>
          <a:prstGeom prst="rect">
            <a:avLst/>
          </a:prstGeom>
          <a:noFill/>
        </p:spPr>
        <p:txBody>
          <a:bodyPr>
            <a:spAutoFit/>
          </a:bodyPr>
          <a:lstStyle/>
          <a:p>
            <a:pPr algn="ctr">
              <a:defRPr/>
            </a:pPr>
            <a:r>
              <a:rPr lang="en-US" sz="1100" dirty="0">
                <a:latin typeface="+mn-lt"/>
              </a:rPr>
              <a:t>Katie </a:t>
            </a:r>
            <a:r>
              <a:rPr lang="en-US" sz="1100" dirty="0" err="1">
                <a:latin typeface="+mn-lt"/>
              </a:rPr>
              <a:t>McGinty</a:t>
            </a:r>
            <a:endParaRPr lang="en-US" sz="1100" dirty="0">
              <a:latin typeface="+mn-lt"/>
            </a:endParaRPr>
          </a:p>
        </p:txBody>
      </p:sp>
      <p:graphicFrame>
        <p:nvGraphicFramePr>
          <p:cNvPr id="37" name="Chart 6"/>
          <p:cNvGraphicFramePr>
            <a:graphicFrameLocks/>
          </p:cNvGraphicFramePr>
          <p:nvPr>
            <p:extLst>
              <p:ext uri="{D42A27DB-BD31-4B8C-83A1-F6EECF244321}">
                <p14:modId xmlns:p14="http://schemas.microsoft.com/office/powerpoint/2010/main" val="2067417918"/>
              </p:ext>
            </p:extLst>
          </p:nvPr>
        </p:nvGraphicFramePr>
        <p:xfrm>
          <a:off x="6134100" y="1758950"/>
          <a:ext cx="2828925" cy="727075"/>
        </p:xfrm>
        <a:graphic>
          <a:graphicData uri="http://schemas.openxmlformats.org/presentationml/2006/ole">
            <mc:AlternateContent xmlns:mc="http://schemas.openxmlformats.org/markup-compatibility/2006">
              <mc:Choice xmlns:v="urn:schemas-microsoft-com:vml" Requires="v">
                <p:oleObj spid="_x0000_s6774" name="Worksheet" r:id="rId17" imgW="2838557" imgH="733320" progId="Excel.Sheet.8">
                  <p:embed/>
                </p:oleObj>
              </mc:Choice>
              <mc:Fallback>
                <p:oleObj name="Worksheet" r:id="rId17" imgW="2838557" imgH="733320" progId="Excel.Sheet.8">
                  <p:embed/>
                  <p:pic>
                    <p:nvPicPr>
                      <p:cNvPr id="0" name=""/>
                      <p:cNvPicPr>
                        <a:picLocks noChangeArrowheads="1"/>
                      </p:cNvPicPr>
                      <p:nvPr/>
                    </p:nvPicPr>
                    <p:blipFill>
                      <a:blip r:embed="rId18"/>
                      <a:srcRect/>
                      <a:stretch>
                        <a:fillRect/>
                      </a:stretch>
                    </p:blipFill>
                    <p:spPr bwMode="auto">
                      <a:xfrm>
                        <a:off x="6134100" y="1758950"/>
                        <a:ext cx="2828925" cy="727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 name="Chart 6"/>
          <p:cNvGraphicFramePr>
            <a:graphicFrameLocks/>
          </p:cNvGraphicFramePr>
          <p:nvPr>
            <p:extLst>
              <p:ext uri="{D42A27DB-BD31-4B8C-83A1-F6EECF244321}">
                <p14:modId xmlns:p14="http://schemas.microsoft.com/office/powerpoint/2010/main" val="2067774441"/>
              </p:ext>
            </p:extLst>
          </p:nvPr>
        </p:nvGraphicFramePr>
        <p:xfrm>
          <a:off x="6135688" y="5260975"/>
          <a:ext cx="2927350" cy="782638"/>
        </p:xfrm>
        <a:graphic>
          <a:graphicData uri="http://schemas.openxmlformats.org/presentationml/2006/ole">
            <mc:AlternateContent xmlns:mc="http://schemas.openxmlformats.org/markup-compatibility/2006">
              <mc:Choice xmlns:v="urn:schemas-microsoft-com:vml" Requires="v">
                <p:oleObj spid="_x0000_s6775" name="Worksheet" r:id="rId19" imgW="2933644" imgH="790560" progId="Excel.Sheet.8">
                  <p:embed/>
                </p:oleObj>
              </mc:Choice>
              <mc:Fallback>
                <p:oleObj name="Worksheet" r:id="rId19" imgW="2933644" imgH="790560" progId="Excel.Sheet.8">
                  <p:embed/>
                  <p:pic>
                    <p:nvPicPr>
                      <p:cNvPr id="0" name=""/>
                      <p:cNvPicPr>
                        <a:picLocks noChangeArrowheads="1"/>
                      </p:cNvPicPr>
                      <p:nvPr/>
                    </p:nvPicPr>
                    <p:blipFill>
                      <a:blip r:embed="rId20"/>
                      <a:srcRect/>
                      <a:stretch>
                        <a:fillRect/>
                      </a:stretch>
                    </p:blipFill>
                    <p:spPr bwMode="auto">
                      <a:xfrm>
                        <a:off x="6135688" y="5260975"/>
                        <a:ext cx="2927350" cy="782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 name="TextBox 38"/>
          <p:cNvSpPr txBox="1"/>
          <p:nvPr/>
        </p:nvSpPr>
        <p:spPr>
          <a:xfrm>
            <a:off x="347663" y="5508625"/>
            <a:ext cx="3321050" cy="261938"/>
          </a:xfrm>
          <a:prstGeom prst="rect">
            <a:avLst/>
          </a:prstGeom>
          <a:noFill/>
        </p:spPr>
        <p:txBody>
          <a:bodyPr>
            <a:spAutoFit/>
          </a:bodyPr>
          <a:lstStyle>
            <a:lvl1pPr>
              <a:defRPr sz="2400">
                <a:solidFill>
                  <a:schemeClr val="tx1"/>
                </a:solidFill>
                <a:latin typeface="Calibri Light" panose="020F0302020204030204" pitchFamily="34" charset="0"/>
                <a:ea typeface="MS PGothic" panose="020B0600070205080204" pitchFamily="34" charset="-128"/>
              </a:defRPr>
            </a:lvl1pPr>
            <a:lvl2pPr marL="742950" indent="-285750">
              <a:defRPr sz="2400">
                <a:solidFill>
                  <a:schemeClr val="tx1"/>
                </a:solidFill>
                <a:latin typeface="Calibri Light" panose="020F0302020204030204" pitchFamily="34" charset="0"/>
                <a:ea typeface="MS PGothic" panose="020B0600070205080204" pitchFamily="34" charset="-128"/>
              </a:defRPr>
            </a:lvl2pPr>
            <a:lvl3pPr marL="1143000" indent="-228600">
              <a:defRPr sz="2400">
                <a:solidFill>
                  <a:schemeClr val="tx1"/>
                </a:solidFill>
                <a:latin typeface="Calibri Light" panose="020F0302020204030204" pitchFamily="34" charset="0"/>
                <a:ea typeface="MS PGothic" panose="020B0600070205080204" pitchFamily="34" charset="-128"/>
              </a:defRPr>
            </a:lvl3pPr>
            <a:lvl4pPr marL="1600200" indent="-228600">
              <a:defRPr sz="2400">
                <a:solidFill>
                  <a:schemeClr val="tx1"/>
                </a:solidFill>
                <a:latin typeface="Calibri Light" panose="020F0302020204030204" pitchFamily="34" charset="0"/>
                <a:ea typeface="MS PGothic" panose="020B0600070205080204" pitchFamily="34" charset="-128"/>
              </a:defRPr>
            </a:lvl4pPr>
            <a:lvl5pPr marL="2057400" indent="-228600">
              <a:defRPr sz="2400">
                <a:solidFill>
                  <a:schemeClr val="tx1"/>
                </a:solidFill>
                <a:latin typeface="Calibri Light" panose="020F03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Light" panose="020F0302020204030204" pitchFamily="34" charset="0"/>
                <a:ea typeface="MS PGothic" panose="020B0600070205080204" pitchFamily="34" charset="-128"/>
              </a:defRPr>
            </a:lvl9pPr>
          </a:lstStyle>
          <a:p>
            <a:pPr>
              <a:defRPr/>
            </a:pPr>
            <a:r>
              <a:rPr lang="en-US" altLang="en-US" sz="1100" b="1" dirty="0">
                <a:latin typeface="+mj-lt"/>
              </a:rPr>
              <a:t>5</a:t>
            </a:r>
            <a:r>
              <a:rPr lang="en-US" altLang="en-US" sz="1100" b="1" dirty="0" smtClean="0">
                <a:latin typeface="+mj-lt"/>
              </a:rPr>
              <a:t>. Indiana</a:t>
            </a:r>
          </a:p>
        </p:txBody>
      </p:sp>
      <p:sp>
        <p:nvSpPr>
          <p:cNvPr id="40" name="TextBox 6"/>
          <p:cNvSpPr txBox="1">
            <a:spLocks noChangeArrowheads="1"/>
          </p:cNvSpPr>
          <p:nvPr/>
        </p:nvSpPr>
        <p:spPr bwMode="auto">
          <a:xfrm>
            <a:off x="7297738" y="5797550"/>
            <a:ext cx="18161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Georgia" pitchFamily="18" charset="0"/>
                <a:ea typeface="MS PGothic" pitchFamily="34" charset="-128"/>
              </a:defRPr>
            </a:lvl1pPr>
            <a:lvl2pPr marL="742950" indent="-285750">
              <a:lnSpc>
                <a:spcPct val="90000"/>
              </a:lnSpc>
              <a:spcBef>
                <a:spcPts val="500"/>
              </a:spcBef>
              <a:buFont typeface="Arial" charset="0"/>
              <a:buChar char="•"/>
              <a:defRPr sz="2400">
                <a:solidFill>
                  <a:schemeClr val="tx1"/>
                </a:solidFill>
                <a:latin typeface="Georgia" pitchFamily="18" charset="0"/>
                <a:ea typeface="MS PGothic" pitchFamily="34" charset="-128"/>
              </a:defRPr>
            </a:lvl2pPr>
            <a:lvl3pPr marL="1143000" indent="-228600">
              <a:lnSpc>
                <a:spcPct val="90000"/>
              </a:lnSpc>
              <a:spcBef>
                <a:spcPts val="500"/>
              </a:spcBef>
              <a:buFont typeface="Arial" charset="0"/>
              <a:buChar char="•"/>
              <a:defRPr sz="2000">
                <a:solidFill>
                  <a:schemeClr val="tx1"/>
                </a:solidFill>
                <a:latin typeface="Georgia" pitchFamily="18" charset="0"/>
                <a:ea typeface="MS PGothic" pitchFamily="34" charset="-128"/>
              </a:defRPr>
            </a:lvl3pPr>
            <a:lvl4pPr marL="1600200" indent="-228600">
              <a:lnSpc>
                <a:spcPct val="90000"/>
              </a:lnSpc>
              <a:spcBef>
                <a:spcPts val="500"/>
              </a:spcBef>
              <a:buFont typeface="Arial" charset="0"/>
              <a:buChar char="•"/>
              <a:defRPr>
                <a:solidFill>
                  <a:schemeClr val="tx1"/>
                </a:solidFill>
                <a:latin typeface="Georgia" pitchFamily="18" charset="0"/>
                <a:ea typeface="MS PGothic" pitchFamily="34" charset="-128"/>
              </a:defRPr>
            </a:lvl4pPr>
            <a:lvl5pPr marL="2057400" indent="-228600">
              <a:lnSpc>
                <a:spcPct val="90000"/>
              </a:lnSpc>
              <a:spcBef>
                <a:spcPts val="500"/>
              </a:spcBef>
              <a:buFont typeface="Arial" charset="0"/>
              <a:buChar char="•"/>
              <a:defRPr>
                <a:solidFill>
                  <a:schemeClr val="tx1"/>
                </a:solidFill>
                <a:latin typeface="Georgia" pitchFamily="18" charset="0"/>
                <a:ea typeface="MS PGothic" pitchFamily="34" charset="-128"/>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9pPr>
          </a:lstStyle>
          <a:p>
            <a:pPr>
              <a:lnSpc>
                <a:spcPct val="100000"/>
              </a:lnSpc>
              <a:spcBef>
                <a:spcPct val="0"/>
              </a:spcBef>
              <a:buFontTx/>
              <a:buNone/>
            </a:pPr>
            <a:r>
              <a:rPr lang="en-US" altLang="en-US" sz="1000" i="1">
                <a:latin typeface="Calibri Light" pitchFamily="34" charset="0"/>
              </a:rPr>
              <a:t>*based off one recent poll</a:t>
            </a:r>
          </a:p>
        </p:txBody>
      </p:sp>
      <p:sp>
        <p:nvSpPr>
          <p:cNvPr id="41" name="TextBox 7"/>
          <p:cNvSpPr txBox="1">
            <a:spLocks noChangeArrowheads="1"/>
          </p:cNvSpPr>
          <p:nvPr/>
        </p:nvSpPr>
        <p:spPr bwMode="auto">
          <a:xfrm>
            <a:off x="2376488" y="5508625"/>
            <a:ext cx="11763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Georgia" pitchFamily="18" charset="0"/>
                <a:ea typeface="MS PGothic" pitchFamily="34" charset="-128"/>
              </a:defRPr>
            </a:lvl1pPr>
            <a:lvl2pPr marL="742950" indent="-285750">
              <a:lnSpc>
                <a:spcPct val="90000"/>
              </a:lnSpc>
              <a:spcBef>
                <a:spcPts val="500"/>
              </a:spcBef>
              <a:buFont typeface="Arial" charset="0"/>
              <a:buChar char="•"/>
              <a:defRPr sz="2400">
                <a:solidFill>
                  <a:schemeClr val="tx1"/>
                </a:solidFill>
                <a:latin typeface="Georgia" pitchFamily="18" charset="0"/>
                <a:ea typeface="MS PGothic" pitchFamily="34" charset="-128"/>
              </a:defRPr>
            </a:lvl2pPr>
            <a:lvl3pPr marL="1143000" indent="-228600">
              <a:lnSpc>
                <a:spcPct val="90000"/>
              </a:lnSpc>
              <a:spcBef>
                <a:spcPts val="500"/>
              </a:spcBef>
              <a:buFont typeface="Arial" charset="0"/>
              <a:buChar char="•"/>
              <a:defRPr sz="2000">
                <a:solidFill>
                  <a:schemeClr val="tx1"/>
                </a:solidFill>
                <a:latin typeface="Georgia" pitchFamily="18" charset="0"/>
                <a:ea typeface="MS PGothic" pitchFamily="34" charset="-128"/>
              </a:defRPr>
            </a:lvl3pPr>
            <a:lvl4pPr marL="1600200" indent="-228600">
              <a:lnSpc>
                <a:spcPct val="90000"/>
              </a:lnSpc>
              <a:spcBef>
                <a:spcPts val="500"/>
              </a:spcBef>
              <a:buFont typeface="Arial" charset="0"/>
              <a:buChar char="•"/>
              <a:defRPr>
                <a:solidFill>
                  <a:schemeClr val="tx1"/>
                </a:solidFill>
                <a:latin typeface="Georgia" pitchFamily="18" charset="0"/>
                <a:ea typeface="MS PGothic" pitchFamily="34" charset="-128"/>
              </a:defRPr>
            </a:lvl4pPr>
            <a:lvl5pPr marL="2057400" indent="-228600">
              <a:lnSpc>
                <a:spcPct val="90000"/>
              </a:lnSpc>
              <a:spcBef>
                <a:spcPts val="500"/>
              </a:spcBef>
              <a:buFont typeface="Arial" charset="0"/>
              <a:buChar char="•"/>
              <a:defRPr>
                <a:solidFill>
                  <a:schemeClr val="tx1"/>
                </a:solidFill>
                <a:latin typeface="Georgia" pitchFamily="18" charset="0"/>
                <a:ea typeface="MS PGothic" pitchFamily="34" charset="-128"/>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9pPr>
          </a:lstStyle>
          <a:p>
            <a:pPr algn="ctr">
              <a:lnSpc>
                <a:spcPct val="100000"/>
              </a:lnSpc>
              <a:spcBef>
                <a:spcPct val="0"/>
              </a:spcBef>
              <a:buFontTx/>
              <a:buNone/>
            </a:pPr>
            <a:r>
              <a:rPr lang="en-US" altLang="en-US" sz="1800" i="1">
                <a:latin typeface="Calibri Light" pitchFamily="34" charset="0"/>
              </a:rPr>
              <a:t>Open</a:t>
            </a:r>
          </a:p>
        </p:txBody>
      </p:sp>
      <p:pic>
        <p:nvPicPr>
          <p:cNvPr id="42" name="Picture 52" descr="https://www.nationaljournal.com/media/almanac/photos/Y000064.jpg.2600x3467.tall.jpg"/>
          <p:cNvPicPr>
            <a:picLocks noChangeAspect="1" noChangeArrowheads="1"/>
          </p:cNvPicPr>
          <p:nvPr/>
        </p:nvPicPr>
        <p:blipFill rotWithShape="1">
          <a:blip r:embed="rId21" cstate="email">
            <a:extLst>
              <a:ext uri="{28A0092B-C50C-407E-A947-70E740481C1C}">
                <a14:useLocalDpi xmlns:a14="http://schemas.microsoft.com/office/drawing/2010/main" val="0"/>
              </a:ext>
            </a:extLst>
          </a:blip>
          <a:srcRect t="6945" b="18055"/>
          <a:stretch/>
        </p:blipFill>
        <p:spPr bwMode="auto">
          <a:xfrm>
            <a:off x="4256088" y="5464530"/>
            <a:ext cx="457200" cy="457200"/>
          </a:xfrm>
          <a:prstGeom prst="ellipse">
            <a:avLst/>
          </a:prstGeom>
          <a:noFill/>
          <a:ln w="28575">
            <a:solidFill>
              <a:srgbClr val="D27770"/>
            </a:solidFill>
          </a:ln>
          <a:extLst>
            <a:ext uri="{909E8E84-426E-40DD-AFC4-6F175D3DCCD1}">
              <a14:hiddenFill xmlns:a14="http://schemas.microsoft.com/office/drawing/2010/main">
                <a:solidFill>
                  <a:srgbClr val="FFFFFF"/>
                </a:solidFill>
              </a14:hiddenFill>
            </a:ext>
          </a:extLst>
        </p:spPr>
      </p:pic>
      <p:pic>
        <p:nvPicPr>
          <p:cNvPr id="43" name="Picture 54" descr="https://upload.wikimedia.org/wikipedia/commons/8/8b/Evan_Bayh_official_portrait.jpg"/>
          <p:cNvPicPr>
            <a:picLocks noChangeAspect="1" noChangeArrowheads="1"/>
          </p:cNvPicPr>
          <p:nvPr/>
        </p:nvPicPr>
        <p:blipFill rotWithShape="1">
          <a:blip r:embed="rId22" cstate="email">
            <a:extLst>
              <a:ext uri="{28A0092B-C50C-407E-A947-70E740481C1C}">
                <a14:useLocalDpi xmlns:a14="http://schemas.microsoft.com/office/drawing/2010/main" val="0"/>
              </a:ext>
            </a:extLst>
          </a:blip>
          <a:srcRect l="19883" t="3744" r="14549" b="44097"/>
          <a:stretch/>
        </p:blipFill>
        <p:spPr bwMode="auto">
          <a:xfrm>
            <a:off x="5130006" y="5464530"/>
            <a:ext cx="457200" cy="457200"/>
          </a:xfrm>
          <a:prstGeom prst="ellipse">
            <a:avLst/>
          </a:prstGeom>
          <a:noFill/>
          <a:ln w="19050">
            <a:solidFill>
              <a:srgbClr val="70ACE2"/>
            </a:solidFill>
          </a:ln>
          <a:extLst>
            <a:ext uri="{909E8E84-426E-40DD-AFC4-6F175D3DCCD1}">
              <a14:hiddenFill xmlns:a14="http://schemas.microsoft.com/office/drawing/2010/main">
                <a:solidFill>
                  <a:srgbClr val="FFFFFF"/>
                </a:solidFill>
              </a14:hiddenFill>
            </a:ext>
          </a:extLst>
        </p:spPr>
      </p:pic>
      <p:sp>
        <p:nvSpPr>
          <p:cNvPr id="44" name="TextBox 8"/>
          <p:cNvSpPr txBox="1">
            <a:spLocks noChangeArrowheads="1"/>
          </p:cNvSpPr>
          <p:nvPr/>
        </p:nvSpPr>
        <p:spPr bwMode="auto">
          <a:xfrm>
            <a:off x="4713288" y="5930900"/>
            <a:ext cx="1290637"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Georgia" pitchFamily="18" charset="0"/>
                <a:ea typeface="MS PGothic" pitchFamily="34" charset="-128"/>
              </a:defRPr>
            </a:lvl1pPr>
            <a:lvl2pPr marL="742950" indent="-285750">
              <a:lnSpc>
                <a:spcPct val="90000"/>
              </a:lnSpc>
              <a:spcBef>
                <a:spcPts val="500"/>
              </a:spcBef>
              <a:buFont typeface="Arial" charset="0"/>
              <a:buChar char="•"/>
              <a:defRPr sz="2400">
                <a:solidFill>
                  <a:schemeClr val="tx1"/>
                </a:solidFill>
                <a:latin typeface="Georgia" pitchFamily="18" charset="0"/>
                <a:ea typeface="MS PGothic" pitchFamily="34" charset="-128"/>
              </a:defRPr>
            </a:lvl2pPr>
            <a:lvl3pPr marL="1143000" indent="-228600">
              <a:lnSpc>
                <a:spcPct val="90000"/>
              </a:lnSpc>
              <a:spcBef>
                <a:spcPts val="500"/>
              </a:spcBef>
              <a:buFont typeface="Arial" charset="0"/>
              <a:buChar char="•"/>
              <a:defRPr sz="2000">
                <a:solidFill>
                  <a:schemeClr val="tx1"/>
                </a:solidFill>
                <a:latin typeface="Georgia" pitchFamily="18" charset="0"/>
                <a:ea typeface="MS PGothic" pitchFamily="34" charset="-128"/>
              </a:defRPr>
            </a:lvl3pPr>
            <a:lvl4pPr marL="1600200" indent="-228600">
              <a:lnSpc>
                <a:spcPct val="90000"/>
              </a:lnSpc>
              <a:spcBef>
                <a:spcPts val="500"/>
              </a:spcBef>
              <a:buFont typeface="Arial" charset="0"/>
              <a:buChar char="•"/>
              <a:defRPr>
                <a:solidFill>
                  <a:schemeClr val="tx1"/>
                </a:solidFill>
                <a:latin typeface="Georgia" pitchFamily="18" charset="0"/>
                <a:ea typeface="MS PGothic" pitchFamily="34" charset="-128"/>
              </a:defRPr>
            </a:lvl4pPr>
            <a:lvl5pPr marL="2057400" indent="-228600">
              <a:lnSpc>
                <a:spcPct val="90000"/>
              </a:lnSpc>
              <a:spcBef>
                <a:spcPts val="500"/>
              </a:spcBef>
              <a:buFont typeface="Arial" charset="0"/>
              <a:buChar char="•"/>
              <a:defRPr>
                <a:solidFill>
                  <a:schemeClr val="tx1"/>
                </a:solidFill>
                <a:latin typeface="Georgia" pitchFamily="18" charset="0"/>
                <a:ea typeface="MS PGothic" pitchFamily="34" charset="-128"/>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9pPr>
          </a:lstStyle>
          <a:p>
            <a:pPr algn="ctr">
              <a:lnSpc>
                <a:spcPct val="100000"/>
              </a:lnSpc>
              <a:spcBef>
                <a:spcPct val="0"/>
              </a:spcBef>
              <a:buFontTx/>
              <a:buNone/>
            </a:pPr>
            <a:r>
              <a:rPr lang="en-US" altLang="en-US" sz="1100">
                <a:latin typeface="Calibri Light" pitchFamily="34" charset="0"/>
              </a:rPr>
              <a:t>Evan Bayh</a:t>
            </a:r>
          </a:p>
        </p:txBody>
      </p:sp>
      <p:sp>
        <p:nvSpPr>
          <p:cNvPr id="45" name="TextBox 53"/>
          <p:cNvSpPr txBox="1">
            <a:spLocks noChangeArrowheads="1"/>
          </p:cNvSpPr>
          <p:nvPr/>
        </p:nvSpPr>
        <p:spPr bwMode="auto">
          <a:xfrm>
            <a:off x="3840163" y="5930900"/>
            <a:ext cx="128905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Georgia" pitchFamily="18" charset="0"/>
                <a:ea typeface="MS PGothic" pitchFamily="34" charset="-128"/>
              </a:defRPr>
            </a:lvl1pPr>
            <a:lvl2pPr marL="742950" indent="-285750">
              <a:lnSpc>
                <a:spcPct val="90000"/>
              </a:lnSpc>
              <a:spcBef>
                <a:spcPts val="500"/>
              </a:spcBef>
              <a:buFont typeface="Arial" charset="0"/>
              <a:buChar char="•"/>
              <a:defRPr sz="2400">
                <a:solidFill>
                  <a:schemeClr val="tx1"/>
                </a:solidFill>
                <a:latin typeface="Georgia" pitchFamily="18" charset="0"/>
                <a:ea typeface="MS PGothic" pitchFamily="34" charset="-128"/>
              </a:defRPr>
            </a:lvl2pPr>
            <a:lvl3pPr marL="1143000" indent="-228600">
              <a:lnSpc>
                <a:spcPct val="90000"/>
              </a:lnSpc>
              <a:spcBef>
                <a:spcPts val="500"/>
              </a:spcBef>
              <a:buFont typeface="Arial" charset="0"/>
              <a:buChar char="•"/>
              <a:defRPr sz="2000">
                <a:solidFill>
                  <a:schemeClr val="tx1"/>
                </a:solidFill>
                <a:latin typeface="Georgia" pitchFamily="18" charset="0"/>
                <a:ea typeface="MS PGothic" pitchFamily="34" charset="-128"/>
              </a:defRPr>
            </a:lvl3pPr>
            <a:lvl4pPr marL="1600200" indent="-228600">
              <a:lnSpc>
                <a:spcPct val="90000"/>
              </a:lnSpc>
              <a:spcBef>
                <a:spcPts val="500"/>
              </a:spcBef>
              <a:buFont typeface="Arial" charset="0"/>
              <a:buChar char="•"/>
              <a:defRPr>
                <a:solidFill>
                  <a:schemeClr val="tx1"/>
                </a:solidFill>
                <a:latin typeface="Georgia" pitchFamily="18" charset="0"/>
                <a:ea typeface="MS PGothic" pitchFamily="34" charset="-128"/>
              </a:defRPr>
            </a:lvl4pPr>
            <a:lvl5pPr marL="2057400" indent="-228600">
              <a:lnSpc>
                <a:spcPct val="90000"/>
              </a:lnSpc>
              <a:spcBef>
                <a:spcPts val="500"/>
              </a:spcBef>
              <a:buFont typeface="Arial" charset="0"/>
              <a:buChar char="•"/>
              <a:defRPr>
                <a:solidFill>
                  <a:schemeClr val="tx1"/>
                </a:solidFill>
                <a:latin typeface="Georgia" pitchFamily="18" charset="0"/>
                <a:ea typeface="MS PGothic" pitchFamily="34" charset="-128"/>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9pPr>
          </a:lstStyle>
          <a:p>
            <a:pPr algn="ctr">
              <a:lnSpc>
                <a:spcPct val="100000"/>
              </a:lnSpc>
              <a:spcBef>
                <a:spcPct val="0"/>
              </a:spcBef>
              <a:buFontTx/>
              <a:buNone/>
            </a:pPr>
            <a:r>
              <a:rPr lang="en-US" altLang="en-US" sz="1100">
                <a:latin typeface="Calibri Light" pitchFamily="34" charset="0"/>
              </a:rPr>
              <a:t>Todd Young</a:t>
            </a:r>
          </a:p>
        </p:txBody>
      </p:sp>
    </p:spTree>
    <p:extLst>
      <p:ext uri="{BB962C8B-B14F-4D97-AF65-F5344CB8AC3E}">
        <p14:creationId xmlns:p14="http://schemas.microsoft.com/office/powerpoint/2010/main" val="2209679777"/>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0"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par>
                                <p:cTn id="53" presetID="10" presetClass="entr" presetSubtype="0" fill="hold"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500"/>
                                        <p:tgtEl>
                                          <p:spTgt spid="25"/>
                                        </p:tgtEl>
                                      </p:cBhvr>
                                    </p:animEffect>
                                  </p:childTnLst>
                                </p:cTn>
                              </p:par>
                              <p:par>
                                <p:cTn id="56" presetID="10" presetClass="entr" presetSubtype="0"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par>
                                <p:cTn id="59" presetID="10" presetClass="entr" presetSubtype="0" fill="hold" nodeType="with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500"/>
                                        <p:tgtEl>
                                          <p:spTgt spid="2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500"/>
                                        <p:tgtEl>
                                          <p:spTgt spid="2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500"/>
                                        <p:tgtEl>
                                          <p:spTgt spid="30"/>
                                        </p:tgtEl>
                                      </p:cBhvr>
                                    </p:animEffect>
                                  </p:childTnLst>
                                </p:cTn>
                              </p:par>
                              <p:par>
                                <p:cTn id="71" presetID="10" presetClass="entr" presetSubtype="0" fill="hold" nodeType="with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500"/>
                                        <p:tgtEl>
                                          <p:spTgt spid="3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childTnLst>
                                </p:cTn>
                              </p:par>
                              <p:par>
                                <p:cTn id="80" presetID="10" presetClass="entr" presetSubtype="0" fill="hold" nodeType="with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500"/>
                                        <p:tgtEl>
                                          <p:spTgt spid="3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fade">
                                      <p:cBhvr>
                                        <p:cTn id="85" dur="500"/>
                                        <p:tgtEl>
                                          <p:spTgt spid="3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9"/>
                                        </p:tgtEl>
                                        <p:attrNameLst>
                                          <p:attrName>style.visibility</p:attrName>
                                        </p:attrNameLst>
                                      </p:cBhvr>
                                      <p:to>
                                        <p:strVal val="visible"/>
                                      </p:to>
                                    </p:set>
                                    <p:animEffect transition="in" filter="fade">
                                      <p:cBhvr>
                                        <p:cTn id="88" dur="500"/>
                                        <p:tgtEl>
                                          <p:spTgt spid="39"/>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41"/>
                                        </p:tgtEl>
                                        <p:attrNameLst>
                                          <p:attrName>style.visibility</p:attrName>
                                        </p:attrNameLst>
                                      </p:cBhvr>
                                      <p:to>
                                        <p:strVal val="visible"/>
                                      </p:to>
                                    </p:set>
                                    <p:animEffect transition="in" filter="fade">
                                      <p:cBhvr>
                                        <p:cTn id="91" dur="500"/>
                                        <p:tgtEl>
                                          <p:spTgt spid="41"/>
                                        </p:tgtEl>
                                      </p:cBhvr>
                                    </p:animEffect>
                                  </p:childTnLst>
                                </p:cTn>
                              </p:par>
                              <p:par>
                                <p:cTn id="92" presetID="10" presetClass="entr" presetSubtype="0" fill="hold" nodeType="withEffect">
                                  <p:stCondLst>
                                    <p:cond delay="0"/>
                                  </p:stCondLst>
                                  <p:childTnLst>
                                    <p:set>
                                      <p:cBhvr>
                                        <p:cTn id="93" dur="1" fill="hold">
                                          <p:stCondLst>
                                            <p:cond delay="0"/>
                                          </p:stCondLst>
                                        </p:cTn>
                                        <p:tgtEl>
                                          <p:spTgt spid="42"/>
                                        </p:tgtEl>
                                        <p:attrNameLst>
                                          <p:attrName>style.visibility</p:attrName>
                                        </p:attrNameLst>
                                      </p:cBhvr>
                                      <p:to>
                                        <p:strVal val="visible"/>
                                      </p:to>
                                    </p:set>
                                    <p:animEffect transition="in" filter="fade">
                                      <p:cBhvr>
                                        <p:cTn id="94" dur="500"/>
                                        <p:tgtEl>
                                          <p:spTgt spid="42"/>
                                        </p:tgtEl>
                                      </p:cBhvr>
                                    </p:animEffect>
                                  </p:childTnLst>
                                </p:cTn>
                              </p:par>
                              <p:par>
                                <p:cTn id="95" presetID="10" presetClass="entr" presetSubtype="0" fill="hold" nodeType="with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fade">
                                      <p:cBhvr>
                                        <p:cTn id="97" dur="500"/>
                                        <p:tgtEl>
                                          <p:spTgt spid="43"/>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40"/>
                                        </p:tgtEl>
                                        <p:attrNameLst>
                                          <p:attrName>style.visibility</p:attrName>
                                        </p:attrNameLst>
                                      </p:cBhvr>
                                      <p:to>
                                        <p:strVal val="visible"/>
                                      </p:to>
                                    </p:set>
                                    <p:animEffect transition="in" filter="fade">
                                      <p:cBhvr>
                                        <p:cTn id="100" dur="500"/>
                                        <p:tgtEl>
                                          <p:spTgt spid="40"/>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44"/>
                                        </p:tgtEl>
                                        <p:attrNameLst>
                                          <p:attrName>style.visibility</p:attrName>
                                        </p:attrNameLst>
                                      </p:cBhvr>
                                      <p:to>
                                        <p:strVal val="visible"/>
                                      </p:to>
                                    </p:set>
                                    <p:animEffect transition="in" filter="fade">
                                      <p:cBhvr>
                                        <p:cTn id="103" dur="500"/>
                                        <p:tgtEl>
                                          <p:spTgt spid="44"/>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45"/>
                                        </p:tgtEl>
                                        <p:attrNameLst>
                                          <p:attrName>style.visibility</p:attrName>
                                        </p:attrNameLst>
                                      </p:cBhvr>
                                      <p:to>
                                        <p:strVal val="visible"/>
                                      </p:to>
                                    </p:set>
                                    <p:animEffect transition="in" filter="fade">
                                      <p:cBhvr>
                                        <p:cTn id="106" dur="500"/>
                                        <p:tgtEl>
                                          <p:spTgt spid="45"/>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37"/>
                                        </p:tgtEl>
                                        <p:attrNameLst>
                                          <p:attrName>style.visibility</p:attrName>
                                        </p:attrNameLst>
                                      </p:cBhvr>
                                      <p:to>
                                        <p:strVal val="visible"/>
                                      </p:to>
                                    </p:set>
                                    <p:animEffect transition="in" filter="fade">
                                      <p:cBhvr>
                                        <p:cTn id="109" dur="500"/>
                                        <p:tgtEl>
                                          <p:spTgt spid="37"/>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1"/>
                                        </p:tgtEl>
                                        <p:attrNameLst>
                                          <p:attrName>style.visibility</p:attrName>
                                        </p:attrNameLst>
                                      </p:cBhvr>
                                      <p:to>
                                        <p:strVal val="visible"/>
                                      </p:to>
                                    </p:set>
                                    <p:animEffect transition="in" filter="fade">
                                      <p:cBhvr>
                                        <p:cTn id="112" dur="500"/>
                                        <p:tgtEl>
                                          <p:spTgt spid="31"/>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38"/>
                                        </p:tgtEl>
                                        <p:attrNameLst>
                                          <p:attrName>style.visibility</p:attrName>
                                        </p:attrNameLst>
                                      </p:cBhvr>
                                      <p:to>
                                        <p:strVal val="visible"/>
                                      </p:to>
                                    </p:set>
                                    <p:animEffect transition="in" filter="fade">
                                      <p:cBhvr>
                                        <p:cTn id="11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OleChart spid="11" grpId="0"/>
      <p:bldOleChart spid="12" grpId="0"/>
      <p:bldP spid="14" grpId="0"/>
      <p:bldP spid="16" grpId="0"/>
      <p:bldP spid="18" grpId="0"/>
      <p:bldP spid="19" grpId="0"/>
      <p:bldP spid="20" grpId="0"/>
      <p:bldP spid="21" grpId="0"/>
      <p:bldP spid="22" grpId="0"/>
      <p:bldP spid="23" grpId="0"/>
      <p:bldP spid="24" grpId="0"/>
      <p:bldP spid="28" grpId="0"/>
      <p:bldP spid="29" grpId="0"/>
      <p:bldP spid="30" grpId="0"/>
      <p:bldOleChart spid="31" grpId="0"/>
      <p:bldP spid="33" grpId="0"/>
      <p:bldP spid="34" grpId="0"/>
      <p:bldP spid="36" grpId="0"/>
      <p:bldOleChart spid="37" grpId="0"/>
      <p:bldOleChart spid="38" grpId="0"/>
      <p:bldP spid="39" grpId="0"/>
      <p:bldP spid="40" grpId="0"/>
      <p:bldP spid="41" grpId="0"/>
      <p:bldP spid="44" grpId="0"/>
      <p:bldP spid="4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37</a:t>
            </a:fld>
            <a:endParaRPr lang="en-US" altLang="en-US"/>
          </a:p>
        </p:txBody>
      </p:sp>
      <p:sp>
        <p:nvSpPr>
          <p:cNvPr id="5" name="Date Placeholder 4"/>
          <p:cNvSpPr>
            <a:spLocks noGrp="1"/>
          </p:cNvSpPr>
          <p:nvPr>
            <p:ph type="dt" sz="half" idx="10"/>
          </p:nvPr>
        </p:nvSpPr>
        <p:spPr/>
        <p:txBody>
          <a:bodyPr/>
          <a:lstStyle/>
          <a:p>
            <a:fld id="{DAB5E16C-CB43-45BD-9AE3-E7CB99C99644}" type="datetime4">
              <a:rPr lang="en-US" smtClean="0"/>
              <a:pPr/>
              <a:t>November 1, 2016</a:t>
            </a:fld>
            <a:endParaRPr lang="en-US" dirty="0"/>
          </a:p>
        </p:txBody>
      </p:sp>
      <p:sp>
        <p:nvSpPr>
          <p:cNvPr id="6" name="Title 1"/>
          <p:cNvSpPr>
            <a:spLocks noGrp="1"/>
          </p:cNvSpPr>
          <p:nvPr>
            <p:ph type="title"/>
          </p:nvPr>
        </p:nvSpPr>
        <p:spPr>
          <a:xfrm>
            <a:off x="366713" y="340360"/>
            <a:ext cx="8408987" cy="396000"/>
          </a:xfrm>
        </p:spPr>
        <p:txBody>
          <a:bodyPr/>
          <a:lstStyle/>
          <a:p>
            <a:r>
              <a:rPr lang="en-US" altLang="en-US" smtClean="0"/>
              <a:t>Which Senate seats are most likely to flip?</a:t>
            </a:r>
          </a:p>
        </p:txBody>
      </p:sp>
      <p:sp>
        <p:nvSpPr>
          <p:cNvPr id="7" name="Content Placeholder 17"/>
          <p:cNvSpPr>
            <a:spLocks noGrp="1"/>
          </p:cNvSpPr>
          <p:nvPr>
            <p:ph sz="quarter" idx="4294967295"/>
          </p:nvPr>
        </p:nvSpPr>
        <p:spPr>
          <a:xfrm>
            <a:off x="0" y="6626225"/>
            <a:ext cx="4572000" cy="231775"/>
          </a:xfrm>
        </p:spPr>
        <p:txBody>
          <a:bodyPr/>
          <a:lstStyle/>
          <a:p>
            <a:pPr marL="0" indent="0">
              <a:buFont typeface="Arial" panose="020B0604020202020204" pitchFamily="34" charset="0"/>
              <a:buNone/>
              <a:defRPr/>
            </a:pPr>
            <a:r>
              <a:rPr lang="en-US" sz="1000" dirty="0" smtClean="0">
                <a:solidFill>
                  <a:schemeClr val="tx1">
                    <a:lumMod val="65000"/>
                    <a:lumOff val="35000"/>
                  </a:schemeClr>
                </a:solidFill>
                <a:latin typeface="+mn-lt"/>
              </a:rPr>
              <a:t>.</a:t>
            </a:r>
            <a:endParaRPr lang="en-US" sz="1000" dirty="0">
              <a:solidFill>
                <a:schemeClr val="tx1">
                  <a:lumMod val="65000"/>
                  <a:lumOff val="35000"/>
                </a:schemeClr>
              </a:solidFill>
              <a:latin typeface="+mn-lt"/>
            </a:endParaRPr>
          </a:p>
        </p:txBody>
      </p:sp>
      <p:sp>
        <p:nvSpPr>
          <p:cNvPr id="8" name="Text Placeholder 18"/>
          <p:cNvSpPr txBox="1">
            <a:spLocks/>
          </p:cNvSpPr>
          <p:nvPr/>
        </p:nvSpPr>
        <p:spPr bwMode="auto">
          <a:xfrm>
            <a:off x="0" y="6207125"/>
            <a:ext cx="91440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charset="0"/>
              <a:buChar char="•"/>
              <a:defRPr sz="2800">
                <a:solidFill>
                  <a:schemeClr val="tx1"/>
                </a:solidFill>
                <a:latin typeface="Georgia" pitchFamily="18" charset="0"/>
                <a:ea typeface="MS PGothic" pitchFamily="34" charset="-128"/>
              </a:defRPr>
            </a:lvl1pPr>
            <a:lvl2pPr marL="742950" indent="-285750">
              <a:lnSpc>
                <a:spcPct val="90000"/>
              </a:lnSpc>
              <a:spcBef>
                <a:spcPts val="500"/>
              </a:spcBef>
              <a:buFont typeface="Arial" charset="0"/>
              <a:buChar char="•"/>
              <a:defRPr sz="2400">
                <a:solidFill>
                  <a:schemeClr val="tx1"/>
                </a:solidFill>
                <a:latin typeface="Georgia" pitchFamily="18" charset="0"/>
                <a:ea typeface="MS PGothic" pitchFamily="34" charset="-128"/>
              </a:defRPr>
            </a:lvl2pPr>
            <a:lvl3pPr marL="1143000" indent="-228600">
              <a:lnSpc>
                <a:spcPct val="90000"/>
              </a:lnSpc>
              <a:spcBef>
                <a:spcPts val="500"/>
              </a:spcBef>
              <a:buFont typeface="Arial" charset="0"/>
              <a:buChar char="•"/>
              <a:defRPr sz="2000">
                <a:solidFill>
                  <a:schemeClr val="tx1"/>
                </a:solidFill>
                <a:latin typeface="Georgia" pitchFamily="18" charset="0"/>
                <a:ea typeface="MS PGothic" pitchFamily="34" charset="-128"/>
              </a:defRPr>
            </a:lvl3pPr>
            <a:lvl4pPr marL="1600200" indent="-228600">
              <a:lnSpc>
                <a:spcPct val="90000"/>
              </a:lnSpc>
              <a:spcBef>
                <a:spcPts val="500"/>
              </a:spcBef>
              <a:buFont typeface="Arial" charset="0"/>
              <a:buChar char="•"/>
              <a:defRPr>
                <a:solidFill>
                  <a:schemeClr val="tx1"/>
                </a:solidFill>
                <a:latin typeface="Georgia" pitchFamily="18" charset="0"/>
                <a:ea typeface="MS PGothic" pitchFamily="34" charset="-128"/>
              </a:defRPr>
            </a:lvl4pPr>
            <a:lvl5pPr marL="2057400" indent="-228600">
              <a:lnSpc>
                <a:spcPct val="90000"/>
              </a:lnSpc>
              <a:spcBef>
                <a:spcPts val="500"/>
              </a:spcBef>
              <a:buFont typeface="Arial" charset="0"/>
              <a:buChar char="•"/>
              <a:defRPr>
                <a:solidFill>
                  <a:schemeClr val="tx1"/>
                </a:solidFill>
                <a:latin typeface="Georgia" pitchFamily="18" charset="0"/>
                <a:ea typeface="MS PGothic" pitchFamily="34" charset="-128"/>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Georgia" pitchFamily="18" charset="0"/>
                <a:ea typeface="MS PGothic" pitchFamily="34" charset="-128"/>
              </a:defRPr>
            </a:lvl9pPr>
          </a:lstStyle>
          <a:p>
            <a:pPr>
              <a:lnSpc>
                <a:spcPct val="100000"/>
              </a:lnSpc>
              <a:spcBef>
                <a:spcPct val="0"/>
              </a:spcBef>
              <a:buFont typeface="Arial" charset="0"/>
              <a:buNone/>
            </a:pPr>
            <a:r>
              <a:rPr lang="en-US" altLang="en-US" sz="1000" i="1" dirty="0" smtClean="0">
                <a:solidFill>
                  <a:srgbClr val="595959"/>
                </a:solidFill>
                <a:latin typeface="Calibri Light" pitchFamily="34" charset="0"/>
              </a:rPr>
              <a:t>.</a:t>
            </a:r>
            <a:endParaRPr lang="en-US" altLang="en-US" sz="1000" i="1" dirty="0">
              <a:solidFill>
                <a:srgbClr val="595959"/>
              </a:solidFill>
              <a:latin typeface="Calibri Light" pitchFamily="34" charset="0"/>
            </a:endParaRPr>
          </a:p>
        </p:txBody>
      </p:sp>
      <p:pic>
        <p:nvPicPr>
          <p:cNvPr id="46" name="Picture 45"/>
          <p:cNvPicPr/>
          <p:nvPr/>
        </p:nvPicPr>
        <p:blipFill rotWithShape="1">
          <a:blip r:embed="rId2"/>
          <a:srcRect l="9627" t="42067" r="67428" b="24723"/>
          <a:stretch/>
        </p:blipFill>
        <p:spPr bwMode="auto">
          <a:xfrm>
            <a:off x="1777154" y="886901"/>
            <a:ext cx="5589692" cy="3213989"/>
          </a:xfrm>
          <a:prstGeom prst="rect">
            <a:avLst/>
          </a:prstGeom>
          <a:ln>
            <a:noFill/>
          </a:ln>
          <a:extLst>
            <a:ext uri="{53640926-AAD7-44D8-BBD7-CCE9431645EC}">
              <a14:shadowObscured xmlns:a14="http://schemas.microsoft.com/office/drawing/2010/main"/>
            </a:ext>
          </a:extLst>
        </p:spPr>
      </p:pic>
      <p:sp>
        <p:nvSpPr>
          <p:cNvPr id="47" name="TextBox 46"/>
          <p:cNvSpPr txBox="1"/>
          <p:nvPr/>
        </p:nvSpPr>
        <p:spPr>
          <a:xfrm>
            <a:off x="1966643" y="5645020"/>
            <a:ext cx="1742715" cy="261610"/>
          </a:xfrm>
          <a:prstGeom prst="rect">
            <a:avLst/>
          </a:prstGeom>
          <a:noFill/>
        </p:spPr>
        <p:txBody>
          <a:bodyPr wrap="square" rtlCol="0">
            <a:spAutoFit/>
          </a:bodyPr>
          <a:lstStyle/>
          <a:p>
            <a:r>
              <a:rPr lang="en-US" sz="1100" dirty="0" smtClean="0">
                <a:latin typeface="Garamond" panose="02020404030301010803" pitchFamily="18" charset="0"/>
              </a:rPr>
              <a:t>Source: </a:t>
            </a:r>
            <a:r>
              <a:rPr lang="en-US" sz="1100" dirty="0" err="1" smtClean="0">
                <a:latin typeface="Garamond" panose="02020404030301010803" pitchFamily="18" charset="0"/>
              </a:rPr>
              <a:t>FiveThirtyEight</a:t>
            </a:r>
            <a:endParaRPr lang="en-US" sz="1100" dirty="0" smtClean="0">
              <a:latin typeface="Garamond" panose="02020404030301010803" pitchFamily="18" charset="0"/>
            </a:endParaRPr>
          </a:p>
        </p:txBody>
      </p:sp>
      <p:pic>
        <p:nvPicPr>
          <p:cNvPr id="48" name="Picture 47"/>
          <p:cNvPicPr/>
          <p:nvPr/>
        </p:nvPicPr>
        <p:blipFill rotWithShape="1">
          <a:blip r:embed="rId3"/>
          <a:srcRect l="9948" t="36531" r="67258" b="48333"/>
          <a:stretch/>
        </p:blipFill>
        <p:spPr bwMode="auto">
          <a:xfrm>
            <a:off x="1966642" y="4059378"/>
            <a:ext cx="5529309" cy="158564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41043911"/>
      </p:ext>
    </p:extLst>
  </p:cSld>
  <p:clrMapOvr>
    <a:masterClrMapping/>
  </p:clrMapOvr>
  <p:transition spd="slow">
    <p:cu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38</a:t>
            </a:fld>
            <a:endParaRPr lang="en-US" altLang="en-US"/>
          </a:p>
        </p:txBody>
      </p:sp>
      <p:sp>
        <p:nvSpPr>
          <p:cNvPr id="5" name="Date Placeholder 4"/>
          <p:cNvSpPr>
            <a:spLocks noGrp="1"/>
          </p:cNvSpPr>
          <p:nvPr>
            <p:ph type="dt" sz="half" idx="10"/>
          </p:nvPr>
        </p:nvSpPr>
        <p:spPr/>
        <p:txBody>
          <a:bodyPr/>
          <a:lstStyle/>
          <a:p>
            <a:fld id="{DAB5E16C-CB43-45BD-9AE3-E7CB99C99644}" type="datetime4">
              <a:rPr lang="en-US" smtClean="0"/>
              <a:pPr/>
              <a:t>November 1, 2016</a:t>
            </a:fld>
            <a:endParaRPr lang="en-US" dirty="0"/>
          </a:p>
        </p:txBody>
      </p:sp>
      <p:sp>
        <p:nvSpPr>
          <p:cNvPr id="6" name="Title 1"/>
          <p:cNvSpPr>
            <a:spLocks noGrp="1"/>
          </p:cNvSpPr>
          <p:nvPr>
            <p:ph type="title"/>
          </p:nvPr>
        </p:nvSpPr>
        <p:spPr>
          <a:xfrm>
            <a:off x="366713" y="340360"/>
            <a:ext cx="8408987" cy="396000"/>
          </a:xfrm>
        </p:spPr>
        <p:txBody>
          <a:bodyPr/>
          <a:lstStyle/>
          <a:p>
            <a:pPr algn="ctr"/>
            <a:r>
              <a:rPr lang="en-US" altLang="en-US" dirty="0" smtClean="0"/>
              <a:t>Only 5% of House races were decided by a </a:t>
            </a:r>
            <a:br>
              <a:rPr lang="en-US" altLang="en-US" dirty="0" smtClean="0"/>
            </a:br>
            <a:r>
              <a:rPr lang="en-US" altLang="en-US" dirty="0" smtClean="0"/>
              <a:t>close margin in 2014 </a:t>
            </a:r>
          </a:p>
        </p:txBody>
      </p:sp>
      <p:sp>
        <p:nvSpPr>
          <p:cNvPr id="7" name="Content Placeholder 17"/>
          <p:cNvSpPr>
            <a:spLocks noGrp="1"/>
          </p:cNvSpPr>
          <p:nvPr>
            <p:ph sz="quarter" idx="4294967295"/>
          </p:nvPr>
        </p:nvSpPr>
        <p:spPr>
          <a:xfrm>
            <a:off x="0" y="6626225"/>
            <a:ext cx="4572000" cy="231775"/>
          </a:xfrm>
        </p:spPr>
        <p:txBody>
          <a:bodyPr/>
          <a:lstStyle/>
          <a:p>
            <a:pPr marL="0" indent="0">
              <a:buFont typeface="Arial" pitchFamily="34" charset="0"/>
              <a:buNone/>
              <a:defRPr/>
            </a:pPr>
            <a:endParaRPr lang="en-US" sz="1000" dirty="0">
              <a:solidFill>
                <a:schemeClr val="tx1">
                  <a:lumMod val="65000"/>
                  <a:lumOff val="35000"/>
                </a:schemeClr>
              </a:solidFill>
              <a:latin typeface="+mn-lt"/>
              <a:cs typeface="ＭＳ Ｐゴシック" charset="0"/>
            </a:endParaRPr>
          </a:p>
        </p:txBody>
      </p:sp>
      <p:sp>
        <p:nvSpPr>
          <p:cNvPr id="8" name="TextBox 13"/>
          <p:cNvSpPr txBox="1">
            <a:spLocks noChangeArrowheads="1"/>
          </p:cNvSpPr>
          <p:nvPr/>
        </p:nvSpPr>
        <p:spPr bwMode="auto">
          <a:xfrm>
            <a:off x="457199" y="2005012"/>
            <a:ext cx="58404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Light" pitchFamily="34" charset="0"/>
                <a:ea typeface="MS PGothic" pitchFamily="34" charset="-128"/>
              </a:defRPr>
            </a:lvl1pPr>
            <a:lvl2pPr marL="742950" indent="-285750">
              <a:defRPr sz="2400">
                <a:solidFill>
                  <a:schemeClr val="tx1"/>
                </a:solidFill>
                <a:latin typeface="Calibri Light" pitchFamily="34" charset="0"/>
                <a:ea typeface="MS PGothic" pitchFamily="34" charset="-128"/>
              </a:defRPr>
            </a:lvl2pPr>
            <a:lvl3pPr marL="1143000" indent="-228600">
              <a:defRPr sz="2400">
                <a:solidFill>
                  <a:schemeClr val="tx1"/>
                </a:solidFill>
                <a:latin typeface="Calibri Light" pitchFamily="34" charset="0"/>
                <a:ea typeface="MS PGothic" pitchFamily="34" charset="-128"/>
              </a:defRPr>
            </a:lvl3pPr>
            <a:lvl4pPr marL="1600200" indent="-228600">
              <a:defRPr sz="2400">
                <a:solidFill>
                  <a:schemeClr val="tx1"/>
                </a:solidFill>
                <a:latin typeface="Calibri Light" pitchFamily="34" charset="0"/>
                <a:ea typeface="MS PGothic" pitchFamily="34" charset="-128"/>
              </a:defRPr>
            </a:lvl4pPr>
            <a:lvl5pPr marL="2057400" indent="-228600">
              <a:defRPr sz="2400">
                <a:solidFill>
                  <a:schemeClr val="tx1"/>
                </a:solidFill>
                <a:latin typeface="Calibri Light"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Light"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Light"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Light"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Light" pitchFamily="34" charset="0"/>
                <a:ea typeface="MS PGothic" pitchFamily="34" charset="-128"/>
              </a:defRPr>
            </a:lvl9pPr>
          </a:lstStyle>
          <a:p>
            <a:r>
              <a:rPr lang="en-US" altLang="en-US" sz="1100" b="1">
                <a:solidFill>
                  <a:srgbClr val="135BAA"/>
                </a:solidFill>
              </a:rPr>
              <a:t>■</a:t>
            </a:r>
            <a:r>
              <a:rPr lang="en-US" altLang="en-US" sz="1100" b="1"/>
              <a:t> </a:t>
            </a:r>
            <a:r>
              <a:rPr lang="en-US" altLang="en-US" sz="1100"/>
              <a:t>Margin of &gt;5% Dem     </a:t>
            </a:r>
            <a:r>
              <a:rPr lang="en-US" altLang="en-US" sz="1100" b="1">
                <a:solidFill>
                  <a:srgbClr val="89B6D2"/>
                </a:solidFill>
              </a:rPr>
              <a:t>■</a:t>
            </a:r>
            <a:r>
              <a:rPr lang="en-US" altLang="en-US" sz="1100" b="1"/>
              <a:t> </a:t>
            </a:r>
            <a:r>
              <a:rPr lang="en-US" altLang="en-US" sz="1100"/>
              <a:t>Margin of 0-5% Dem     </a:t>
            </a:r>
            <a:r>
              <a:rPr lang="en-US" altLang="en-US" sz="1100" b="1">
                <a:solidFill>
                  <a:srgbClr val="F08287"/>
                </a:solidFill>
              </a:rPr>
              <a:t>■</a:t>
            </a:r>
            <a:r>
              <a:rPr lang="en-US" altLang="en-US" sz="1100" b="1"/>
              <a:t> </a:t>
            </a:r>
            <a:r>
              <a:rPr lang="en-US" altLang="en-US" sz="1100"/>
              <a:t>Margin of 0-5% Rep    </a:t>
            </a:r>
            <a:r>
              <a:rPr lang="en-US" altLang="en-US" sz="1100">
                <a:solidFill>
                  <a:srgbClr val="B00D1D"/>
                </a:solidFill>
              </a:rPr>
              <a:t> </a:t>
            </a:r>
            <a:r>
              <a:rPr lang="en-US" altLang="en-US" sz="1100" b="1">
                <a:solidFill>
                  <a:srgbClr val="B00D1D"/>
                </a:solidFill>
              </a:rPr>
              <a:t>■ </a:t>
            </a:r>
            <a:r>
              <a:rPr lang="en-US" altLang="en-US" sz="1100"/>
              <a:t>Margin of &gt;5% Rep     </a:t>
            </a:r>
          </a:p>
        </p:txBody>
      </p:sp>
      <p:sp>
        <p:nvSpPr>
          <p:cNvPr id="9" name="Rectangle 14"/>
          <p:cNvSpPr>
            <a:spLocks noChangeArrowheads="1"/>
          </p:cNvSpPr>
          <p:nvPr/>
        </p:nvSpPr>
        <p:spPr bwMode="auto">
          <a:xfrm>
            <a:off x="419100" y="1500188"/>
            <a:ext cx="82296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811213">
              <a:defRPr sz="2400">
                <a:solidFill>
                  <a:schemeClr val="tx1"/>
                </a:solidFill>
                <a:latin typeface="Calibri Light" pitchFamily="34" charset="0"/>
                <a:ea typeface="MS PGothic" pitchFamily="34" charset="-128"/>
              </a:defRPr>
            </a:lvl1pPr>
            <a:lvl2pPr marL="742950" indent="-285750" defTabSz="811213">
              <a:defRPr sz="2400">
                <a:solidFill>
                  <a:schemeClr val="tx1"/>
                </a:solidFill>
                <a:latin typeface="Calibri Light" pitchFamily="34" charset="0"/>
                <a:ea typeface="MS PGothic" pitchFamily="34" charset="-128"/>
              </a:defRPr>
            </a:lvl2pPr>
            <a:lvl3pPr marL="1143000" indent="-228600" defTabSz="811213">
              <a:defRPr sz="2400">
                <a:solidFill>
                  <a:schemeClr val="tx1"/>
                </a:solidFill>
                <a:latin typeface="Calibri Light" pitchFamily="34" charset="0"/>
                <a:ea typeface="MS PGothic" pitchFamily="34" charset="-128"/>
              </a:defRPr>
            </a:lvl3pPr>
            <a:lvl4pPr marL="1600200" indent="-228600" defTabSz="811213">
              <a:defRPr sz="2400">
                <a:solidFill>
                  <a:schemeClr val="tx1"/>
                </a:solidFill>
                <a:latin typeface="Calibri Light" pitchFamily="34" charset="0"/>
                <a:ea typeface="MS PGothic" pitchFamily="34" charset="-128"/>
              </a:defRPr>
            </a:lvl4pPr>
            <a:lvl5pPr marL="2057400" indent="-228600" defTabSz="811213">
              <a:defRPr sz="2400">
                <a:solidFill>
                  <a:schemeClr val="tx1"/>
                </a:solidFill>
                <a:latin typeface="Calibri Light" pitchFamily="34" charset="0"/>
                <a:ea typeface="MS PGothic" pitchFamily="34" charset="-128"/>
              </a:defRPr>
            </a:lvl5pPr>
            <a:lvl6pPr marL="2514600" indent="-228600" defTabSz="811213" eaLnBrk="0" fontAlgn="base" hangingPunct="0">
              <a:spcBef>
                <a:spcPct val="0"/>
              </a:spcBef>
              <a:spcAft>
                <a:spcPct val="0"/>
              </a:spcAft>
              <a:defRPr sz="2400">
                <a:solidFill>
                  <a:schemeClr val="tx1"/>
                </a:solidFill>
                <a:latin typeface="Calibri Light" pitchFamily="34" charset="0"/>
                <a:ea typeface="MS PGothic" pitchFamily="34" charset="-128"/>
              </a:defRPr>
            </a:lvl6pPr>
            <a:lvl7pPr marL="2971800" indent="-228600" defTabSz="811213" eaLnBrk="0" fontAlgn="base" hangingPunct="0">
              <a:spcBef>
                <a:spcPct val="0"/>
              </a:spcBef>
              <a:spcAft>
                <a:spcPct val="0"/>
              </a:spcAft>
              <a:defRPr sz="2400">
                <a:solidFill>
                  <a:schemeClr val="tx1"/>
                </a:solidFill>
                <a:latin typeface="Calibri Light" pitchFamily="34" charset="0"/>
                <a:ea typeface="MS PGothic" pitchFamily="34" charset="-128"/>
              </a:defRPr>
            </a:lvl7pPr>
            <a:lvl8pPr marL="3429000" indent="-228600" defTabSz="811213" eaLnBrk="0" fontAlgn="base" hangingPunct="0">
              <a:spcBef>
                <a:spcPct val="0"/>
              </a:spcBef>
              <a:spcAft>
                <a:spcPct val="0"/>
              </a:spcAft>
              <a:defRPr sz="2400">
                <a:solidFill>
                  <a:schemeClr val="tx1"/>
                </a:solidFill>
                <a:latin typeface="Calibri Light" pitchFamily="34" charset="0"/>
                <a:ea typeface="MS PGothic" pitchFamily="34" charset="-128"/>
              </a:defRPr>
            </a:lvl8pPr>
            <a:lvl9pPr marL="3886200" indent="-228600" defTabSz="811213" eaLnBrk="0" fontAlgn="base" hangingPunct="0">
              <a:spcBef>
                <a:spcPct val="0"/>
              </a:spcBef>
              <a:spcAft>
                <a:spcPct val="0"/>
              </a:spcAft>
              <a:defRPr sz="2400">
                <a:solidFill>
                  <a:schemeClr val="tx1"/>
                </a:solidFill>
                <a:latin typeface="Calibri Light" pitchFamily="34" charset="0"/>
                <a:ea typeface="MS PGothic" pitchFamily="34" charset="-128"/>
              </a:defRPr>
            </a:lvl9pPr>
          </a:lstStyle>
          <a:p>
            <a:r>
              <a:rPr lang="en-US" altLang="en-US" sz="1600" b="1" dirty="0">
                <a:solidFill>
                  <a:srgbClr val="7F7F7F"/>
                </a:solidFill>
                <a:latin typeface="Georgia" pitchFamily="18" charset="0"/>
              </a:rPr>
              <a:t>Margins of victory in 2014 House elections</a:t>
            </a:r>
          </a:p>
        </p:txBody>
      </p:sp>
      <p:pic>
        <p:nvPicPr>
          <p:cNvPr id="10" name="Picture 1"/>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95363" y="2336800"/>
            <a:ext cx="6391275" cy="364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54"/>
          <p:cNvSpPr txBox="1">
            <a:spLocks noChangeArrowheads="1"/>
          </p:cNvSpPr>
          <p:nvPr/>
        </p:nvSpPr>
        <p:spPr bwMode="auto">
          <a:xfrm>
            <a:off x="568325" y="5391150"/>
            <a:ext cx="35401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Light" pitchFamily="34" charset="0"/>
                <a:ea typeface="MS PGothic" pitchFamily="34" charset="-128"/>
              </a:defRPr>
            </a:lvl1pPr>
            <a:lvl2pPr marL="742950" indent="-285750">
              <a:defRPr sz="2400">
                <a:solidFill>
                  <a:schemeClr val="tx1"/>
                </a:solidFill>
                <a:latin typeface="Calibri Light" pitchFamily="34" charset="0"/>
                <a:ea typeface="MS PGothic" pitchFamily="34" charset="-128"/>
              </a:defRPr>
            </a:lvl2pPr>
            <a:lvl3pPr marL="1143000" indent="-228600">
              <a:defRPr sz="2400">
                <a:solidFill>
                  <a:schemeClr val="tx1"/>
                </a:solidFill>
                <a:latin typeface="Calibri Light" pitchFamily="34" charset="0"/>
                <a:ea typeface="MS PGothic" pitchFamily="34" charset="-128"/>
              </a:defRPr>
            </a:lvl3pPr>
            <a:lvl4pPr marL="1600200" indent="-228600">
              <a:defRPr sz="2400">
                <a:solidFill>
                  <a:schemeClr val="tx1"/>
                </a:solidFill>
                <a:latin typeface="Calibri Light" pitchFamily="34" charset="0"/>
                <a:ea typeface="MS PGothic" pitchFamily="34" charset="-128"/>
              </a:defRPr>
            </a:lvl4pPr>
            <a:lvl5pPr marL="2057400" indent="-228600">
              <a:defRPr sz="2400">
                <a:solidFill>
                  <a:schemeClr val="tx1"/>
                </a:solidFill>
                <a:latin typeface="Calibri Light"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Light"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Light"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Light"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Light" pitchFamily="34" charset="0"/>
                <a:ea typeface="MS PGothic" pitchFamily="34" charset="-128"/>
              </a:defRPr>
            </a:lvl9pPr>
          </a:lstStyle>
          <a:p>
            <a:pPr eaLnBrk="1" hangingPunct="1"/>
            <a:r>
              <a:rPr lang="en-US" altLang="en-US" sz="1000">
                <a:solidFill>
                  <a:schemeClr val="bg1"/>
                </a:solidFill>
                <a:latin typeface="Gill Sans MT" pitchFamily="1" charset="0"/>
              </a:rPr>
              <a:t>AK</a:t>
            </a:r>
          </a:p>
        </p:txBody>
      </p:sp>
      <p:sp>
        <p:nvSpPr>
          <p:cNvPr id="12" name="Freeform 26"/>
          <p:cNvSpPr>
            <a:spLocks/>
          </p:cNvSpPr>
          <p:nvPr/>
        </p:nvSpPr>
        <p:spPr bwMode="auto">
          <a:xfrm>
            <a:off x="406400" y="5205413"/>
            <a:ext cx="942975" cy="746125"/>
          </a:xfrm>
          <a:custGeom>
            <a:avLst/>
            <a:gdLst>
              <a:gd name="T0" fmla="*/ 913852 w 450"/>
              <a:gd name="T1" fmla="*/ 622508 h 356"/>
              <a:gd name="T2" fmla="*/ 840492 w 450"/>
              <a:gd name="T3" fmla="*/ 565916 h 356"/>
              <a:gd name="T4" fmla="*/ 773421 w 450"/>
              <a:gd name="T5" fmla="*/ 507229 h 356"/>
              <a:gd name="T6" fmla="*/ 714733 w 450"/>
              <a:gd name="T7" fmla="*/ 528188 h 356"/>
              <a:gd name="T8" fmla="*/ 641373 w 450"/>
              <a:gd name="T9" fmla="*/ 496749 h 356"/>
              <a:gd name="T10" fmla="*/ 563822 w 450"/>
              <a:gd name="T11" fmla="*/ 301822 h 356"/>
              <a:gd name="T12" fmla="*/ 503038 w 450"/>
              <a:gd name="T13" fmla="*/ 46112 h 356"/>
              <a:gd name="T14" fmla="*/ 459022 w 450"/>
              <a:gd name="T15" fmla="*/ 35632 h 356"/>
              <a:gd name="T16" fmla="*/ 396142 w 450"/>
              <a:gd name="T17" fmla="*/ 35632 h 356"/>
              <a:gd name="T18" fmla="*/ 337455 w 450"/>
              <a:gd name="T19" fmla="*/ 29344 h 356"/>
              <a:gd name="T20" fmla="*/ 291343 w 450"/>
              <a:gd name="T21" fmla="*/ 10480 h 356"/>
              <a:gd name="T22" fmla="*/ 241039 w 450"/>
              <a:gd name="T23" fmla="*/ 0 h 356"/>
              <a:gd name="T24" fmla="*/ 184447 w 450"/>
              <a:gd name="T25" fmla="*/ 18864 h 356"/>
              <a:gd name="T26" fmla="*/ 127855 w 450"/>
              <a:gd name="T27" fmla="*/ 33536 h 356"/>
              <a:gd name="T28" fmla="*/ 88032 w 450"/>
              <a:gd name="T29" fmla="*/ 98511 h 356"/>
              <a:gd name="T30" fmla="*/ 62880 w 450"/>
              <a:gd name="T31" fmla="*/ 127855 h 356"/>
              <a:gd name="T32" fmla="*/ 104800 w 450"/>
              <a:gd name="T33" fmla="*/ 190735 h 356"/>
              <a:gd name="T34" fmla="*/ 134143 w 450"/>
              <a:gd name="T35" fmla="*/ 236846 h 356"/>
              <a:gd name="T36" fmla="*/ 96416 w 450"/>
              <a:gd name="T37" fmla="*/ 215887 h 356"/>
              <a:gd name="T38" fmla="*/ 37728 w 450"/>
              <a:gd name="T39" fmla="*/ 224270 h 356"/>
              <a:gd name="T40" fmla="*/ 10480 w 450"/>
              <a:gd name="T41" fmla="*/ 253614 h 356"/>
              <a:gd name="T42" fmla="*/ 27248 w 450"/>
              <a:gd name="T43" fmla="*/ 295534 h 356"/>
              <a:gd name="T44" fmla="*/ 58688 w 450"/>
              <a:gd name="T45" fmla="*/ 316494 h 356"/>
              <a:gd name="T46" fmla="*/ 125759 w 450"/>
              <a:gd name="T47" fmla="*/ 314398 h 356"/>
              <a:gd name="T48" fmla="*/ 138335 w 450"/>
              <a:gd name="T49" fmla="*/ 350030 h 356"/>
              <a:gd name="T50" fmla="*/ 96416 w 450"/>
              <a:gd name="T51" fmla="*/ 362606 h 356"/>
              <a:gd name="T52" fmla="*/ 67072 w 450"/>
              <a:gd name="T53" fmla="*/ 375181 h 356"/>
              <a:gd name="T54" fmla="*/ 46112 w 450"/>
              <a:gd name="T55" fmla="*/ 398237 h 356"/>
              <a:gd name="T56" fmla="*/ 8384 w 450"/>
              <a:gd name="T57" fmla="*/ 444349 h 356"/>
              <a:gd name="T58" fmla="*/ 23056 w 450"/>
              <a:gd name="T59" fmla="*/ 496749 h 356"/>
              <a:gd name="T60" fmla="*/ 46112 w 450"/>
              <a:gd name="T61" fmla="*/ 542860 h 356"/>
              <a:gd name="T62" fmla="*/ 88032 w 450"/>
              <a:gd name="T63" fmla="*/ 570108 h 356"/>
              <a:gd name="T64" fmla="*/ 134143 w 450"/>
              <a:gd name="T65" fmla="*/ 599452 h 356"/>
              <a:gd name="T66" fmla="*/ 167679 w 450"/>
              <a:gd name="T67" fmla="*/ 616220 h 356"/>
              <a:gd name="T68" fmla="*/ 209599 w 450"/>
              <a:gd name="T69" fmla="*/ 612028 h 356"/>
              <a:gd name="T70" fmla="*/ 167679 w 450"/>
              <a:gd name="T71" fmla="*/ 702155 h 356"/>
              <a:gd name="T72" fmla="*/ 115280 w 450"/>
              <a:gd name="T73" fmla="*/ 727307 h 356"/>
              <a:gd name="T74" fmla="*/ 150911 w 450"/>
              <a:gd name="T75" fmla="*/ 739883 h 356"/>
              <a:gd name="T76" fmla="*/ 211695 w 450"/>
              <a:gd name="T77" fmla="*/ 697963 h 356"/>
              <a:gd name="T78" fmla="*/ 245231 w 450"/>
              <a:gd name="T79" fmla="*/ 670716 h 356"/>
              <a:gd name="T80" fmla="*/ 289247 w 450"/>
              <a:gd name="T81" fmla="*/ 639276 h 356"/>
              <a:gd name="T82" fmla="*/ 310207 w 450"/>
              <a:gd name="T83" fmla="*/ 616220 h 356"/>
              <a:gd name="T84" fmla="*/ 301823 w 450"/>
              <a:gd name="T85" fmla="*/ 574300 h 356"/>
              <a:gd name="T86" fmla="*/ 343743 w 450"/>
              <a:gd name="T87" fmla="*/ 505133 h 356"/>
              <a:gd name="T88" fmla="*/ 356318 w 450"/>
              <a:gd name="T89" fmla="*/ 519805 h 356"/>
              <a:gd name="T90" fmla="*/ 341647 w 450"/>
              <a:gd name="T91" fmla="*/ 580588 h 356"/>
              <a:gd name="T92" fmla="*/ 389854 w 450"/>
              <a:gd name="T93" fmla="*/ 557532 h 356"/>
              <a:gd name="T94" fmla="*/ 427582 w 450"/>
              <a:gd name="T95" fmla="*/ 534476 h 356"/>
              <a:gd name="T96" fmla="*/ 433870 w 450"/>
              <a:gd name="T97" fmla="*/ 500941 h 356"/>
              <a:gd name="T98" fmla="*/ 492558 w 450"/>
              <a:gd name="T99" fmla="*/ 509325 h 356"/>
              <a:gd name="T100" fmla="*/ 557534 w 450"/>
              <a:gd name="T101" fmla="*/ 519805 h 356"/>
              <a:gd name="T102" fmla="*/ 630893 w 450"/>
              <a:gd name="T103" fmla="*/ 523996 h 356"/>
              <a:gd name="T104" fmla="*/ 687485 w 450"/>
              <a:gd name="T105" fmla="*/ 544956 h 356"/>
              <a:gd name="T106" fmla="*/ 731501 w 450"/>
              <a:gd name="T107" fmla="*/ 568012 h 356"/>
              <a:gd name="T108" fmla="*/ 765037 w 450"/>
              <a:gd name="T109" fmla="*/ 551244 h 356"/>
              <a:gd name="T110" fmla="*/ 832108 w 450"/>
              <a:gd name="T111" fmla="*/ 593164 h 356"/>
              <a:gd name="T112" fmla="*/ 882412 w 450"/>
              <a:gd name="T113" fmla="*/ 635084 h 356"/>
              <a:gd name="T114" fmla="*/ 928524 w 450"/>
              <a:gd name="T115" fmla="*/ 679099 h 35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50" h="356">
                <a:moveTo>
                  <a:pt x="443" y="324"/>
                </a:moveTo>
                <a:lnTo>
                  <a:pt x="445" y="323"/>
                </a:lnTo>
                <a:lnTo>
                  <a:pt x="449" y="318"/>
                </a:lnTo>
                <a:lnTo>
                  <a:pt x="450" y="311"/>
                </a:lnTo>
                <a:lnTo>
                  <a:pt x="444" y="303"/>
                </a:lnTo>
                <a:lnTo>
                  <a:pt x="436" y="297"/>
                </a:lnTo>
                <a:lnTo>
                  <a:pt x="430" y="294"/>
                </a:lnTo>
                <a:lnTo>
                  <a:pt x="427" y="293"/>
                </a:lnTo>
                <a:lnTo>
                  <a:pt x="422" y="290"/>
                </a:lnTo>
                <a:lnTo>
                  <a:pt x="417" y="285"/>
                </a:lnTo>
                <a:lnTo>
                  <a:pt x="407" y="278"/>
                </a:lnTo>
                <a:lnTo>
                  <a:pt x="401" y="270"/>
                </a:lnTo>
                <a:lnTo>
                  <a:pt x="396" y="263"/>
                </a:lnTo>
                <a:lnTo>
                  <a:pt x="394" y="259"/>
                </a:lnTo>
                <a:lnTo>
                  <a:pt x="389" y="255"/>
                </a:lnTo>
                <a:lnTo>
                  <a:pt x="383" y="250"/>
                </a:lnTo>
                <a:lnTo>
                  <a:pt x="376" y="245"/>
                </a:lnTo>
                <a:lnTo>
                  <a:pt x="369" y="242"/>
                </a:lnTo>
                <a:lnTo>
                  <a:pt x="364" y="239"/>
                </a:lnTo>
                <a:lnTo>
                  <a:pt x="359" y="237"/>
                </a:lnTo>
                <a:lnTo>
                  <a:pt x="356" y="237"/>
                </a:lnTo>
                <a:lnTo>
                  <a:pt x="352" y="241"/>
                </a:lnTo>
                <a:lnTo>
                  <a:pt x="346" y="247"/>
                </a:lnTo>
                <a:lnTo>
                  <a:pt x="341" y="252"/>
                </a:lnTo>
                <a:lnTo>
                  <a:pt x="335" y="255"/>
                </a:lnTo>
                <a:lnTo>
                  <a:pt x="329" y="251"/>
                </a:lnTo>
                <a:lnTo>
                  <a:pt x="323" y="244"/>
                </a:lnTo>
                <a:lnTo>
                  <a:pt x="318" y="239"/>
                </a:lnTo>
                <a:lnTo>
                  <a:pt x="312" y="236"/>
                </a:lnTo>
                <a:lnTo>
                  <a:pt x="306" y="237"/>
                </a:lnTo>
                <a:lnTo>
                  <a:pt x="299" y="240"/>
                </a:lnTo>
                <a:lnTo>
                  <a:pt x="293" y="240"/>
                </a:lnTo>
                <a:lnTo>
                  <a:pt x="290" y="236"/>
                </a:lnTo>
                <a:lnTo>
                  <a:pt x="285" y="218"/>
                </a:lnTo>
                <a:lnTo>
                  <a:pt x="277" y="182"/>
                </a:lnTo>
                <a:lnTo>
                  <a:pt x="269" y="144"/>
                </a:lnTo>
                <a:lnTo>
                  <a:pt x="263" y="118"/>
                </a:lnTo>
                <a:lnTo>
                  <a:pt x="258" y="93"/>
                </a:lnTo>
                <a:lnTo>
                  <a:pt x="251" y="61"/>
                </a:lnTo>
                <a:lnTo>
                  <a:pt x="244" y="34"/>
                </a:lnTo>
                <a:lnTo>
                  <a:pt x="242" y="22"/>
                </a:lnTo>
                <a:lnTo>
                  <a:pt x="240" y="22"/>
                </a:lnTo>
                <a:lnTo>
                  <a:pt x="237" y="22"/>
                </a:lnTo>
                <a:lnTo>
                  <a:pt x="233" y="22"/>
                </a:lnTo>
                <a:lnTo>
                  <a:pt x="229" y="21"/>
                </a:lnTo>
                <a:lnTo>
                  <a:pt x="225" y="19"/>
                </a:lnTo>
                <a:lnTo>
                  <a:pt x="222" y="17"/>
                </a:lnTo>
                <a:lnTo>
                  <a:pt x="219" y="17"/>
                </a:lnTo>
                <a:lnTo>
                  <a:pt x="213" y="17"/>
                </a:lnTo>
                <a:lnTo>
                  <a:pt x="209" y="17"/>
                </a:lnTo>
                <a:lnTo>
                  <a:pt x="205" y="17"/>
                </a:lnTo>
                <a:lnTo>
                  <a:pt x="200" y="17"/>
                </a:lnTo>
                <a:lnTo>
                  <a:pt x="194" y="17"/>
                </a:lnTo>
                <a:lnTo>
                  <a:pt x="189" y="17"/>
                </a:lnTo>
                <a:lnTo>
                  <a:pt x="183" y="17"/>
                </a:lnTo>
                <a:lnTo>
                  <a:pt x="178" y="16"/>
                </a:lnTo>
                <a:lnTo>
                  <a:pt x="174" y="15"/>
                </a:lnTo>
                <a:lnTo>
                  <a:pt x="168" y="13"/>
                </a:lnTo>
                <a:lnTo>
                  <a:pt x="164" y="13"/>
                </a:lnTo>
                <a:lnTo>
                  <a:pt x="161" y="14"/>
                </a:lnTo>
                <a:lnTo>
                  <a:pt x="157" y="15"/>
                </a:lnTo>
                <a:lnTo>
                  <a:pt x="154" y="15"/>
                </a:lnTo>
                <a:lnTo>
                  <a:pt x="152" y="13"/>
                </a:lnTo>
                <a:lnTo>
                  <a:pt x="149" y="11"/>
                </a:lnTo>
                <a:lnTo>
                  <a:pt x="144" y="7"/>
                </a:lnTo>
                <a:lnTo>
                  <a:pt x="139" y="5"/>
                </a:lnTo>
                <a:lnTo>
                  <a:pt x="139" y="2"/>
                </a:lnTo>
                <a:lnTo>
                  <a:pt x="138" y="2"/>
                </a:lnTo>
                <a:lnTo>
                  <a:pt x="133" y="2"/>
                </a:lnTo>
                <a:lnTo>
                  <a:pt x="126" y="2"/>
                </a:lnTo>
                <a:lnTo>
                  <a:pt x="121" y="1"/>
                </a:lnTo>
                <a:lnTo>
                  <a:pt x="115" y="0"/>
                </a:lnTo>
                <a:lnTo>
                  <a:pt x="111" y="1"/>
                </a:lnTo>
                <a:lnTo>
                  <a:pt x="108" y="4"/>
                </a:lnTo>
                <a:lnTo>
                  <a:pt x="106" y="5"/>
                </a:lnTo>
                <a:lnTo>
                  <a:pt x="101" y="6"/>
                </a:lnTo>
                <a:lnTo>
                  <a:pt x="95" y="7"/>
                </a:lnTo>
                <a:lnTo>
                  <a:pt x="88" y="9"/>
                </a:lnTo>
                <a:lnTo>
                  <a:pt x="83" y="12"/>
                </a:lnTo>
                <a:lnTo>
                  <a:pt x="78" y="14"/>
                </a:lnTo>
                <a:lnTo>
                  <a:pt x="73" y="15"/>
                </a:lnTo>
                <a:lnTo>
                  <a:pt x="68" y="15"/>
                </a:lnTo>
                <a:lnTo>
                  <a:pt x="64" y="14"/>
                </a:lnTo>
                <a:lnTo>
                  <a:pt x="61" y="16"/>
                </a:lnTo>
                <a:lnTo>
                  <a:pt x="60" y="23"/>
                </a:lnTo>
                <a:lnTo>
                  <a:pt x="58" y="32"/>
                </a:lnTo>
                <a:lnTo>
                  <a:pt x="58" y="40"/>
                </a:lnTo>
                <a:lnTo>
                  <a:pt x="55" y="45"/>
                </a:lnTo>
                <a:lnTo>
                  <a:pt x="49" y="47"/>
                </a:lnTo>
                <a:lnTo>
                  <a:pt x="42" y="47"/>
                </a:lnTo>
                <a:lnTo>
                  <a:pt x="38" y="49"/>
                </a:lnTo>
                <a:lnTo>
                  <a:pt x="34" y="50"/>
                </a:lnTo>
                <a:lnTo>
                  <a:pt x="31" y="52"/>
                </a:lnTo>
                <a:lnTo>
                  <a:pt x="28" y="54"/>
                </a:lnTo>
                <a:lnTo>
                  <a:pt x="28" y="58"/>
                </a:lnTo>
                <a:lnTo>
                  <a:pt x="30" y="61"/>
                </a:lnTo>
                <a:lnTo>
                  <a:pt x="32" y="65"/>
                </a:lnTo>
                <a:lnTo>
                  <a:pt x="36" y="68"/>
                </a:lnTo>
                <a:lnTo>
                  <a:pt x="41" y="73"/>
                </a:lnTo>
                <a:lnTo>
                  <a:pt x="46" y="78"/>
                </a:lnTo>
                <a:lnTo>
                  <a:pt x="48" y="85"/>
                </a:lnTo>
                <a:lnTo>
                  <a:pt x="50" y="91"/>
                </a:lnTo>
                <a:lnTo>
                  <a:pt x="55" y="92"/>
                </a:lnTo>
                <a:lnTo>
                  <a:pt x="58" y="93"/>
                </a:lnTo>
                <a:lnTo>
                  <a:pt x="61" y="97"/>
                </a:lnTo>
                <a:lnTo>
                  <a:pt x="63" y="103"/>
                </a:lnTo>
                <a:lnTo>
                  <a:pt x="64" y="110"/>
                </a:lnTo>
                <a:lnTo>
                  <a:pt x="64" y="113"/>
                </a:lnTo>
                <a:lnTo>
                  <a:pt x="61" y="115"/>
                </a:lnTo>
                <a:lnTo>
                  <a:pt x="57" y="114"/>
                </a:lnTo>
                <a:lnTo>
                  <a:pt x="54" y="112"/>
                </a:lnTo>
                <a:lnTo>
                  <a:pt x="50" y="110"/>
                </a:lnTo>
                <a:lnTo>
                  <a:pt x="48" y="106"/>
                </a:lnTo>
                <a:lnTo>
                  <a:pt x="46" y="103"/>
                </a:lnTo>
                <a:lnTo>
                  <a:pt x="45" y="100"/>
                </a:lnTo>
                <a:lnTo>
                  <a:pt x="42" y="99"/>
                </a:lnTo>
                <a:lnTo>
                  <a:pt x="38" y="100"/>
                </a:lnTo>
                <a:lnTo>
                  <a:pt x="31" y="103"/>
                </a:lnTo>
                <a:lnTo>
                  <a:pt x="25" y="105"/>
                </a:lnTo>
                <a:lnTo>
                  <a:pt x="18" y="107"/>
                </a:lnTo>
                <a:lnTo>
                  <a:pt x="11" y="110"/>
                </a:lnTo>
                <a:lnTo>
                  <a:pt x="5" y="111"/>
                </a:lnTo>
                <a:lnTo>
                  <a:pt x="1" y="114"/>
                </a:lnTo>
                <a:lnTo>
                  <a:pt x="0" y="116"/>
                </a:lnTo>
                <a:lnTo>
                  <a:pt x="1" y="119"/>
                </a:lnTo>
                <a:lnTo>
                  <a:pt x="5" y="121"/>
                </a:lnTo>
                <a:lnTo>
                  <a:pt x="10" y="123"/>
                </a:lnTo>
                <a:lnTo>
                  <a:pt x="15" y="126"/>
                </a:lnTo>
                <a:lnTo>
                  <a:pt x="15" y="129"/>
                </a:lnTo>
                <a:lnTo>
                  <a:pt x="12" y="134"/>
                </a:lnTo>
                <a:lnTo>
                  <a:pt x="12" y="137"/>
                </a:lnTo>
                <a:lnTo>
                  <a:pt x="13" y="141"/>
                </a:lnTo>
                <a:lnTo>
                  <a:pt x="16" y="146"/>
                </a:lnTo>
                <a:lnTo>
                  <a:pt x="17" y="151"/>
                </a:lnTo>
                <a:lnTo>
                  <a:pt x="18" y="154"/>
                </a:lnTo>
                <a:lnTo>
                  <a:pt x="20" y="156"/>
                </a:lnTo>
                <a:lnTo>
                  <a:pt x="24" y="153"/>
                </a:lnTo>
                <a:lnTo>
                  <a:pt x="28" y="151"/>
                </a:lnTo>
                <a:lnTo>
                  <a:pt x="33" y="150"/>
                </a:lnTo>
                <a:lnTo>
                  <a:pt x="36" y="149"/>
                </a:lnTo>
                <a:lnTo>
                  <a:pt x="41" y="150"/>
                </a:lnTo>
                <a:lnTo>
                  <a:pt x="47" y="151"/>
                </a:lnTo>
                <a:lnTo>
                  <a:pt x="53" y="150"/>
                </a:lnTo>
                <a:lnTo>
                  <a:pt x="60" y="150"/>
                </a:lnTo>
                <a:lnTo>
                  <a:pt x="64" y="150"/>
                </a:lnTo>
                <a:lnTo>
                  <a:pt x="65" y="152"/>
                </a:lnTo>
                <a:lnTo>
                  <a:pt x="64" y="156"/>
                </a:lnTo>
                <a:lnTo>
                  <a:pt x="63" y="160"/>
                </a:lnTo>
                <a:lnTo>
                  <a:pt x="64" y="164"/>
                </a:lnTo>
                <a:lnTo>
                  <a:pt x="66" y="167"/>
                </a:lnTo>
                <a:lnTo>
                  <a:pt x="65" y="172"/>
                </a:lnTo>
                <a:lnTo>
                  <a:pt x="63" y="175"/>
                </a:lnTo>
                <a:lnTo>
                  <a:pt x="60" y="176"/>
                </a:lnTo>
                <a:lnTo>
                  <a:pt x="55" y="175"/>
                </a:lnTo>
                <a:lnTo>
                  <a:pt x="50" y="174"/>
                </a:lnTo>
                <a:lnTo>
                  <a:pt x="46" y="173"/>
                </a:lnTo>
                <a:lnTo>
                  <a:pt x="45" y="176"/>
                </a:lnTo>
                <a:lnTo>
                  <a:pt x="42" y="180"/>
                </a:lnTo>
                <a:lnTo>
                  <a:pt x="39" y="181"/>
                </a:lnTo>
                <a:lnTo>
                  <a:pt x="34" y="180"/>
                </a:lnTo>
                <a:lnTo>
                  <a:pt x="32" y="179"/>
                </a:lnTo>
                <a:lnTo>
                  <a:pt x="31" y="178"/>
                </a:lnTo>
                <a:lnTo>
                  <a:pt x="28" y="179"/>
                </a:lnTo>
                <a:lnTo>
                  <a:pt x="24" y="181"/>
                </a:lnTo>
                <a:lnTo>
                  <a:pt x="22" y="184"/>
                </a:lnTo>
                <a:lnTo>
                  <a:pt x="22" y="187"/>
                </a:lnTo>
                <a:lnTo>
                  <a:pt x="22" y="190"/>
                </a:lnTo>
                <a:lnTo>
                  <a:pt x="16" y="195"/>
                </a:lnTo>
                <a:lnTo>
                  <a:pt x="9" y="199"/>
                </a:lnTo>
                <a:lnTo>
                  <a:pt x="7" y="202"/>
                </a:lnTo>
                <a:lnTo>
                  <a:pt x="7" y="204"/>
                </a:lnTo>
                <a:lnTo>
                  <a:pt x="5" y="207"/>
                </a:lnTo>
                <a:lnTo>
                  <a:pt x="4" y="212"/>
                </a:lnTo>
                <a:lnTo>
                  <a:pt x="4" y="217"/>
                </a:lnTo>
                <a:lnTo>
                  <a:pt x="5" y="222"/>
                </a:lnTo>
                <a:lnTo>
                  <a:pt x="8" y="226"/>
                </a:lnTo>
                <a:lnTo>
                  <a:pt x="10" y="229"/>
                </a:lnTo>
                <a:lnTo>
                  <a:pt x="11" y="234"/>
                </a:lnTo>
                <a:lnTo>
                  <a:pt x="11" y="237"/>
                </a:lnTo>
                <a:lnTo>
                  <a:pt x="11" y="239"/>
                </a:lnTo>
                <a:lnTo>
                  <a:pt x="15" y="250"/>
                </a:lnTo>
                <a:lnTo>
                  <a:pt x="15" y="251"/>
                </a:lnTo>
                <a:lnTo>
                  <a:pt x="16" y="255"/>
                </a:lnTo>
                <a:lnTo>
                  <a:pt x="18" y="257"/>
                </a:lnTo>
                <a:lnTo>
                  <a:pt x="22" y="259"/>
                </a:lnTo>
                <a:lnTo>
                  <a:pt x="28" y="260"/>
                </a:lnTo>
                <a:lnTo>
                  <a:pt x="35" y="260"/>
                </a:lnTo>
                <a:lnTo>
                  <a:pt x="41" y="260"/>
                </a:lnTo>
                <a:lnTo>
                  <a:pt x="43" y="260"/>
                </a:lnTo>
                <a:lnTo>
                  <a:pt x="43" y="264"/>
                </a:lnTo>
                <a:lnTo>
                  <a:pt x="42" y="272"/>
                </a:lnTo>
                <a:lnTo>
                  <a:pt x="43" y="280"/>
                </a:lnTo>
                <a:lnTo>
                  <a:pt x="45" y="287"/>
                </a:lnTo>
                <a:lnTo>
                  <a:pt x="49" y="288"/>
                </a:lnTo>
                <a:lnTo>
                  <a:pt x="54" y="287"/>
                </a:lnTo>
                <a:lnTo>
                  <a:pt x="60" y="285"/>
                </a:lnTo>
                <a:lnTo>
                  <a:pt x="64" y="286"/>
                </a:lnTo>
                <a:lnTo>
                  <a:pt x="69" y="290"/>
                </a:lnTo>
                <a:lnTo>
                  <a:pt x="73" y="294"/>
                </a:lnTo>
                <a:lnTo>
                  <a:pt x="78" y="298"/>
                </a:lnTo>
                <a:lnTo>
                  <a:pt x="79" y="300"/>
                </a:lnTo>
                <a:lnTo>
                  <a:pt x="79" y="297"/>
                </a:lnTo>
                <a:lnTo>
                  <a:pt x="80" y="294"/>
                </a:lnTo>
                <a:lnTo>
                  <a:pt x="83" y="290"/>
                </a:lnTo>
                <a:lnTo>
                  <a:pt x="86" y="290"/>
                </a:lnTo>
                <a:lnTo>
                  <a:pt x="92" y="290"/>
                </a:lnTo>
                <a:lnTo>
                  <a:pt x="96" y="289"/>
                </a:lnTo>
                <a:lnTo>
                  <a:pt x="100" y="289"/>
                </a:lnTo>
                <a:lnTo>
                  <a:pt x="100" y="292"/>
                </a:lnTo>
                <a:lnTo>
                  <a:pt x="98" y="297"/>
                </a:lnTo>
                <a:lnTo>
                  <a:pt x="96" y="305"/>
                </a:lnTo>
                <a:lnTo>
                  <a:pt x="94" y="315"/>
                </a:lnTo>
                <a:lnTo>
                  <a:pt x="89" y="323"/>
                </a:lnTo>
                <a:lnTo>
                  <a:pt x="84" y="330"/>
                </a:lnTo>
                <a:lnTo>
                  <a:pt x="80" y="335"/>
                </a:lnTo>
                <a:lnTo>
                  <a:pt x="78" y="340"/>
                </a:lnTo>
                <a:lnTo>
                  <a:pt x="75" y="342"/>
                </a:lnTo>
                <a:lnTo>
                  <a:pt x="70" y="342"/>
                </a:lnTo>
                <a:lnTo>
                  <a:pt x="64" y="342"/>
                </a:lnTo>
                <a:lnTo>
                  <a:pt x="58" y="345"/>
                </a:lnTo>
                <a:lnTo>
                  <a:pt x="55" y="347"/>
                </a:lnTo>
                <a:lnTo>
                  <a:pt x="55" y="350"/>
                </a:lnTo>
                <a:lnTo>
                  <a:pt x="57" y="354"/>
                </a:lnTo>
                <a:lnTo>
                  <a:pt x="61" y="356"/>
                </a:lnTo>
                <a:lnTo>
                  <a:pt x="64" y="356"/>
                </a:lnTo>
                <a:lnTo>
                  <a:pt x="68" y="355"/>
                </a:lnTo>
                <a:lnTo>
                  <a:pt x="72" y="353"/>
                </a:lnTo>
                <a:lnTo>
                  <a:pt x="77" y="349"/>
                </a:lnTo>
                <a:lnTo>
                  <a:pt x="84" y="347"/>
                </a:lnTo>
                <a:lnTo>
                  <a:pt x="89" y="343"/>
                </a:lnTo>
                <a:lnTo>
                  <a:pt x="94" y="339"/>
                </a:lnTo>
                <a:lnTo>
                  <a:pt x="98" y="335"/>
                </a:lnTo>
                <a:lnTo>
                  <a:pt x="101" y="333"/>
                </a:lnTo>
                <a:lnTo>
                  <a:pt x="106" y="333"/>
                </a:lnTo>
                <a:lnTo>
                  <a:pt x="109" y="334"/>
                </a:lnTo>
                <a:lnTo>
                  <a:pt x="113" y="333"/>
                </a:lnTo>
                <a:lnTo>
                  <a:pt x="115" y="330"/>
                </a:lnTo>
                <a:lnTo>
                  <a:pt x="116" y="325"/>
                </a:lnTo>
                <a:lnTo>
                  <a:pt x="117" y="320"/>
                </a:lnTo>
                <a:lnTo>
                  <a:pt x="118" y="318"/>
                </a:lnTo>
                <a:lnTo>
                  <a:pt x="121" y="316"/>
                </a:lnTo>
                <a:lnTo>
                  <a:pt x="125" y="312"/>
                </a:lnTo>
                <a:lnTo>
                  <a:pt x="131" y="309"/>
                </a:lnTo>
                <a:lnTo>
                  <a:pt x="136" y="307"/>
                </a:lnTo>
                <a:lnTo>
                  <a:pt x="138" y="305"/>
                </a:lnTo>
                <a:lnTo>
                  <a:pt x="138" y="304"/>
                </a:lnTo>
                <a:lnTo>
                  <a:pt x="137" y="302"/>
                </a:lnTo>
                <a:lnTo>
                  <a:pt x="138" y="300"/>
                </a:lnTo>
                <a:lnTo>
                  <a:pt x="141" y="297"/>
                </a:lnTo>
                <a:lnTo>
                  <a:pt x="145" y="296"/>
                </a:lnTo>
                <a:lnTo>
                  <a:pt x="148" y="294"/>
                </a:lnTo>
                <a:lnTo>
                  <a:pt x="149" y="290"/>
                </a:lnTo>
                <a:lnTo>
                  <a:pt x="148" y="287"/>
                </a:lnTo>
                <a:lnTo>
                  <a:pt x="146" y="283"/>
                </a:lnTo>
                <a:lnTo>
                  <a:pt x="142" y="281"/>
                </a:lnTo>
                <a:lnTo>
                  <a:pt x="142" y="278"/>
                </a:lnTo>
                <a:lnTo>
                  <a:pt x="144" y="274"/>
                </a:lnTo>
                <a:lnTo>
                  <a:pt x="146" y="271"/>
                </a:lnTo>
                <a:lnTo>
                  <a:pt x="148" y="269"/>
                </a:lnTo>
                <a:lnTo>
                  <a:pt x="151" y="265"/>
                </a:lnTo>
                <a:lnTo>
                  <a:pt x="154" y="258"/>
                </a:lnTo>
                <a:lnTo>
                  <a:pt x="159" y="249"/>
                </a:lnTo>
                <a:lnTo>
                  <a:pt x="164" y="241"/>
                </a:lnTo>
                <a:lnTo>
                  <a:pt x="169" y="235"/>
                </a:lnTo>
                <a:lnTo>
                  <a:pt x="175" y="234"/>
                </a:lnTo>
                <a:lnTo>
                  <a:pt x="177" y="236"/>
                </a:lnTo>
                <a:lnTo>
                  <a:pt x="176" y="240"/>
                </a:lnTo>
                <a:lnTo>
                  <a:pt x="174" y="243"/>
                </a:lnTo>
                <a:lnTo>
                  <a:pt x="170" y="248"/>
                </a:lnTo>
                <a:lnTo>
                  <a:pt x="168" y="254"/>
                </a:lnTo>
                <a:lnTo>
                  <a:pt x="167" y="260"/>
                </a:lnTo>
                <a:lnTo>
                  <a:pt x="166" y="267"/>
                </a:lnTo>
                <a:lnTo>
                  <a:pt x="164" y="270"/>
                </a:lnTo>
                <a:lnTo>
                  <a:pt x="163" y="272"/>
                </a:lnTo>
                <a:lnTo>
                  <a:pt x="163" y="277"/>
                </a:lnTo>
                <a:lnTo>
                  <a:pt x="164" y="280"/>
                </a:lnTo>
                <a:lnTo>
                  <a:pt x="168" y="280"/>
                </a:lnTo>
                <a:lnTo>
                  <a:pt x="172" y="277"/>
                </a:lnTo>
                <a:lnTo>
                  <a:pt x="178" y="273"/>
                </a:lnTo>
                <a:lnTo>
                  <a:pt x="183" y="270"/>
                </a:lnTo>
                <a:lnTo>
                  <a:pt x="186" y="266"/>
                </a:lnTo>
                <a:lnTo>
                  <a:pt x="189" y="264"/>
                </a:lnTo>
                <a:lnTo>
                  <a:pt x="189" y="263"/>
                </a:lnTo>
                <a:lnTo>
                  <a:pt x="191" y="260"/>
                </a:lnTo>
                <a:lnTo>
                  <a:pt x="194" y="260"/>
                </a:lnTo>
                <a:lnTo>
                  <a:pt x="199" y="259"/>
                </a:lnTo>
                <a:lnTo>
                  <a:pt x="204" y="255"/>
                </a:lnTo>
                <a:lnTo>
                  <a:pt x="206" y="251"/>
                </a:lnTo>
                <a:lnTo>
                  <a:pt x="207" y="250"/>
                </a:lnTo>
                <a:lnTo>
                  <a:pt x="206" y="249"/>
                </a:lnTo>
                <a:lnTo>
                  <a:pt x="204" y="245"/>
                </a:lnTo>
                <a:lnTo>
                  <a:pt x="204" y="242"/>
                </a:lnTo>
                <a:lnTo>
                  <a:pt x="207" y="239"/>
                </a:lnTo>
                <a:lnTo>
                  <a:pt x="213" y="237"/>
                </a:lnTo>
                <a:lnTo>
                  <a:pt x="219" y="237"/>
                </a:lnTo>
                <a:lnTo>
                  <a:pt x="223" y="239"/>
                </a:lnTo>
                <a:lnTo>
                  <a:pt x="227" y="240"/>
                </a:lnTo>
                <a:lnTo>
                  <a:pt x="230" y="242"/>
                </a:lnTo>
                <a:lnTo>
                  <a:pt x="235" y="243"/>
                </a:lnTo>
                <a:lnTo>
                  <a:pt x="242" y="245"/>
                </a:lnTo>
                <a:lnTo>
                  <a:pt x="250" y="248"/>
                </a:lnTo>
                <a:lnTo>
                  <a:pt x="257" y="249"/>
                </a:lnTo>
                <a:lnTo>
                  <a:pt x="260" y="249"/>
                </a:lnTo>
                <a:lnTo>
                  <a:pt x="262" y="248"/>
                </a:lnTo>
                <a:lnTo>
                  <a:pt x="266" y="248"/>
                </a:lnTo>
                <a:lnTo>
                  <a:pt x="270" y="248"/>
                </a:lnTo>
                <a:lnTo>
                  <a:pt x="275" y="249"/>
                </a:lnTo>
                <a:lnTo>
                  <a:pt x="280" y="250"/>
                </a:lnTo>
                <a:lnTo>
                  <a:pt x="288" y="250"/>
                </a:lnTo>
                <a:lnTo>
                  <a:pt x="296" y="250"/>
                </a:lnTo>
                <a:lnTo>
                  <a:pt x="301" y="250"/>
                </a:lnTo>
                <a:lnTo>
                  <a:pt x="306" y="251"/>
                </a:lnTo>
                <a:lnTo>
                  <a:pt x="311" y="255"/>
                </a:lnTo>
                <a:lnTo>
                  <a:pt x="316" y="258"/>
                </a:lnTo>
                <a:lnTo>
                  <a:pt x="322" y="259"/>
                </a:lnTo>
                <a:lnTo>
                  <a:pt x="327" y="260"/>
                </a:lnTo>
                <a:lnTo>
                  <a:pt x="328" y="260"/>
                </a:lnTo>
                <a:lnTo>
                  <a:pt x="329" y="262"/>
                </a:lnTo>
                <a:lnTo>
                  <a:pt x="330" y="263"/>
                </a:lnTo>
                <a:lnTo>
                  <a:pt x="334" y="266"/>
                </a:lnTo>
                <a:lnTo>
                  <a:pt x="338" y="269"/>
                </a:lnTo>
                <a:lnTo>
                  <a:pt x="344" y="270"/>
                </a:lnTo>
                <a:lnTo>
                  <a:pt x="349" y="271"/>
                </a:lnTo>
                <a:lnTo>
                  <a:pt x="352" y="271"/>
                </a:lnTo>
                <a:lnTo>
                  <a:pt x="354" y="269"/>
                </a:lnTo>
                <a:lnTo>
                  <a:pt x="356" y="265"/>
                </a:lnTo>
                <a:lnTo>
                  <a:pt x="357" y="262"/>
                </a:lnTo>
                <a:lnTo>
                  <a:pt x="359" y="262"/>
                </a:lnTo>
                <a:lnTo>
                  <a:pt x="365" y="263"/>
                </a:lnTo>
                <a:lnTo>
                  <a:pt x="372" y="265"/>
                </a:lnTo>
                <a:lnTo>
                  <a:pt x="377" y="266"/>
                </a:lnTo>
                <a:lnTo>
                  <a:pt x="383" y="269"/>
                </a:lnTo>
                <a:lnTo>
                  <a:pt x="388" y="273"/>
                </a:lnTo>
                <a:lnTo>
                  <a:pt x="392" y="279"/>
                </a:lnTo>
                <a:lnTo>
                  <a:pt x="397" y="283"/>
                </a:lnTo>
                <a:lnTo>
                  <a:pt x="401" y="286"/>
                </a:lnTo>
                <a:lnTo>
                  <a:pt x="402" y="287"/>
                </a:lnTo>
                <a:lnTo>
                  <a:pt x="412" y="297"/>
                </a:lnTo>
                <a:lnTo>
                  <a:pt x="418" y="303"/>
                </a:lnTo>
                <a:lnTo>
                  <a:pt x="419" y="303"/>
                </a:lnTo>
                <a:lnTo>
                  <a:pt x="421" y="303"/>
                </a:lnTo>
                <a:lnTo>
                  <a:pt x="424" y="304"/>
                </a:lnTo>
                <a:lnTo>
                  <a:pt x="427" y="307"/>
                </a:lnTo>
                <a:lnTo>
                  <a:pt x="432" y="311"/>
                </a:lnTo>
                <a:lnTo>
                  <a:pt x="437" y="317"/>
                </a:lnTo>
                <a:lnTo>
                  <a:pt x="441" y="321"/>
                </a:lnTo>
                <a:lnTo>
                  <a:pt x="443" y="324"/>
                </a:lnTo>
                <a:close/>
              </a:path>
            </a:pathLst>
          </a:custGeom>
          <a:solidFill>
            <a:srgbClr val="C02026"/>
          </a:solidFill>
          <a:ln>
            <a:noFill/>
          </a:ln>
        </p:spPr>
        <p:txBody>
          <a:bodyPr/>
          <a:lstStyle/>
          <a:p>
            <a:pPr eaLnBrk="1" fontAlgn="auto" hangingPunct="1">
              <a:spcBef>
                <a:spcPts val="0"/>
              </a:spcBef>
              <a:spcAft>
                <a:spcPts val="0"/>
              </a:spcAft>
              <a:defRPr/>
            </a:pPr>
            <a:endParaRPr lang="en-US" kern="0">
              <a:solidFill>
                <a:prstClr val="black"/>
              </a:solidFill>
              <a:latin typeface="Calibri Light" charset="0"/>
              <a:ea typeface="+mn-ea"/>
              <a:cs typeface="MS PGothic" charset="0"/>
            </a:endParaRPr>
          </a:p>
        </p:txBody>
      </p:sp>
      <p:sp>
        <p:nvSpPr>
          <p:cNvPr id="13" name="Freeform 8"/>
          <p:cNvSpPr>
            <a:spLocks/>
          </p:cNvSpPr>
          <p:nvPr/>
        </p:nvSpPr>
        <p:spPr bwMode="auto">
          <a:xfrm>
            <a:off x="1835150" y="5576888"/>
            <a:ext cx="46038" cy="66675"/>
          </a:xfrm>
          <a:custGeom>
            <a:avLst/>
            <a:gdLst>
              <a:gd name="T0" fmla="*/ 0 w 44"/>
              <a:gd name="T1" fmla="*/ 2147483647 h 64"/>
              <a:gd name="T2" fmla="*/ 0 w 44"/>
              <a:gd name="T3" fmla="*/ 2147483647 h 64"/>
              <a:gd name="T4" fmla="*/ 2147483647 w 44"/>
              <a:gd name="T5" fmla="*/ 0 h 64"/>
              <a:gd name="T6" fmla="*/ 2147483647 w 44"/>
              <a:gd name="T7" fmla="*/ 2147483647 h 64"/>
              <a:gd name="T8" fmla="*/ 2147483647 w 44"/>
              <a:gd name="T9" fmla="*/ 2147483647 h 64"/>
              <a:gd name="T10" fmla="*/ 0 w 44"/>
              <a:gd name="T11" fmla="*/ 2147483647 h 64"/>
              <a:gd name="T12" fmla="*/ 0 60000 65536"/>
              <a:gd name="T13" fmla="*/ 0 60000 65536"/>
              <a:gd name="T14" fmla="*/ 0 60000 65536"/>
              <a:gd name="T15" fmla="*/ 0 60000 65536"/>
              <a:gd name="T16" fmla="*/ 0 60000 65536"/>
              <a:gd name="T17" fmla="*/ 0 60000 65536"/>
              <a:gd name="T18" fmla="*/ 0 w 44"/>
              <a:gd name="T19" fmla="*/ 0 h 64"/>
              <a:gd name="T20" fmla="*/ 44 w 44"/>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44" h="64">
                <a:moveTo>
                  <a:pt x="0" y="64"/>
                </a:moveTo>
                <a:lnTo>
                  <a:pt x="0" y="45"/>
                </a:lnTo>
                <a:lnTo>
                  <a:pt x="25" y="0"/>
                </a:lnTo>
                <a:lnTo>
                  <a:pt x="44" y="13"/>
                </a:lnTo>
                <a:lnTo>
                  <a:pt x="23" y="64"/>
                </a:lnTo>
                <a:lnTo>
                  <a:pt x="0" y="64"/>
                </a:lnTo>
                <a:close/>
              </a:path>
            </a:pathLst>
          </a:custGeom>
          <a:solidFill>
            <a:srgbClr val="1171B9"/>
          </a:solidFill>
          <a:ln w="6350">
            <a:solidFill>
              <a:srgbClr val="FFFFFF"/>
            </a:solidFill>
            <a:round/>
            <a:headEnd/>
            <a:tailEnd/>
          </a:ln>
        </p:spPr>
        <p:txBody>
          <a:bodyPr/>
          <a:lstStyle/>
          <a:p>
            <a:endParaRPr lang="en-US"/>
          </a:p>
        </p:txBody>
      </p:sp>
      <p:sp>
        <p:nvSpPr>
          <p:cNvPr id="14" name="Freeform 9"/>
          <p:cNvSpPr>
            <a:spLocks/>
          </p:cNvSpPr>
          <p:nvPr/>
        </p:nvSpPr>
        <p:spPr bwMode="auto">
          <a:xfrm>
            <a:off x="1900238" y="5519738"/>
            <a:ext cx="87312" cy="82550"/>
          </a:xfrm>
          <a:custGeom>
            <a:avLst/>
            <a:gdLst>
              <a:gd name="T0" fmla="*/ 2147483647 w 83"/>
              <a:gd name="T1" fmla="*/ 2147483647 h 81"/>
              <a:gd name="T2" fmla="*/ 0 w 83"/>
              <a:gd name="T3" fmla="*/ 2147483647 h 81"/>
              <a:gd name="T4" fmla="*/ 2147483647 w 83"/>
              <a:gd name="T5" fmla="*/ 2147483647 h 81"/>
              <a:gd name="T6" fmla="*/ 2147483647 w 83"/>
              <a:gd name="T7" fmla="*/ 2147483647 h 81"/>
              <a:gd name="T8" fmla="*/ 2147483647 w 83"/>
              <a:gd name="T9" fmla="*/ 2147483647 h 81"/>
              <a:gd name="T10" fmla="*/ 2147483647 w 83"/>
              <a:gd name="T11" fmla="*/ 0 h 81"/>
              <a:gd name="T12" fmla="*/ 2147483647 w 83"/>
              <a:gd name="T13" fmla="*/ 2147483647 h 81"/>
              <a:gd name="T14" fmla="*/ 0 60000 65536"/>
              <a:gd name="T15" fmla="*/ 0 60000 65536"/>
              <a:gd name="T16" fmla="*/ 0 60000 65536"/>
              <a:gd name="T17" fmla="*/ 0 60000 65536"/>
              <a:gd name="T18" fmla="*/ 0 60000 65536"/>
              <a:gd name="T19" fmla="*/ 0 60000 65536"/>
              <a:gd name="T20" fmla="*/ 0 60000 65536"/>
              <a:gd name="T21" fmla="*/ 0 w 83"/>
              <a:gd name="T22" fmla="*/ 0 h 81"/>
              <a:gd name="T23" fmla="*/ 83 w 83"/>
              <a:gd name="T24" fmla="*/ 81 h 8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81">
                <a:moveTo>
                  <a:pt x="18" y="9"/>
                </a:moveTo>
                <a:lnTo>
                  <a:pt x="0" y="48"/>
                </a:lnTo>
                <a:lnTo>
                  <a:pt x="32" y="74"/>
                </a:lnTo>
                <a:lnTo>
                  <a:pt x="69" y="81"/>
                </a:lnTo>
                <a:lnTo>
                  <a:pt x="83" y="49"/>
                </a:lnTo>
                <a:lnTo>
                  <a:pt x="74" y="0"/>
                </a:lnTo>
                <a:lnTo>
                  <a:pt x="18" y="9"/>
                </a:lnTo>
                <a:close/>
              </a:path>
            </a:pathLst>
          </a:custGeom>
          <a:solidFill>
            <a:srgbClr val="1171B9"/>
          </a:solidFill>
          <a:ln w="6350">
            <a:solidFill>
              <a:srgbClr val="FFFFFF"/>
            </a:solidFill>
            <a:round/>
            <a:headEnd/>
            <a:tailEnd/>
          </a:ln>
        </p:spPr>
        <p:txBody>
          <a:bodyPr/>
          <a:lstStyle/>
          <a:p>
            <a:endParaRPr lang="en-US"/>
          </a:p>
        </p:txBody>
      </p:sp>
      <p:sp>
        <p:nvSpPr>
          <p:cNvPr id="15" name="Freeform 10"/>
          <p:cNvSpPr>
            <a:spLocks/>
          </p:cNvSpPr>
          <p:nvPr/>
        </p:nvSpPr>
        <p:spPr bwMode="auto">
          <a:xfrm>
            <a:off x="1981200" y="5576888"/>
            <a:ext cx="128588" cy="93662"/>
          </a:xfrm>
          <a:custGeom>
            <a:avLst/>
            <a:gdLst>
              <a:gd name="T0" fmla="*/ 0 w 123"/>
              <a:gd name="T1" fmla="*/ 2147483647 h 91"/>
              <a:gd name="T2" fmla="*/ 2147483647 w 123"/>
              <a:gd name="T3" fmla="*/ 0 h 91"/>
              <a:gd name="T4" fmla="*/ 2147483647 w 123"/>
              <a:gd name="T5" fmla="*/ 2147483647 h 91"/>
              <a:gd name="T6" fmla="*/ 2147483647 w 123"/>
              <a:gd name="T7" fmla="*/ 2147483647 h 91"/>
              <a:gd name="T8" fmla="*/ 2147483647 w 123"/>
              <a:gd name="T9" fmla="*/ 2147483647 h 91"/>
              <a:gd name="T10" fmla="*/ 2147483647 w 123"/>
              <a:gd name="T11" fmla="*/ 2147483647 h 91"/>
              <a:gd name="T12" fmla="*/ 2147483647 w 123"/>
              <a:gd name="T13" fmla="*/ 2147483647 h 91"/>
              <a:gd name="T14" fmla="*/ 0 w 123"/>
              <a:gd name="T15" fmla="*/ 2147483647 h 91"/>
              <a:gd name="T16" fmla="*/ 0 60000 65536"/>
              <a:gd name="T17" fmla="*/ 0 60000 65536"/>
              <a:gd name="T18" fmla="*/ 0 60000 65536"/>
              <a:gd name="T19" fmla="*/ 0 60000 65536"/>
              <a:gd name="T20" fmla="*/ 0 60000 65536"/>
              <a:gd name="T21" fmla="*/ 0 60000 65536"/>
              <a:gd name="T22" fmla="*/ 0 60000 65536"/>
              <a:gd name="T23" fmla="*/ 0 60000 65536"/>
              <a:gd name="T24" fmla="*/ 0 w 123"/>
              <a:gd name="T25" fmla="*/ 0 h 91"/>
              <a:gd name="T26" fmla="*/ 123 w 123"/>
              <a:gd name="T27" fmla="*/ 91 h 9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3" h="91">
                <a:moveTo>
                  <a:pt x="0" y="32"/>
                </a:moveTo>
                <a:lnTo>
                  <a:pt x="84" y="0"/>
                </a:lnTo>
                <a:lnTo>
                  <a:pt x="100" y="39"/>
                </a:lnTo>
                <a:lnTo>
                  <a:pt x="116" y="48"/>
                </a:lnTo>
                <a:lnTo>
                  <a:pt x="123" y="80"/>
                </a:lnTo>
                <a:lnTo>
                  <a:pt x="81" y="85"/>
                </a:lnTo>
                <a:lnTo>
                  <a:pt x="51" y="91"/>
                </a:lnTo>
                <a:lnTo>
                  <a:pt x="0" y="32"/>
                </a:lnTo>
                <a:close/>
              </a:path>
            </a:pathLst>
          </a:custGeom>
          <a:solidFill>
            <a:srgbClr val="9AC2DB"/>
          </a:solidFill>
          <a:ln w="6350">
            <a:solidFill>
              <a:srgbClr val="FFFFFF"/>
            </a:solidFill>
            <a:round/>
            <a:headEnd/>
            <a:tailEnd/>
          </a:ln>
        </p:spPr>
        <p:txBody>
          <a:bodyPr/>
          <a:lstStyle/>
          <a:p>
            <a:endParaRPr lang="en-US"/>
          </a:p>
        </p:txBody>
      </p:sp>
      <p:sp>
        <p:nvSpPr>
          <p:cNvPr id="16" name="Freeform 11"/>
          <p:cNvSpPr>
            <a:spLocks/>
          </p:cNvSpPr>
          <p:nvPr/>
        </p:nvSpPr>
        <p:spPr bwMode="auto">
          <a:xfrm>
            <a:off x="2112963" y="5648325"/>
            <a:ext cx="101600" cy="49213"/>
          </a:xfrm>
          <a:custGeom>
            <a:avLst/>
            <a:gdLst>
              <a:gd name="T0" fmla="*/ 2147483647 w 98"/>
              <a:gd name="T1" fmla="*/ 2147483647 h 48"/>
              <a:gd name="T2" fmla="*/ 0 w 98"/>
              <a:gd name="T3" fmla="*/ 2147483647 h 48"/>
              <a:gd name="T4" fmla="*/ 2147483647 w 98"/>
              <a:gd name="T5" fmla="*/ 2147483647 h 48"/>
              <a:gd name="T6" fmla="*/ 2147483647 w 98"/>
              <a:gd name="T7" fmla="*/ 2147483647 h 48"/>
              <a:gd name="T8" fmla="*/ 2147483647 w 98"/>
              <a:gd name="T9" fmla="*/ 2147483647 h 48"/>
              <a:gd name="T10" fmla="*/ 2147483647 w 98"/>
              <a:gd name="T11" fmla="*/ 2147483647 h 48"/>
              <a:gd name="T12" fmla="*/ 2147483647 w 98"/>
              <a:gd name="T13" fmla="*/ 2147483647 h 48"/>
              <a:gd name="T14" fmla="*/ 2147483647 w 98"/>
              <a:gd name="T15" fmla="*/ 0 h 48"/>
              <a:gd name="T16" fmla="*/ 2147483647 w 98"/>
              <a:gd name="T17" fmla="*/ 2147483647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8"/>
              <a:gd name="T29" fmla="*/ 98 w 98"/>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8">
                <a:moveTo>
                  <a:pt x="15" y="2"/>
                </a:moveTo>
                <a:lnTo>
                  <a:pt x="0" y="45"/>
                </a:lnTo>
                <a:lnTo>
                  <a:pt x="26" y="48"/>
                </a:lnTo>
                <a:lnTo>
                  <a:pt x="42" y="38"/>
                </a:lnTo>
                <a:lnTo>
                  <a:pt x="72" y="39"/>
                </a:lnTo>
                <a:lnTo>
                  <a:pt x="98" y="20"/>
                </a:lnTo>
                <a:lnTo>
                  <a:pt x="81" y="13"/>
                </a:lnTo>
                <a:lnTo>
                  <a:pt x="68" y="0"/>
                </a:lnTo>
                <a:lnTo>
                  <a:pt x="15" y="2"/>
                </a:lnTo>
                <a:close/>
              </a:path>
            </a:pathLst>
          </a:custGeom>
          <a:solidFill>
            <a:srgbClr val="1171B9"/>
          </a:solidFill>
          <a:ln w="6350">
            <a:solidFill>
              <a:srgbClr val="FFFFFF"/>
            </a:solidFill>
            <a:round/>
            <a:headEnd/>
            <a:tailEnd/>
          </a:ln>
        </p:spPr>
        <p:txBody>
          <a:bodyPr/>
          <a:lstStyle/>
          <a:p>
            <a:endParaRPr lang="en-US"/>
          </a:p>
        </p:txBody>
      </p:sp>
      <p:sp>
        <p:nvSpPr>
          <p:cNvPr id="17" name="Freeform 12"/>
          <p:cNvSpPr>
            <a:spLocks/>
          </p:cNvSpPr>
          <p:nvPr/>
        </p:nvSpPr>
        <p:spPr bwMode="auto">
          <a:xfrm>
            <a:off x="2143125" y="5718175"/>
            <a:ext cx="41275" cy="36513"/>
          </a:xfrm>
          <a:custGeom>
            <a:avLst/>
            <a:gdLst>
              <a:gd name="T0" fmla="*/ 2147483647 w 40"/>
              <a:gd name="T1" fmla="*/ 0 h 35"/>
              <a:gd name="T2" fmla="*/ 0 w 40"/>
              <a:gd name="T3" fmla="*/ 2147483647 h 35"/>
              <a:gd name="T4" fmla="*/ 2147483647 w 40"/>
              <a:gd name="T5" fmla="*/ 2147483647 h 35"/>
              <a:gd name="T6" fmla="*/ 2147483647 w 40"/>
              <a:gd name="T7" fmla="*/ 2147483647 h 35"/>
              <a:gd name="T8" fmla="*/ 2147483647 w 40"/>
              <a:gd name="T9" fmla="*/ 0 h 35"/>
              <a:gd name="T10" fmla="*/ 0 60000 65536"/>
              <a:gd name="T11" fmla="*/ 0 60000 65536"/>
              <a:gd name="T12" fmla="*/ 0 60000 65536"/>
              <a:gd name="T13" fmla="*/ 0 60000 65536"/>
              <a:gd name="T14" fmla="*/ 0 60000 65536"/>
              <a:gd name="T15" fmla="*/ 0 w 40"/>
              <a:gd name="T16" fmla="*/ 0 h 35"/>
              <a:gd name="T17" fmla="*/ 40 w 40"/>
              <a:gd name="T18" fmla="*/ 35 h 35"/>
            </a:gdLst>
            <a:ahLst/>
            <a:cxnLst>
              <a:cxn ang="T10">
                <a:pos x="T0" y="T1"/>
              </a:cxn>
              <a:cxn ang="T11">
                <a:pos x="T2" y="T3"/>
              </a:cxn>
              <a:cxn ang="T12">
                <a:pos x="T4" y="T5"/>
              </a:cxn>
              <a:cxn ang="T13">
                <a:pos x="T6" y="T7"/>
              </a:cxn>
              <a:cxn ang="T14">
                <a:pos x="T8" y="T9"/>
              </a:cxn>
            </a:cxnLst>
            <a:rect l="T15" t="T16" r="T17" b="T18"/>
            <a:pathLst>
              <a:path w="40" h="35">
                <a:moveTo>
                  <a:pt x="35" y="0"/>
                </a:moveTo>
                <a:lnTo>
                  <a:pt x="0" y="3"/>
                </a:lnTo>
                <a:lnTo>
                  <a:pt x="6" y="35"/>
                </a:lnTo>
                <a:lnTo>
                  <a:pt x="40" y="27"/>
                </a:lnTo>
                <a:lnTo>
                  <a:pt x="35" y="0"/>
                </a:lnTo>
                <a:close/>
              </a:path>
            </a:pathLst>
          </a:custGeom>
          <a:solidFill>
            <a:srgbClr val="1171B9"/>
          </a:solidFill>
          <a:ln w="6350">
            <a:solidFill>
              <a:srgbClr val="FFFFFF"/>
            </a:solidFill>
            <a:round/>
            <a:headEnd/>
            <a:tailEnd/>
          </a:ln>
        </p:spPr>
        <p:txBody>
          <a:bodyPr/>
          <a:lstStyle/>
          <a:p>
            <a:endParaRPr lang="en-US"/>
          </a:p>
        </p:txBody>
      </p:sp>
      <p:sp>
        <p:nvSpPr>
          <p:cNvPr id="18" name="Freeform 14"/>
          <p:cNvSpPr>
            <a:spLocks/>
          </p:cNvSpPr>
          <p:nvPr/>
        </p:nvSpPr>
        <p:spPr bwMode="auto">
          <a:xfrm>
            <a:off x="2260600" y="5775325"/>
            <a:ext cx="173038" cy="203200"/>
          </a:xfrm>
          <a:custGeom>
            <a:avLst/>
            <a:gdLst>
              <a:gd name="T0" fmla="*/ 2147483647 w 167"/>
              <a:gd name="T1" fmla="*/ 0 h 197"/>
              <a:gd name="T2" fmla="*/ 0 w 167"/>
              <a:gd name="T3" fmla="*/ 2147483647 h 197"/>
              <a:gd name="T4" fmla="*/ 2147483647 w 167"/>
              <a:gd name="T5" fmla="*/ 2147483647 h 197"/>
              <a:gd name="T6" fmla="*/ 2147483647 w 167"/>
              <a:gd name="T7" fmla="*/ 2147483647 h 197"/>
              <a:gd name="T8" fmla="*/ 2147483647 w 167"/>
              <a:gd name="T9" fmla="*/ 2147483647 h 197"/>
              <a:gd name="T10" fmla="*/ 2147483647 w 167"/>
              <a:gd name="T11" fmla="*/ 2147483647 h 197"/>
              <a:gd name="T12" fmla="*/ 2147483647 w 167"/>
              <a:gd name="T13" fmla="*/ 2147483647 h 197"/>
              <a:gd name="T14" fmla="*/ 2147483647 w 167"/>
              <a:gd name="T15" fmla="*/ 2147483647 h 197"/>
              <a:gd name="T16" fmla="*/ 2147483647 w 167"/>
              <a:gd name="T17" fmla="*/ 2147483647 h 197"/>
              <a:gd name="T18" fmla="*/ 2147483647 w 167"/>
              <a:gd name="T19" fmla="*/ 0 h 1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7"/>
              <a:gd name="T31" fmla="*/ 0 h 197"/>
              <a:gd name="T32" fmla="*/ 167 w 167"/>
              <a:gd name="T33" fmla="*/ 197 h 1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7" h="197">
                <a:moveTo>
                  <a:pt x="28" y="0"/>
                </a:moveTo>
                <a:lnTo>
                  <a:pt x="0" y="75"/>
                </a:lnTo>
                <a:lnTo>
                  <a:pt x="20" y="112"/>
                </a:lnTo>
                <a:lnTo>
                  <a:pt x="20" y="179"/>
                </a:lnTo>
                <a:lnTo>
                  <a:pt x="60" y="197"/>
                </a:lnTo>
                <a:lnTo>
                  <a:pt x="78" y="158"/>
                </a:lnTo>
                <a:lnTo>
                  <a:pt x="129" y="149"/>
                </a:lnTo>
                <a:lnTo>
                  <a:pt x="167" y="106"/>
                </a:lnTo>
                <a:lnTo>
                  <a:pt x="127" y="39"/>
                </a:lnTo>
                <a:lnTo>
                  <a:pt x="28" y="0"/>
                </a:lnTo>
                <a:close/>
              </a:path>
            </a:pathLst>
          </a:custGeom>
          <a:solidFill>
            <a:srgbClr val="1171B9"/>
          </a:solidFill>
          <a:ln w="6350">
            <a:solidFill>
              <a:srgbClr val="FFFFFF"/>
            </a:solidFill>
            <a:round/>
            <a:headEnd/>
            <a:tailEnd/>
          </a:ln>
        </p:spPr>
        <p:txBody>
          <a:bodyPr/>
          <a:lstStyle/>
          <a:p>
            <a:endParaRPr lang="en-US"/>
          </a:p>
        </p:txBody>
      </p:sp>
      <p:sp>
        <p:nvSpPr>
          <p:cNvPr id="19" name="Freeform 15"/>
          <p:cNvSpPr>
            <a:spLocks/>
          </p:cNvSpPr>
          <p:nvPr/>
        </p:nvSpPr>
        <p:spPr bwMode="auto">
          <a:xfrm>
            <a:off x="2198688" y="5680075"/>
            <a:ext cx="95250" cy="79375"/>
          </a:xfrm>
          <a:custGeom>
            <a:avLst/>
            <a:gdLst>
              <a:gd name="T0" fmla="*/ 2147483647 w 92"/>
              <a:gd name="T1" fmla="*/ 0 h 77"/>
              <a:gd name="T2" fmla="*/ 0 w 92"/>
              <a:gd name="T3" fmla="*/ 2147483647 h 77"/>
              <a:gd name="T4" fmla="*/ 2147483647 w 92"/>
              <a:gd name="T5" fmla="*/ 2147483647 h 77"/>
              <a:gd name="T6" fmla="*/ 2147483647 w 92"/>
              <a:gd name="T7" fmla="*/ 2147483647 h 77"/>
              <a:gd name="T8" fmla="*/ 2147483647 w 92"/>
              <a:gd name="T9" fmla="*/ 2147483647 h 77"/>
              <a:gd name="T10" fmla="*/ 2147483647 w 92"/>
              <a:gd name="T11" fmla="*/ 2147483647 h 77"/>
              <a:gd name="T12" fmla="*/ 2147483647 w 92"/>
              <a:gd name="T13" fmla="*/ 2147483647 h 77"/>
              <a:gd name="T14" fmla="*/ 2147483647 w 92"/>
              <a:gd name="T15" fmla="*/ 2147483647 h 77"/>
              <a:gd name="T16" fmla="*/ 2147483647 w 92"/>
              <a:gd name="T17" fmla="*/ 0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77"/>
              <a:gd name="T29" fmla="*/ 92 w 92"/>
              <a:gd name="T30" fmla="*/ 77 h 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77">
                <a:moveTo>
                  <a:pt x="19" y="0"/>
                </a:moveTo>
                <a:lnTo>
                  <a:pt x="0" y="23"/>
                </a:lnTo>
                <a:lnTo>
                  <a:pt x="8" y="41"/>
                </a:lnTo>
                <a:lnTo>
                  <a:pt x="25" y="47"/>
                </a:lnTo>
                <a:lnTo>
                  <a:pt x="43" y="77"/>
                </a:lnTo>
                <a:lnTo>
                  <a:pt x="91" y="65"/>
                </a:lnTo>
                <a:lnTo>
                  <a:pt x="92" y="33"/>
                </a:lnTo>
                <a:lnTo>
                  <a:pt x="57" y="6"/>
                </a:lnTo>
                <a:lnTo>
                  <a:pt x="19" y="0"/>
                </a:lnTo>
                <a:close/>
              </a:path>
            </a:pathLst>
          </a:custGeom>
          <a:solidFill>
            <a:srgbClr val="1171B9"/>
          </a:solidFill>
          <a:ln w="6350">
            <a:solidFill>
              <a:srgbClr val="FFFFFF"/>
            </a:solidFill>
            <a:round/>
            <a:headEnd/>
            <a:tailEnd/>
          </a:ln>
        </p:spPr>
        <p:txBody>
          <a:bodyPr/>
          <a:lstStyle/>
          <a:p>
            <a:endParaRPr lang="en-US"/>
          </a:p>
        </p:txBody>
      </p:sp>
      <p:sp>
        <p:nvSpPr>
          <p:cNvPr id="20" name="Rectangle 53"/>
          <p:cNvSpPr>
            <a:spLocks noChangeArrowheads="1"/>
          </p:cNvSpPr>
          <p:nvPr/>
        </p:nvSpPr>
        <p:spPr bwMode="auto">
          <a:xfrm>
            <a:off x="6832599" y="4660106"/>
            <a:ext cx="1908175" cy="1462087"/>
          </a:xfrm>
          <a:prstGeom prst="rect">
            <a:avLst/>
          </a:prstGeom>
          <a:solidFill>
            <a:srgbClr val="E8DCBC"/>
          </a:solidFill>
          <a:ln>
            <a:noFill/>
          </a:ln>
          <a:extLst/>
        </p:spPr>
        <p:txBody>
          <a:bodyPr>
            <a:sp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9pPr>
          </a:lstStyle>
          <a:p>
            <a:pPr eaLnBrk="1" hangingPunct="1">
              <a:spcBef>
                <a:spcPct val="0"/>
              </a:spcBef>
              <a:buClrTx/>
              <a:buFontTx/>
              <a:buNone/>
              <a:defRPr/>
            </a:pPr>
            <a:r>
              <a:rPr lang="en-US" altLang="en-US" sz="1200" b="1" dirty="0" smtClean="0">
                <a:solidFill>
                  <a:srgbClr val="000000"/>
                </a:solidFill>
                <a:latin typeface="+mj-lt"/>
              </a:rPr>
              <a:t>Analysis</a:t>
            </a:r>
          </a:p>
          <a:p>
            <a:pPr eaLnBrk="1" hangingPunct="1">
              <a:spcBef>
                <a:spcPct val="0"/>
              </a:spcBef>
              <a:buClrTx/>
              <a:buFont typeface="Arial" panose="020B0604020202020204" pitchFamily="34" charset="0"/>
              <a:buNone/>
              <a:defRPr/>
            </a:pPr>
            <a:r>
              <a:rPr lang="en-US" altLang="en-US" sz="1100" dirty="0" smtClean="0">
                <a:solidFill>
                  <a:srgbClr val="000000"/>
                </a:solidFill>
                <a:latin typeface="+mn-lt"/>
              </a:rPr>
              <a:t>Because so few districts produce competitive races, some observers predict that the GOP will retain their majority in the House until districts are redrawn following the 2020 census</a:t>
            </a:r>
          </a:p>
        </p:txBody>
      </p:sp>
    </p:spTree>
    <p:extLst>
      <p:ext uri="{BB962C8B-B14F-4D97-AF65-F5344CB8AC3E}">
        <p14:creationId xmlns:p14="http://schemas.microsoft.com/office/powerpoint/2010/main" val="2542682129"/>
      </p:ext>
    </p:extLst>
  </p:cSld>
  <p:clrMapOvr>
    <a:masterClrMapping/>
  </p:clrMapOvr>
  <p:transition spd="slow">
    <p:cu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0FE56E05-2E5D-4634-82E9-FC9155FB34AF}" type="slidenum">
              <a:rPr lang="en-US" altLang="en-US" smtClean="0"/>
              <a:pPr>
                <a:defRPr/>
              </a:pPr>
              <a:t>39</a:t>
            </a:fld>
            <a:endParaRPr lang="en-US" altLang="en-US"/>
          </a:p>
        </p:txBody>
      </p:sp>
      <p:sp>
        <p:nvSpPr>
          <p:cNvPr id="5" name="Date Placeholder 4"/>
          <p:cNvSpPr>
            <a:spLocks noGrp="1"/>
          </p:cNvSpPr>
          <p:nvPr>
            <p:ph type="dt" sz="half" idx="10"/>
          </p:nvPr>
        </p:nvSpPr>
        <p:spPr/>
        <p:txBody>
          <a:bodyPr/>
          <a:lstStyle/>
          <a:p>
            <a:fld id="{DAB5E16C-CB43-45BD-9AE3-E7CB99C99644}" type="datetime4">
              <a:rPr lang="en-US" smtClean="0"/>
              <a:pPr/>
              <a:t>November 1, 2016</a:t>
            </a:fld>
            <a:endParaRPr lang="en-US" dirty="0"/>
          </a:p>
        </p:txBody>
      </p:sp>
      <p:graphicFrame>
        <p:nvGraphicFramePr>
          <p:cNvPr id="6" name="Chart 13"/>
          <p:cNvGraphicFramePr>
            <a:graphicFrameLocks/>
          </p:cNvGraphicFramePr>
          <p:nvPr>
            <p:extLst>
              <p:ext uri="{D42A27DB-BD31-4B8C-83A1-F6EECF244321}">
                <p14:modId xmlns:p14="http://schemas.microsoft.com/office/powerpoint/2010/main" val="3331260788"/>
              </p:ext>
            </p:extLst>
          </p:nvPr>
        </p:nvGraphicFramePr>
        <p:xfrm>
          <a:off x="417513" y="2238375"/>
          <a:ext cx="8194675" cy="3524250"/>
        </p:xfrm>
        <a:graphic>
          <a:graphicData uri="http://schemas.openxmlformats.org/presentationml/2006/ole">
            <mc:AlternateContent xmlns:mc="http://schemas.openxmlformats.org/markup-compatibility/2006">
              <mc:Choice xmlns:v="urn:schemas-microsoft-com:vml" Requires="v">
                <p:oleObj spid="_x0000_s7296" name="Worksheet" r:id="rId3" imgW="8191511" imgH="3524310" progId="Excel.Sheet.8">
                  <p:embed/>
                </p:oleObj>
              </mc:Choice>
              <mc:Fallback>
                <p:oleObj name="Worksheet" r:id="rId3" imgW="8191511" imgH="3524310" progId="Excel.Sheet.8">
                  <p:embed/>
                  <p:pic>
                    <p:nvPicPr>
                      <p:cNvPr id="0" name=""/>
                      <p:cNvPicPr>
                        <a:picLocks noChangeArrowheads="1"/>
                      </p:cNvPicPr>
                      <p:nvPr/>
                    </p:nvPicPr>
                    <p:blipFill>
                      <a:blip r:embed="rId4"/>
                      <a:srcRect/>
                      <a:stretch>
                        <a:fillRect/>
                      </a:stretch>
                    </p:blipFill>
                    <p:spPr bwMode="auto">
                      <a:xfrm>
                        <a:off x="417513" y="2238375"/>
                        <a:ext cx="8194675"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13"/>
          <p:cNvSpPr txBox="1">
            <a:spLocks noChangeArrowheads="1"/>
          </p:cNvSpPr>
          <p:nvPr/>
        </p:nvSpPr>
        <p:spPr bwMode="auto">
          <a:xfrm>
            <a:off x="419100" y="2566660"/>
            <a:ext cx="778033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Georgia" pitchFamily="18" charset="0"/>
                <a:ea typeface="MS PGothic" pitchFamily="34" charset="-128"/>
              </a:defRPr>
            </a:lvl1pPr>
            <a:lvl2pPr marL="742950" indent="-285750">
              <a:lnSpc>
                <a:spcPct val="90000"/>
              </a:lnSpc>
              <a:spcBef>
                <a:spcPts val="500"/>
              </a:spcBef>
              <a:buFont typeface="Arial" pitchFamily="34" charset="0"/>
              <a:buChar char="•"/>
              <a:defRPr sz="2400">
                <a:solidFill>
                  <a:schemeClr val="tx1"/>
                </a:solidFill>
                <a:latin typeface="Georgia" pitchFamily="18" charset="0"/>
                <a:ea typeface="MS PGothic" pitchFamily="34" charset="-128"/>
              </a:defRPr>
            </a:lvl2pPr>
            <a:lvl3pPr marL="1143000" indent="-228600">
              <a:lnSpc>
                <a:spcPct val="90000"/>
              </a:lnSpc>
              <a:spcBef>
                <a:spcPts val="500"/>
              </a:spcBef>
              <a:buFont typeface="Arial" pitchFamily="34" charset="0"/>
              <a:buChar char="•"/>
              <a:defRPr sz="2000">
                <a:solidFill>
                  <a:schemeClr val="tx1"/>
                </a:solidFill>
                <a:latin typeface="Georgia" pitchFamily="18" charset="0"/>
                <a:ea typeface="MS PGothic" pitchFamily="34" charset="-128"/>
              </a:defRPr>
            </a:lvl3pPr>
            <a:lvl4pPr marL="1600200" indent="-228600">
              <a:lnSpc>
                <a:spcPct val="90000"/>
              </a:lnSpc>
              <a:spcBef>
                <a:spcPts val="500"/>
              </a:spcBef>
              <a:buFont typeface="Arial" pitchFamily="34" charset="0"/>
              <a:buChar char="•"/>
              <a:defRPr>
                <a:solidFill>
                  <a:schemeClr val="tx1"/>
                </a:solidFill>
                <a:latin typeface="Georgia" pitchFamily="18" charset="0"/>
                <a:ea typeface="MS PGothic" pitchFamily="34" charset="-128"/>
              </a:defRPr>
            </a:lvl4pPr>
            <a:lvl5pPr marL="2057400" indent="-228600">
              <a:lnSpc>
                <a:spcPct val="90000"/>
              </a:lnSpc>
              <a:spcBef>
                <a:spcPts val="500"/>
              </a:spcBef>
              <a:buFont typeface="Arial" pitchFamily="34" charset="0"/>
              <a:buChar char="•"/>
              <a:defRPr>
                <a:solidFill>
                  <a:schemeClr val="tx1"/>
                </a:solidFill>
                <a:latin typeface="Georgia" pitchFamily="18" charset="0"/>
                <a:ea typeface="MS PGothic" pitchFamily="34" charset="-128"/>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Georgia" pitchFamily="18" charset="0"/>
                <a:ea typeface="MS PGothic" pitchFamily="34" charset="-128"/>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Georgia" pitchFamily="18" charset="0"/>
                <a:ea typeface="MS PGothic" pitchFamily="34" charset="-128"/>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Georgia" pitchFamily="18" charset="0"/>
                <a:ea typeface="MS PGothic" pitchFamily="34" charset="-128"/>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Georgia" pitchFamily="18" charset="0"/>
                <a:ea typeface="MS PGothic" pitchFamily="34" charset="-128"/>
              </a:defRPr>
            </a:lvl9pPr>
          </a:lstStyle>
          <a:p>
            <a:pPr>
              <a:lnSpc>
                <a:spcPct val="100000"/>
              </a:lnSpc>
              <a:spcBef>
                <a:spcPct val="0"/>
              </a:spcBef>
              <a:buFont typeface="Arial" pitchFamily="34" charset="0"/>
              <a:buNone/>
            </a:pPr>
            <a:r>
              <a:rPr lang="en-US" altLang="en-US" sz="1100" b="1" dirty="0">
                <a:solidFill>
                  <a:srgbClr val="4593D9"/>
                </a:solidFill>
                <a:latin typeface="Calibri Light" pitchFamily="34" charset="0"/>
              </a:rPr>
              <a:t>■</a:t>
            </a:r>
            <a:r>
              <a:rPr lang="en-US" altLang="en-US" sz="1100" b="1" dirty="0">
                <a:latin typeface="Calibri Light" pitchFamily="34" charset="0"/>
              </a:rPr>
              <a:t> </a:t>
            </a:r>
            <a:r>
              <a:rPr lang="en-US" altLang="en-US" sz="1100" dirty="0">
                <a:latin typeface="Calibri Light" pitchFamily="34" charset="0"/>
              </a:rPr>
              <a:t>Solid Democrat  </a:t>
            </a:r>
            <a:r>
              <a:rPr lang="en-US" altLang="en-US" sz="1100" b="1" dirty="0">
                <a:solidFill>
                  <a:srgbClr val="70ACE2"/>
                </a:solidFill>
                <a:latin typeface="Calibri Light" pitchFamily="34" charset="0"/>
              </a:rPr>
              <a:t> ■</a:t>
            </a:r>
            <a:r>
              <a:rPr lang="en-US" altLang="en-US" sz="1100" b="1" dirty="0">
                <a:latin typeface="Calibri Light" pitchFamily="34" charset="0"/>
              </a:rPr>
              <a:t> </a:t>
            </a:r>
            <a:r>
              <a:rPr lang="en-US" altLang="en-US" sz="1100" dirty="0">
                <a:latin typeface="Calibri Light" pitchFamily="34" charset="0"/>
              </a:rPr>
              <a:t>Likely Democrat  </a:t>
            </a:r>
            <a:r>
              <a:rPr lang="en-US" altLang="en-US" sz="1100" b="1" dirty="0">
                <a:solidFill>
                  <a:srgbClr val="AED0EE"/>
                </a:solidFill>
                <a:latin typeface="Calibri Light" pitchFamily="34" charset="0"/>
              </a:rPr>
              <a:t>■</a:t>
            </a:r>
            <a:r>
              <a:rPr lang="en-US" altLang="en-US" sz="1100" b="1" dirty="0">
                <a:latin typeface="Calibri Light" pitchFamily="34" charset="0"/>
              </a:rPr>
              <a:t> </a:t>
            </a:r>
            <a:r>
              <a:rPr lang="en-US" altLang="en-US" sz="1100" dirty="0">
                <a:latin typeface="Calibri Light" pitchFamily="34" charset="0"/>
              </a:rPr>
              <a:t>Lean Democrat   </a:t>
            </a:r>
            <a:r>
              <a:rPr lang="en-US" altLang="en-US" sz="1100" b="1" dirty="0">
                <a:solidFill>
                  <a:srgbClr val="D9D9D9"/>
                </a:solidFill>
                <a:latin typeface="Calibri Light" pitchFamily="34" charset="0"/>
              </a:rPr>
              <a:t>■</a:t>
            </a:r>
            <a:r>
              <a:rPr lang="en-US" altLang="en-US" sz="1100" b="1" dirty="0">
                <a:latin typeface="Calibri Light" pitchFamily="34" charset="0"/>
              </a:rPr>
              <a:t> </a:t>
            </a:r>
            <a:r>
              <a:rPr lang="en-US" altLang="en-US" sz="1100" dirty="0">
                <a:latin typeface="Calibri Light" pitchFamily="34" charset="0"/>
              </a:rPr>
              <a:t>Toss Up   </a:t>
            </a:r>
            <a:r>
              <a:rPr lang="en-US" altLang="en-US" sz="1100" b="1" dirty="0">
                <a:solidFill>
                  <a:srgbClr val="E0A39E"/>
                </a:solidFill>
                <a:latin typeface="Calibri Light" pitchFamily="34" charset="0"/>
              </a:rPr>
              <a:t>■</a:t>
            </a:r>
            <a:r>
              <a:rPr lang="en-US" altLang="en-US" sz="1100" b="1" dirty="0">
                <a:latin typeface="Calibri Light" pitchFamily="34" charset="0"/>
              </a:rPr>
              <a:t> </a:t>
            </a:r>
            <a:r>
              <a:rPr lang="en-US" altLang="en-US" sz="1100" dirty="0">
                <a:latin typeface="Calibri Light" pitchFamily="34" charset="0"/>
              </a:rPr>
              <a:t>Lean Republican   </a:t>
            </a:r>
            <a:r>
              <a:rPr lang="en-US" altLang="en-US" sz="1100" b="1" dirty="0">
                <a:solidFill>
                  <a:srgbClr val="D27770"/>
                </a:solidFill>
                <a:latin typeface="Calibri Light" pitchFamily="34" charset="0"/>
              </a:rPr>
              <a:t>■</a:t>
            </a:r>
            <a:r>
              <a:rPr lang="en-US" altLang="en-US" sz="1100" b="1" dirty="0">
                <a:latin typeface="Calibri Light" pitchFamily="34" charset="0"/>
              </a:rPr>
              <a:t> </a:t>
            </a:r>
            <a:r>
              <a:rPr lang="en-US" altLang="en-US" sz="1100" dirty="0">
                <a:latin typeface="Calibri Light" pitchFamily="34" charset="0"/>
              </a:rPr>
              <a:t>Likely Republican  </a:t>
            </a:r>
            <a:r>
              <a:rPr lang="en-US" altLang="en-US" sz="1100" b="1" dirty="0">
                <a:solidFill>
                  <a:srgbClr val="C55047"/>
                </a:solidFill>
                <a:latin typeface="Calibri Light" pitchFamily="34" charset="0"/>
              </a:rPr>
              <a:t>■</a:t>
            </a:r>
            <a:r>
              <a:rPr lang="en-US" altLang="en-US" sz="1100" b="1" dirty="0">
                <a:latin typeface="Calibri Light" pitchFamily="34" charset="0"/>
              </a:rPr>
              <a:t> </a:t>
            </a:r>
            <a:r>
              <a:rPr lang="en-US" altLang="en-US" sz="1100" dirty="0">
                <a:latin typeface="Calibri Light" pitchFamily="34" charset="0"/>
              </a:rPr>
              <a:t>Solid Republican</a:t>
            </a:r>
          </a:p>
        </p:txBody>
      </p:sp>
      <p:sp>
        <p:nvSpPr>
          <p:cNvPr id="8" name="Slide Number Placeholder 7168"/>
          <p:cNvSpPr txBox="1">
            <a:spLocks/>
          </p:cNvSpPr>
          <p:nvPr/>
        </p:nvSpPr>
        <p:spPr bwMode="auto">
          <a:xfrm>
            <a:off x="7494482" y="6537600"/>
            <a:ext cx="144000" cy="144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lnSpc>
                <a:spcPct val="90000"/>
              </a:lnSpc>
              <a:spcBef>
                <a:spcPts val="1000"/>
              </a:spcBef>
              <a:buFont typeface="Arial" pitchFamily="34" charset="0"/>
              <a:buChar char="•"/>
              <a:defRPr sz="2800" kern="1200">
                <a:solidFill>
                  <a:schemeClr val="tx1"/>
                </a:solidFill>
                <a:latin typeface="Georgia" pitchFamily="18" charset="0"/>
                <a:ea typeface="MS PGothic" pitchFamily="34" charset="-128"/>
                <a:cs typeface="+mn-cs"/>
              </a:defRPr>
            </a:lvl1pPr>
            <a:lvl2pPr marL="742950" indent="-285750" algn="l" defTabSz="457200" rtl="0" eaLnBrk="1" latinLnBrk="0" hangingPunct="1">
              <a:lnSpc>
                <a:spcPct val="90000"/>
              </a:lnSpc>
              <a:spcBef>
                <a:spcPts val="500"/>
              </a:spcBef>
              <a:buFont typeface="Arial" pitchFamily="34" charset="0"/>
              <a:buChar char="•"/>
              <a:defRPr sz="2400" kern="1200">
                <a:solidFill>
                  <a:schemeClr val="tx1"/>
                </a:solidFill>
                <a:latin typeface="Georgia" pitchFamily="18" charset="0"/>
                <a:ea typeface="MS PGothic" pitchFamily="34" charset="-128"/>
                <a:cs typeface="+mn-cs"/>
              </a:defRPr>
            </a:lvl2pPr>
            <a:lvl3pPr marL="1143000" indent="-228600" algn="l" defTabSz="457200" rtl="0" eaLnBrk="1" latinLnBrk="0" hangingPunct="1">
              <a:lnSpc>
                <a:spcPct val="90000"/>
              </a:lnSpc>
              <a:spcBef>
                <a:spcPts val="500"/>
              </a:spcBef>
              <a:buFont typeface="Arial" pitchFamily="34" charset="0"/>
              <a:buChar char="•"/>
              <a:defRPr sz="2000" kern="1200">
                <a:solidFill>
                  <a:schemeClr val="tx1"/>
                </a:solidFill>
                <a:latin typeface="Georgia" pitchFamily="18" charset="0"/>
                <a:ea typeface="MS PGothic" pitchFamily="34" charset="-128"/>
                <a:cs typeface="+mn-cs"/>
              </a:defRPr>
            </a:lvl3pPr>
            <a:lvl4pPr marL="1600200" indent="-228600" algn="l" defTabSz="457200" rtl="0" eaLnBrk="1" latinLnBrk="0" hangingPunct="1">
              <a:lnSpc>
                <a:spcPct val="90000"/>
              </a:lnSpc>
              <a:spcBef>
                <a:spcPts val="500"/>
              </a:spcBef>
              <a:buFont typeface="Arial" pitchFamily="34" charset="0"/>
              <a:buChar char="•"/>
              <a:defRPr sz="1800" kern="1200">
                <a:solidFill>
                  <a:schemeClr val="tx1"/>
                </a:solidFill>
                <a:latin typeface="Georgia" pitchFamily="18" charset="0"/>
                <a:ea typeface="MS PGothic" pitchFamily="34" charset="-128"/>
                <a:cs typeface="+mn-cs"/>
              </a:defRPr>
            </a:lvl4pPr>
            <a:lvl5pPr marL="2057400" indent="-228600" algn="l" defTabSz="457200" rtl="0" eaLnBrk="1" latinLnBrk="0" hangingPunct="1">
              <a:lnSpc>
                <a:spcPct val="90000"/>
              </a:lnSpc>
              <a:spcBef>
                <a:spcPts val="500"/>
              </a:spcBef>
              <a:buFont typeface="Arial" pitchFamily="34" charset="0"/>
              <a:buChar char="•"/>
              <a:defRPr sz="1800" kern="1200">
                <a:solidFill>
                  <a:schemeClr val="tx1"/>
                </a:solidFill>
                <a:latin typeface="Georgia" pitchFamily="18" charset="0"/>
                <a:ea typeface="MS PGothic" pitchFamily="34" charset="-128"/>
                <a:cs typeface="+mn-cs"/>
              </a:defRPr>
            </a:lvl5pPr>
            <a:lvl6pPr marL="25146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Georgia" pitchFamily="18" charset="0"/>
                <a:ea typeface="MS PGothic" pitchFamily="34" charset="-128"/>
                <a:cs typeface="+mn-cs"/>
              </a:defRPr>
            </a:lvl6pPr>
            <a:lvl7pPr marL="29718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Georgia" pitchFamily="18" charset="0"/>
                <a:ea typeface="MS PGothic" pitchFamily="34" charset="-128"/>
                <a:cs typeface="+mn-cs"/>
              </a:defRPr>
            </a:lvl7pPr>
            <a:lvl8pPr marL="34290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Georgia" pitchFamily="18" charset="0"/>
                <a:ea typeface="MS PGothic" pitchFamily="34" charset="-128"/>
                <a:cs typeface="+mn-cs"/>
              </a:defRPr>
            </a:lvl8pPr>
            <a:lvl9pPr marL="3886200" indent="-228600" algn="l" defTabSz="457200" rtl="0" eaLnBrk="0" fontAlgn="base" latinLnBrk="0" hangingPunct="0">
              <a:lnSpc>
                <a:spcPct val="90000"/>
              </a:lnSpc>
              <a:spcBef>
                <a:spcPts val="500"/>
              </a:spcBef>
              <a:spcAft>
                <a:spcPct val="0"/>
              </a:spcAft>
              <a:buFont typeface="Arial" pitchFamily="34" charset="0"/>
              <a:buChar char="•"/>
              <a:defRPr sz="1800" kern="1200">
                <a:solidFill>
                  <a:schemeClr val="tx1"/>
                </a:solidFill>
                <a:latin typeface="Georgia" pitchFamily="18" charset="0"/>
                <a:ea typeface="MS PGothic" pitchFamily="34" charset="-128"/>
                <a:cs typeface="+mn-cs"/>
              </a:defRPr>
            </a:lvl9pPr>
          </a:lstStyle>
          <a:p>
            <a:pPr>
              <a:lnSpc>
                <a:spcPct val="100000"/>
              </a:lnSpc>
              <a:spcBef>
                <a:spcPct val="0"/>
              </a:spcBef>
              <a:buFontTx/>
              <a:buNone/>
            </a:pPr>
            <a:fld id="{B65DA4C1-A7AB-4C29-81BD-00A000222CD0}" type="slidenum">
              <a:rPr lang="en-US" altLang="en-US" sz="1000" smtClean="0">
                <a:solidFill>
                  <a:srgbClr val="3B3838"/>
                </a:solidFill>
                <a:latin typeface="Calibri Light" pitchFamily="34" charset="0"/>
              </a:rPr>
              <a:pPr>
                <a:lnSpc>
                  <a:spcPct val="100000"/>
                </a:lnSpc>
                <a:spcBef>
                  <a:spcPct val="0"/>
                </a:spcBef>
                <a:buFontTx/>
                <a:buNone/>
              </a:pPr>
              <a:t>39</a:t>
            </a:fld>
            <a:endParaRPr lang="en-US" altLang="en-US" sz="1000">
              <a:solidFill>
                <a:srgbClr val="3B3838"/>
              </a:solidFill>
              <a:latin typeface="Calibri Light" pitchFamily="34" charset="0"/>
            </a:endParaRPr>
          </a:p>
        </p:txBody>
      </p:sp>
      <p:sp>
        <p:nvSpPr>
          <p:cNvPr id="9" name="Title 1"/>
          <p:cNvSpPr>
            <a:spLocks noGrp="1"/>
          </p:cNvSpPr>
          <p:nvPr>
            <p:ph type="title"/>
          </p:nvPr>
        </p:nvSpPr>
        <p:spPr>
          <a:xfrm>
            <a:off x="366713" y="340360"/>
            <a:ext cx="8408987" cy="396000"/>
          </a:xfrm>
        </p:spPr>
        <p:txBody>
          <a:bodyPr/>
          <a:lstStyle/>
          <a:p>
            <a:pPr algn="ctr"/>
            <a:r>
              <a:rPr lang="en-US" altLang="en-US" dirty="0" smtClean="0"/>
              <a:t>As Few As 20 House Seats are Considered Toss Up </a:t>
            </a:r>
            <a:br>
              <a:rPr lang="en-US" altLang="en-US" dirty="0" smtClean="0"/>
            </a:br>
            <a:r>
              <a:rPr lang="en-US" altLang="en-US" dirty="0" smtClean="0"/>
              <a:t>Races This Election</a:t>
            </a:r>
          </a:p>
        </p:txBody>
      </p:sp>
      <p:sp>
        <p:nvSpPr>
          <p:cNvPr id="10" name="Rectangle 14"/>
          <p:cNvSpPr>
            <a:spLocks noChangeArrowheads="1"/>
          </p:cNvSpPr>
          <p:nvPr/>
        </p:nvSpPr>
        <p:spPr bwMode="auto">
          <a:xfrm>
            <a:off x="419100" y="2051981"/>
            <a:ext cx="8229600" cy="339725"/>
          </a:xfrm>
          <a:prstGeom prst="rect">
            <a:avLst/>
          </a:prstGeom>
          <a:noFill/>
          <a:ln>
            <a:noFill/>
          </a:ln>
          <a:extLst/>
        </p:spPr>
        <p:txBody>
          <a:bodyPr>
            <a:spAutoFit/>
          </a:bodyPr>
          <a:lstStyle>
            <a:lvl1pPr defTabSz="811213">
              <a:lnSpc>
                <a:spcPct val="90000"/>
              </a:lnSpc>
              <a:spcBef>
                <a:spcPts val="1000"/>
              </a:spcBef>
              <a:buFont typeface="Arial" panose="020B0604020202020204" pitchFamily="34" charset="0"/>
              <a:buChar char="•"/>
              <a:defRPr sz="2800">
                <a:solidFill>
                  <a:schemeClr val="tx1"/>
                </a:solidFill>
                <a:latin typeface="Georgia" panose="02040502050405020303" pitchFamily="18" charset="0"/>
                <a:ea typeface="ＭＳ Ｐゴシック" panose="020B0600070205080204" pitchFamily="34" charset="-128"/>
              </a:defRPr>
            </a:lvl1pPr>
            <a:lvl2pPr marL="742950" indent="-285750" defTabSz="811213">
              <a:lnSpc>
                <a:spcPct val="90000"/>
              </a:lnSpc>
              <a:spcBef>
                <a:spcPts val="500"/>
              </a:spcBef>
              <a:buFont typeface="Arial" panose="020B0604020202020204" pitchFamily="34" charset="0"/>
              <a:buChar char="•"/>
              <a:defRPr sz="2400">
                <a:solidFill>
                  <a:schemeClr val="tx1"/>
                </a:solidFill>
                <a:latin typeface="Georgia" panose="02040502050405020303" pitchFamily="18" charset="0"/>
                <a:ea typeface="ＭＳ Ｐゴシック" panose="020B0600070205080204" pitchFamily="34" charset="-128"/>
              </a:defRPr>
            </a:lvl2pPr>
            <a:lvl3pPr marL="1143000" indent="-228600" defTabSz="811213">
              <a:lnSpc>
                <a:spcPct val="90000"/>
              </a:lnSpc>
              <a:spcBef>
                <a:spcPts val="500"/>
              </a:spcBef>
              <a:buFont typeface="Arial" panose="020B0604020202020204" pitchFamily="34" charset="0"/>
              <a:buChar char="•"/>
              <a:defRPr sz="2000">
                <a:solidFill>
                  <a:schemeClr val="tx1"/>
                </a:solidFill>
                <a:latin typeface="Georgia" panose="02040502050405020303" pitchFamily="18" charset="0"/>
                <a:ea typeface="ＭＳ Ｐゴシック" panose="020B0600070205080204" pitchFamily="34" charset="-128"/>
              </a:defRPr>
            </a:lvl3pPr>
            <a:lvl4pPr marL="1600200" indent="-228600" defTabSz="811213">
              <a:lnSpc>
                <a:spcPct val="90000"/>
              </a:lnSpc>
              <a:spcBef>
                <a:spcPts val="500"/>
              </a:spcBef>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4pPr>
            <a:lvl5pPr marL="2057400" indent="-228600" defTabSz="811213">
              <a:lnSpc>
                <a:spcPct val="90000"/>
              </a:lnSpc>
              <a:spcBef>
                <a:spcPts val="500"/>
              </a:spcBef>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5pPr>
            <a:lvl6pPr marL="25146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6pPr>
            <a:lvl7pPr marL="29718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7pPr>
            <a:lvl8pPr marL="34290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8pPr>
            <a:lvl9pPr marL="3886200" indent="-228600" defTabSz="811213" eaLnBrk="0" fontAlgn="base" hangingPunct="0">
              <a:lnSpc>
                <a:spcPct val="90000"/>
              </a:lnSpc>
              <a:spcBef>
                <a:spcPts val="500"/>
              </a:spcBef>
              <a:spcAft>
                <a:spcPct val="0"/>
              </a:spcAft>
              <a:buFont typeface="Arial" panose="020B0604020202020204" pitchFamily="34" charset="0"/>
              <a:buChar char="•"/>
              <a:defRPr>
                <a:solidFill>
                  <a:schemeClr val="tx1"/>
                </a:solidFill>
                <a:latin typeface="Georgia" panose="02040502050405020303" pitchFamily="18" charset="0"/>
                <a:ea typeface="ＭＳ Ｐゴシック" panose="020B0600070205080204" pitchFamily="34" charset="-128"/>
              </a:defRPr>
            </a:lvl9pPr>
          </a:lstStyle>
          <a:p>
            <a:pPr>
              <a:lnSpc>
                <a:spcPct val="100000"/>
              </a:lnSpc>
              <a:spcBef>
                <a:spcPct val="0"/>
              </a:spcBef>
              <a:buFontTx/>
              <a:buNone/>
              <a:defRPr/>
            </a:pPr>
            <a:r>
              <a:rPr lang="en-US" altLang="en-US" sz="1600" b="1" dirty="0" smtClean="0">
                <a:solidFill>
                  <a:srgbClr val="7F7F7F"/>
                </a:solidFill>
                <a:latin typeface="+mj-lt"/>
              </a:rPr>
              <a:t>2016 House Race Ratings, by Party</a:t>
            </a:r>
          </a:p>
        </p:txBody>
      </p:sp>
      <p:sp>
        <p:nvSpPr>
          <p:cNvPr id="11" name="Text Placeholder 18"/>
          <p:cNvSpPr txBox="1">
            <a:spLocks/>
          </p:cNvSpPr>
          <p:nvPr/>
        </p:nvSpPr>
        <p:spPr bwMode="auto">
          <a:xfrm>
            <a:off x="-9525" y="6207125"/>
            <a:ext cx="9144000" cy="374650"/>
          </a:xfrm>
          <a:prstGeom prst="rect">
            <a:avLst/>
          </a:prstGeom>
          <a:noFill/>
          <a:ln>
            <a:noFill/>
          </a:ln>
          <a:extLst/>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Georgia" panose="02040502050405020303" pitchFamily="18" charset="0"/>
                <a:ea typeface="MS PGothic" panose="020B0600070205080204" pitchFamily="34" charset="-128"/>
                <a:cs typeface="ＭＳ Ｐゴシック"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Georgia" panose="02040502050405020303" pitchFamily="18" charset="0"/>
                <a:ea typeface="MS PGothic" panose="020B0600070205080204" pitchFamily="34" charset="-128"/>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Georgia" panose="02040502050405020303" pitchFamily="18" charset="0"/>
                <a:ea typeface="MS PGothic" panose="020B0600070205080204" pitchFamily="34" charset="-128"/>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Georgia" panose="02040502050405020303" pitchFamily="18" charset="0"/>
                <a:ea typeface="MS PGothic" panose="020B0600070205080204" pitchFamily="34" charset="-128"/>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Georgia" panose="02040502050405020303" pitchFamily="18" charset="0"/>
                <a:ea typeface="MS PGothic" panose="020B060007020508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defRPr/>
            </a:pPr>
            <a:endParaRPr lang="en-US" sz="1000" i="1" dirty="0" smtClean="0">
              <a:solidFill>
                <a:schemeClr val="tx1">
                  <a:lumMod val="65000"/>
                  <a:lumOff val="35000"/>
                </a:schemeClr>
              </a:solidFill>
              <a:latin typeface="+mn-lt"/>
            </a:endParaRPr>
          </a:p>
        </p:txBody>
      </p:sp>
      <p:sp>
        <p:nvSpPr>
          <p:cNvPr id="12" name="Content Placeholder 17"/>
          <p:cNvSpPr txBox="1">
            <a:spLocks/>
          </p:cNvSpPr>
          <p:nvPr/>
        </p:nvSpPr>
        <p:spPr bwMode="auto">
          <a:xfrm>
            <a:off x="0" y="6626225"/>
            <a:ext cx="4572000" cy="231775"/>
          </a:xfrm>
          <a:prstGeom prst="rect">
            <a:avLst/>
          </a:prstGeom>
          <a:noFill/>
          <a:ln>
            <a:noFill/>
          </a:ln>
          <a:extLst/>
        </p:spPr>
        <p:txBody>
          <a:bodyPr/>
          <a:lst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Georgia" panose="02040502050405020303" pitchFamily="18" charset="0"/>
                <a:ea typeface="ＭＳ Ｐゴシック" charset="0"/>
                <a:cs typeface="MS PGothic" charset="0"/>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Georgia" panose="02040502050405020303" pitchFamily="18" charset="0"/>
                <a:ea typeface="MS PGothic" panose="020B0600070205080204" pitchFamily="34" charset="-128"/>
                <a:cs typeface="MS PGothic" charset="0"/>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Georgia" panose="02040502050405020303" pitchFamily="18" charset="0"/>
                <a:ea typeface="MS PGothic" panose="020B0600070205080204" pitchFamily="34" charset="-128"/>
                <a:cs typeface="MS PGothic" charset="0"/>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Georgia" panose="02040502050405020303" pitchFamily="18" charset="0"/>
                <a:ea typeface="MS PGothic" panose="020B0600070205080204" pitchFamily="34" charset="-128"/>
                <a:cs typeface="MS PGothic" charset="0"/>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Georgia" panose="02040502050405020303" pitchFamily="18" charset="0"/>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endParaRPr lang="en-US" sz="1000" dirty="0">
              <a:solidFill>
                <a:schemeClr val="tx1">
                  <a:lumMod val="65000"/>
                  <a:lumOff val="35000"/>
                </a:schemeClr>
              </a:solidFill>
              <a:latin typeface="+mn-lt"/>
              <a:ea typeface="MS PGothic" panose="020B0600070205080204" pitchFamily="34" charset="-128"/>
              <a:cs typeface="ＭＳ Ｐゴシック" charset="0"/>
            </a:endParaRPr>
          </a:p>
        </p:txBody>
      </p:sp>
    </p:spTree>
    <p:extLst>
      <p:ext uri="{BB962C8B-B14F-4D97-AF65-F5344CB8AC3E}">
        <p14:creationId xmlns:p14="http://schemas.microsoft.com/office/powerpoint/2010/main" val="1419761016"/>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6" grpId="0"/>
      <p:bldP spid="7" grpId="0"/>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nSpc>
                <a:spcPct val="100000"/>
              </a:lnSpc>
              <a:spcBef>
                <a:spcPts val="3000"/>
              </a:spcBef>
            </a:pPr>
            <a:r>
              <a:rPr lang="en-US" dirty="0" smtClean="0"/>
              <a:t>Questions?</a:t>
            </a:r>
            <a:endParaRPr lang="en-US" dirty="0"/>
          </a:p>
        </p:txBody>
      </p:sp>
      <p:sp>
        <p:nvSpPr>
          <p:cNvPr id="3" name="Title 3"/>
          <p:cNvSpPr txBox="1">
            <a:spLocks/>
          </p:cNvSpPr>
          <p:nvPr/>
        </p:nvSpPr>
        <p:spPr>
          <a:xfrm>
            <a:off x="4640239" y="-122830"/>
            <a:ext cx="3698543" cy="994410"/>
          </a:xfrm>
          <a:prstGeom prst="rect">
            <a:avLst/>
          </a:prstGeom>
        </p:spPr>
        <p:txBody>
          <a:bodyPr vert="horz" wrap="square" lIns="0" tIns="0" rIns="0" bIns="0" rtlCol="0" anchor="t" anchorCtr="0">
            <a:noAutofit/>
          </a:bodyPr>
          <a:lstStyle>
            <a:lvl1pPr algn="l" defTabSz="457200" rtl="0" eaLnBrk="1" latinLnBrk="0" hangingPunct="1">
              <a:lnSpc>
                <a:spcPct val="90000"/>
              </a:lnSpc>
              <a:spcBef>
                <a:spcPct val="0"/>
              </a:spcBef>
              <a:buNone/>
              <a:defRPr sz="3600" b="1" kern="1200" cap="small" baseline="0">
                <a:solidFill>
                  <a:schemeClr val="bg1"/>
                </a:solidFill>
                <a:latin typeface="Garamond" panose="02020404030301010803" pitchFamily="18" charset="0"/>
                <a:ea typeface="+mj-ea"/>
                <a:cs typeface="Arial" pitchFamily="34" charset="0"/>
              </a:defRPr>
            </a:lvl1pPr>
          </a:lstStyle>
          <a:p>
            <a:pPr algn="r"/>
            <a:endParaRPr lang="en-US" sz="1800" cap="none" dirty="0" smtClean="0"/>
          </a:p>
          <a:p>
            <a:pPr algn="r"/>
            <a:endParaRPr lang="en-US" sz="1800" cap="none" dirty="0" smtClean="0"/>
          </a:p>
          <a:p>
            <a:pPr algn="r"/>
            <a:r>
              <a:rPr lang="en-US" sz="1800" cap="none" dirty="0" smtClean="0"/>
              <a:t>Sam Daughety</a:t>
            </a:r>
          </a:p>
          <a:p>
            <a:pPr algn="r"/>
            <a:r>
              <a:rPr lang="en-US" sz="1800" cap="none" dirty="0" smtClean="0"/>
              <a:t>samuel.daughety@dentons.com</a:t>
            </a:r>
          </a:p>
          <a:p>
            <a:pPr algn="r"/>
            <a:r>
              <a:rPr lang="en-US" sz="1800" cap="none" dirty="0"/>
              <a:t>202/408-6427</a:t>
            </a:r>
          </a:p>
          <a:p>
            <a:pPr algn="r"/>
            <a:r>
              <a:rPr lang="en-US" cap="none" dirty="0" smtClean="0"/>
              <a:t> </a:t>
            </a:r>
            <a:r>
              <a:rPr lang="en-US" dirty="0" smtClean="0"/>
              <a:t/>
            </a:r>
            <a:br>
              <a:rPr lang="en-US" dirty="0" smtClean="0"/>
            </a:br>
            <a:endParaRPr lang="en-US" dirty="0"/>
          </a:p>
        </p:txBody>
      </p:sp>
    </p:spTree>
    <p:extLst>
      <p:ext uri="{BB962C8B-B14F-4D97-AF65-F5344CB8AC3E}">
        <p14:creationId xmlns:p14="http://schemas.microsoft.com/office/powerpoint/2010/main" val="14836553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MS_TEMPLATE_ID" val=""/>
</p:tagLst>
</file>

<file path=ppt/theme/theme1.xml><?xml version="1.0" encoding="utf-8"?>
<a:theme xmlns:a="http://schemas.openxmlformats.org/drawingml/2006/main" name="Blank">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dirty="0" err="1" smtClean="0">
            <a:solidFill>
              <a:schemeClr val="bg2"/>
            </a:solidFill>
          </a:defRPr>
        </a:defPPr>
      </a:lstStyle>
      <a:style>
        <a:lnRef idx="1">
          <a:schemeClr val="accent1"/>
        </a:lnRef>
        <a:fillRef idx="3">
          <a:schemeClr val="accent1"/>
        </a:fillRef>
        <a:effectRef idx="2">
          <a:schemeClr val="accent1"/>
        </a:effectRef>
        <a:fontRef idx="minor">
          <a:schemeClr val="lt1"/>
        </a:fontRef>
      </a:style>
    </a:spDef>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Blank">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dirty="0" err="1" smtClean="0">
            <a:solidFill>
              <a:schemeClr val="bg2"/>
            </a:solidFill>
          </a:defRPr>
        </a:defPPr>
      </a:lstStyle>
      <a:style>
        <a:lnRef idx="1">
          <a:schemeClr val="accent1"/>
        </a:lnRef>
        <a:fillRef idx="3">
          <a:schemeClr val="accent1"/>
        </a:fillRef>
        <a:effectRef idx="2">
          <a:schemeClr val="accent1"/>
        </a:effectRef>
        <a:fontRef idx="minor">
          <a:schemeClr val="lt1"/>
        </a:fontRef>
      </a:style>
    </a:spDef>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0</TotalTime>
  <Words>1710</Words>
  <Application>Microsoft Office PowerPoint</Application>
  <PresentationFormat>On-screen Show (4:3)</PresentationFormat>
  <Paragraphs>295</Paragraphs>
  <Slides>40</Slides>
  <Notes>0</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40</vt:i4>
      </vt:variant>
    </vt:vector>
  </HeadingPairs>
  <TitlesOfParts>
    <vt:vector size="53" baseType="lpstr">
      <vt:lpstr>Arial</vt:lpstr>
      <vt:lpstr>Garamond</vt:lpstr>
      <vt:lpstr>MS PGothic</vt:lpstr>
      <vt:lpstr>Calibri Light</vt:lpstr>
      <vt:lpstr>Wingdings</vt:lpstr>
      <vt:lpstr>Calibri</vt:lpstr>
      <vt:lpstr>Gill Sans MT</vt:lpstr>
      <vt:lpstr>Tahoma</vt:lpstr>
      <vt:lpstr>Symbol</vt:lpstr>
      <vt:lpstr>Georgia</vt:lpstr>
      <vt:lpstr>Blank</vt:lpstr>
      <vt:lpstr>1_Blank</vt:lpstr>
      <vt:lpstr>Microsoft Excel 97-2003 Worksheet</vt:lpstr>
      <vt:lpstr>  </vt:lpstr>
      <vt:lpstr>Why Do Tribes Lobby Congress?</vt:lpstr>
      <vt:lpstr>Who Wins?  Tribal Legislative  Successes (111th-114th Cong.)</vt:lpstr>
      <vt:lpstr>Why?</vt:lpstr>
      <vt:lpstr>Who…Hasn't Won  Yet?</vt:lpstr>
      <vt:lpstr>Tribal Participation in Congressional Advocacy</vt:lpstr>
      <vt:lpstr>Congressional Elections</vt:lpstr>
      <vt:lpstr>                   Who Wins and Why: Examples  </vt:lpstr>
      <vt:lpstr>Tribal General Welfare Exclusion Act</vt:lpstr>
      <vt:lpstr>Tribal General Welfare Exclusion Act</vt:lpstr>
      <vt:lpstr>Tribal Law and Order Reauthorization Act</vt:lpstr>
      <vt:lpstr>TLORA - Tribe-Specific Provisions</vt:lpstr>
      <vt:lpstr>PowerPoint Presentation</vt:lpstr>
      <vt:lpstr>PowerPoint Presentation</vt:lpstr>
      <vt:lpstr>TLORA - Tribe-Specific Provisions</vt:lpstr>
      <vt:lpstr>                   The Elusive Quest  for a Carcieri Fix  </vt:lpstr>
      <vt:lpstr>Carcieri v. Salazar</vt:lpstr>
      <vt:lpstr>Carcieri Fixes introduced: 111th - 114th Congresses</vt:lpstr>
      <vt:lpstr>Carcieri Fix - 111th and 112th Congresses</vt:lpstr>
      <vt:lpstr>The Elusive Quest for a Carcieri Fix</vt:lpstr>
      <vt:lpstr>Administrative Action and Judicial Challenges</vt:lpstr>
      <vt:lpstr>Tribe-Specific Legislative Fix</vt:lpstr>
      <vt:lpstr>                   Tribal Participation in the Federal Lobbying Process  </vt:lpstr>
      <vt:lpstr>What most people think of first: Campaign  Contributions</vt:lpstr>
      <vt:lpstr>Tribal Campaign Contributions YTD 2016</vt:lpstr>
      <vt:lpstr>And Then of Course There is Lobbying… </vt:lpstr>
      <vt:lpstr>Roughly 1/4  of Tribes use Lobbyists  </vt:lpstr>
      <vt:lpstr>What About the other Three-Quarters of Federally Recognized Tribes?</vt:lpstr>
      <vt:lpstr>Coalition Building and Participation</vt:lpstr>
      <vt:lpstr>Relationship building in Washington</vt:lpstr>
      <vt:lpstr>Relationship Building Close to Home</vt:lpstr>
      <vt:lpstr>PowerPoint Presentation</vt:lpstr>
      <vt:lpstr>The Legislative Branch: Congressional Elections ___________________________________________</vt:lpstr>
      <vt:lpstr>Congressional approval reaches three-decade low</vt:lpstr>
      <vt:lpstr>Republicans currently hold the five Senate seats most likely to flip in 2016</vt:lpstr>
      <vt:lpstr>Which Senate seats are most likely to flip?</vt:lpstr>
      <vt:lpstr>Which Senate seats are most likely to flip?</vt:lpstr>
      <vt:lpstr>Only 5% of House races were decided by a  close margin in 2014 </vt:lpstr>
      <vt:lpstr>As Few As 20 House Seats are Considered Toss Up  Races This Election</vt:lpstr>
      <vt:lpstr>Questions?</vt:lpstr>
    </vt:vector>
  </TitlesOfParts>
  <Company>Dentons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your new Dentons PowerPoint template</dc:title>
  <dc:creator>Dentons</dc:creator>
  <cp:lastModifiedBy>Sam Daughety</cp:lastModifiedBy>
  <cp:revision>310</cp:revision>
  <cp:lastPrinted>2016-11-01T21:04:23Z</cp:lastPrinted>
  <dcterms:created xsi:type="dcterms:W3CDTF">2014-12-10T16:24:13Z</dcterms:created>
  <dcterms:modified xsi:type="dcterms:W3CDTF">2016-11-01T21:26:32Z</dcterms:modified>
</cp:coreProperties>
</file>