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81" r:id="rId5"/>
    <p:sldId id="282" r:id="rId6"/>
    <p:sldId id="276" r:id="rId7"/>
    <p:sldId id="286" r:id="rId8"/>
    <p:sldId id="278" r:id="rId9"/>
    <p:sldId id="283" r:id="rId10"/>
    <p:sldId id="284" r:id="rId11"/>
    <p:sldId id="279" r:id="rId12"/>
    <p:sldId id="287" r:id="rId13"/>
    <p:sldId id="288" r:id="rId14"/>
    <p:sldId id="289" r:id="rId15"/>
    <p:sldId id="273" r:id="rId16"/>
    <p:sldId id="280" r:id="rId17"/>
    <p:sldId id="294" r:id="rId18"/>
    <p:sldId id="290" r:id="rId19"/>
    <p:sldId id="291" r:id="rId20"/>
    <p:sldId id="292" r:id="rId21"/>
    <p:sldId id="293" r:id="rId22"/>
    <p:sldId id="296" r:id="rId23"/>
    <p:sldId id="295" r:id="rId24"/>
    <p:sldId id="303" r:id="rId25"/>
    <p:sldId id="297" r:id="rId26"/>
    <p:sldId id="298" r:id="rId27"/>
    <p:sldId id="301" r:id="rId28"/>
    <p:sldId id="302" r:id="rId29"/>
    <p:sldId id="29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4660"/>
  </p:normalViewPr>
  <p:slideViewPr>
    <p:cSldViewPr>
      <p:cViewPr varScale="1">
        <p:scale>
          <a:sx n="50" d="100"/>
          <a:sy n="50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1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6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6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4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9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1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75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C1F0-3FCD-46FA-97A7-2352E5CE57B2}" type="datetimeFigureOut">
              <a:rPr lang="en-US" smtClean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381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CROSS-COMMISSION AGREEMENTS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PAUL SPRUHAN</a:t>
            </a:r>
          </a:p>
          <a:p>
            <a:pPr marL="0" indent="0" algn="ctr">
              <a:buNone/>
            </a:pPr>
            <a:r>
              <a:rPr lang="en-US" dirty="0" smtClean="0"/>
              <a:t>NAVAJO NATION DEPARTMENT OF JUSTICE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199"/>
            <a:ext cx="2673295" cy="270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pspruhan\Pictures\navajo police offic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317" y="3124200"/>
            <a:ext cx="4085467" cy="270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60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spruhan\Pictures\No Boundaries 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1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4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mtrak at Gallup NM - December 18, 2005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12919" r="-12919"/>
          <a:stretch>
            <a:fillRect/>
          </a:stretch>
        </p:blipFill>
        <p:spPr>
          <a:xfrm>
            <a:off x="-15240" y="762000"/>
            <a:ext cx="9594850" cy="5181600"/>
          </a:xfrm>
        </p:spPr>
      </p:pic>
    </p:spTree>
    <p:extLst>
      <p:ext uri="{BB962C8B-B14F-4D97-AF65-F5344CB8AC3E}">
        <p14:creationId xmlns:p14="http://schemas.microsoft.com/office/powerpoint/2010/main" val="20545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mallCheckerboardArea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55542" r="-55542"/>
          <a:stretch>
            <a:fillRect/>
          </a:stretch>
        </p:blipFill>
        <p:spPr>
          <a:xfrm>
            <a:off x="-1066800" y="304800"/>
            <a:ext cx="11334750" cy="6121400"/>
          </a:xfrm>
        </p:spPr>
      </p:pic>
    </p:spTree>
    <p:extLst>
      <p:ext uri="{BB962C8B-B14F-4D97-AF65-F5344CB8AC3E}">
        <p14:creationId xmlns:p14="http://schemas.microsoft.com/office/powerpoint/2010/main" val="346689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04800"/>
            <a:ext cx="4724400" cy="62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2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467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19435" r="-19435"/>
          <a:stretch>
            <a:fillRect/>
          </a:stretch>
        </p:blipFill>
        <p:spPr>
          <a:xfrm>
            <a:off x="-381000" y="304800"/>
            <a:ext cx="10534650" cy="5689600"/>
          </a:xfrm>
        </p:spPr>
      </p:pic>
    </p:spTree>
    <p:extLst>
      <p:ext uri="{BB962C8B-B14F-4D97-AF65-F5344CB8AC3E}">
        <p14:creationId xmlns:p14="http://schemas.microsoft.com/office/powerpoint/2010/main" val="18271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3" y="457200"/>
            <a:ext cx="8923794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1463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5216" r="-5216"/>
          <a:stretch>
            <a:fillRect/>
          </a:stretch>
        </p:blipFill>
        <p:spPr>
          <a:xfrm>
            <a:off x="-304800" y="457200"/>
            <a:ext cx="9805988" cy="5575300"/>
          </a:xfrm>
        </p:spPr>
      </p:pic>
    </p:spTree>
    <p:extLst>
      <p:ext uri="{BB962C8B-B14F-4D97-AF65-F5344CB8AC3E}">
        <p14:creationId xmlns:p14="http://schemas.microsoft.com/office/powerpoint/2010/main" val="222059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4800"/>
            <a:ext cx="7981730" cy="598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46" y="990600"/>
            <a:ext cx="9205146" cy="5257800"/>
          </a:xfrm>
        </p:spPr>
      </p:pic>
    </p:spTree>
    <p:extLst>
      <p:ext uri="{BB962C8B-B14F-4D97-AF65-F5344CB8AC3E}">
        <p14:creationId xmlns:p14="http://schemas.microsoft.com/office/powerpoint/2010/main" val="10417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Impediments to Navajo and non-Navajo Law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Territorial</a:t>
            </a:r>
            <a:r>
              <a:rPr lang="en-US" dirty="0" smtClean="0"/>
              <a:t>- no Navajo jurisdiction outside “Navajo Indian Country”/Limited jurisdiction for state and county within Indian Country</a:t>
            </a:r>
          </a:p>
          <a:p>
            <a:r>
              <a:rPr lang="en-US" b="1" dirty="0" smtClean="0"/>
              <a:t>Jurisdictional</a:t>
            </a:r>
            <a:r>
              <a:rPr lang="en-US" dirty="0" smtClean="0"/>
              <a:t>- Nation has no jurisdiction over non-Indians/State has no jurisdiction over Indians/neither has jurisdiction over non-Indian crimes against Indians</a:t>
            </a:r>
          </a:p>
          <a:p>
            <a:r>
              <a:rPr lang="en-US" b="1" dirty="0" smtClean="0"/>
              <a:t>Hot Pursuit/Extradition</a:t>
            </a:r>
            <a:r>
              <a:rPr lang="en-US" dirty="0" smtClean="0"/>
              <a:t>- State law enforcement cannot arrest and remove Indians after hot pursuit from state territory (aka “Rez Roll”)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330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State rules on Navajo Commissions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/>
              <a:t>New Mexico- </a:t>
            </a:r>
          </a:p>
          <a:p>
            <a:r>
              <a:rPr lang="en-US" dirty="0" smtClean="0"/>
              <a:t>State law allows State Police to commission Navajo law enforcement BUT limited by geography- no commission in Navajo border towns</a:t>
            </a:r>
          </a:p>
          <a:p>
            <a:r>
              <a:rPr lang="en-US" dirty="0" smtClean="0"/>
              <a:t>Under state law, counties can commission tribal law enforcement, with no geographical limitations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41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ARIZONA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state statute, tribal law enforcement may enforce Arizona law anywhere, as long as they are AZ-Post Certified.</a:t>
            </a:r>
          </a:p>
          <a:p>
            <a:r>
              <a:rPr lang="en-US" dirty="0" smtClean="0"/>
              <a:t>Navajo police are required to be AZ-Post Certified, so all Navajo law enforcement on the “Arizona side” can enforce Arizona law without a commission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8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Navajo Reasons for Cross-Commission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Additional resources/ potentially quicker response time.</a:t>
            </a:r>
          </a:p>
          <a:p>
            <a:r>
              <a:rPr lang="en-US" dirty="0" smtClean="0"/>
              <a:t>Exercise of sovereignty/control access by outside law enforcement.</a:t>
            </a:r>
          </a:p>
          <a:p>
            <a:r>
              <a:rPr lang="en-US" dirty="0" smtClean="0"/>
              <a:t>Political pressure by local communities to Council Delegates to provide more law enforcement.</a:t>
            </a:r>
          </a:p>
          <a:p>
            <a:r>
              <a:rPr lang="en-US" dirty="0" smtClean="0"/>
              <a:t>Reciprocal authority over non-Indians (in New Mexico and Utah).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STATE/COUNTY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Jurisdiction to act within Nation and search and arrest Indians/potential hot pursuit arrest authority</a:t>
            </a:r>
          </a:p>
          <a:p>
            <a:r>
              <a:rPr lang="en-US" dirty="0" smtClean="0"/>
              <a:t>Protection from liability for on-Reservation activities (incl. investigation of off-rez crimes)</a:t>
            </a:r>
          </a:p>
          <a:p>
            <a:r>
              <a:rPr lang="en-US" dirty="0" smtClean="0"/>
              <a:t>Intergovernmental comity</a:t>
            </a:r>
          </a:p>
          <a:p>
            <a:r>
              <a:rPr lang="en-US" dirty="0" smtClean="0"/>
              <a:t>Political support from Navajo voters for sheriff 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9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Navajo Nation had agreements with:</a:t>
            </a:r>
          </a:p>
          <a:p>
            <a:r>
              <a:rPr lang="en-US" dirty="0" smtClean="0"/>
              <a:t>New Mexico State Police (one way agreement)</a:t>
            </a:r>
          </a:p>
          <a:p>
            <a:r>
              <a:rPr lang="en-US" dirty="0" smtClean="0"/>
              <a:t>Socorro County, New Mexico</a:t>
            </a:r>
          </a:p>
          <a:p>
            <a:r>
              <a:rPr lang="en-US" dirty="0" smtClean="0"/>
              <a:t>McKinley County, New </a:t>
            </a:r>
            <a:r>
              <a:rPr lang="en-US" dirty="0" smtClean="0"/>
              <a:t>Mexico</a:t>
            </a:r>
          </a:p>
          <a:p>
            <a:r>
              <a:rPr lang="en-US" dirty="0" smtClean="0"/>
              <a:t>Apache County, AZ</a:t>
            </a:r>
            <a:endParaRPr lang="en-US" dirty="0" smtClean="0"/>
          </a:p>
          <a:p>
            <a:r>
              <a:rPr lang="en-US" b="1" dirty="0" smtClean="0"/>
              <a:t>Navajo Nation issued commissions without written agreement to Arizona Highway </a:t>
            </a:r>
            <a:r>
              <a:rPr lang="en-US" b="1" dirty="0" smtClean="0"/>
              <a:t>Patrol and New Mexico State Police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83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v. HARRISON</a:t>
            </a:r>
            <a:br>
              <a:rPr lang="en-US" dirty="0" smtClean="0"/>
            </a:br>
            <a:r>
              <a:rPr lang="en-US" dirty="0" smtClean="0"/>
              <a:t>NM Sup. Ct.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San Juan County Deputy pursues Navajo into Navajo Reservation</a:t>
            </a:r>
          </a:p>
          <a:p>
            <a:r>
              <a:rPr lang="en-US" dirty="0" smtClean="0"/>
              <a:t>Observes evidence of intoxication on state side</a:t>
            </a:r>
          </a:p>
          <a:p>
            <a:r>
              <a:rPr lang="en-US" dirty="0" smtClean="0"/>
              <a:t>Does field sobriety test</a:t>
            </a:r>
          </a:p>
          <a:p>
            <a:r>
              <a:rPr lang="en-US" dirty="0" smtClean="0"/>
              <a:t>Allows Harrison to leave, as knows no power to arrest</a:t>
            </a:r>
          </a:p>
          <a:p>
            <a:r>
              <a:rPr lang="en-US" dirty="0" smtClean="0"/>
              <a:t>State uses evidence collected by county deputy in state prosecution for DWI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11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Nevada v. Hicks </a:t>
            </a:r>
            <a:r>
              <a:rPr lang="en-US" dirty="0" smtClean="0"/>
              <a:t>is not dispositive, as New Mexico recognizes wider protection of tribal sovereignty than US Supreme Court</a:t>
            </a:r>
          </a:p>
          <a:p>
            <a:r>
              <a:rPr lang="en-US" dirty="0" smtClean="0"/>
              <a:t>Evidence of intoxication was admissible because Navajo Nation doesn’t have a law prohibiting searches by outside law 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5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Navajo Nation Council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Passes “Cross-Commission Agreements Act of 2010.”</a:t>
            </a:r>
          </a:p>
          <a:p>
            <a:r>
              <a:rPr lang="en-US" dirty="0" smtClean="0"/>
              <a:t>Explicitly passed to override </a:t>
            </a:r>
            <a:r>
              <a:rPr lang="en-US" i="1" dirty="0" smtClean="0"/>
              <a:t>State v. Harrison</a:t>
            </a:r>
            <a:r>
              <a:rPr lang="en-US" dirty="0" smtClean="0"/>
              <a:t>.</a:t>
            </a:r>
            <a:endParaRPr lang="en-US" i="1" dirty="0" smtClean="0"/>
          </a:p>
          <a:p>
            <a:r>
              <a:rPr lang="en-US" dirty="0" smtClean="0"/>
              <a:t>Prohibits search or arrest by county, state or municipal law enforcement unless authorized by a duly-approved cross-commission agreement.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POST-HARRISON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Navajo and State Police amend 1981 commission agreement</a:t>
            </a:r>
          </a:p>
          <a:p>
            <a:r>
              <a:rPr lang="en-US" b="1" dirty="0" smtClean="0"/>
              <a:t>Navajo Nation enters into agreements with:</a:t>
            </a:r>
          </a:p>
          <a:p>
            <a:r>
              <a:rPr lang="en-US" dirty="0" smtClean="0"/>
              <a:t>Arizona DPS</a:t>
            </a:r>
          </a:p>
          <a:p>
            <a:r>
              <a:rPr lang="en-US" dirty="0" smtClean="0"/>
              <a:t>City of Page, Arizona</a:t>
            </a:r>
          </a:p>
          <a:p>
            <a:r>
              <a:rPr lang="en-US" dirty="0" smtClean="0"/>
              <a:t>Navajo County, Arizona</a:t>
            </a:r>
          </a:p>
          <a:p>
            <a:r>
              <a:rPr lang="en-US" dirty="0" smtClean="0"/>
              <a:t>Coconino County, Arizona</a:t>
            </a:r>
          </a:p>
          <a:p>
            <a:r>
              <a:rPr lang="en-US" dirty="0" smtClean="0"/>
              <a:t>San Juan County, Utah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44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NAVAJO NATION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Must enter into commission agreement approved by Law and Order Committee and Budget and Finance Committee of Navajo Nation Council</a:t>
            </a:r>
          </a:p>
          <a:p>
            <a:r>
              <a:rPr lang="en-US" dirty="0" smtClean="0"/>
              <a:t>Officers/deputies must attend 2 day course by Navajo DOJ and PD, and take and pass written examination</a:t>
            </a:r>
          </a:p>
          <a:p>
            <a:r>
              <a:rPr lang="en-US" dirty="0" smtClean="0"/>
              <a:t>Must attend swearing in and receive commission 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LEGAL ISSUES FOR COMMISSION AGREEMENTS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Will the tribe allow a Hot Pursuit exception to extradition/scope of exception?</a:t>
            </a:r>
          </a:p>
          <a:p>
            <a:r>
              <a:rPr lang="en-US" dirty="0" smtClean="0"/>
              <a:t>Who is responsible for liability/insurance, </a:t>
            </a:r>
            <a:r>
              <a:rPr lang="en-US" i="1" dirty="0" smtClean="0"/>
              <a:t>see Loya v. Gutierrez </a:t>
            </a:r>
            <a:r>
              <a:rPr lang="en-US" dirty="0" smtClean="0"/>
              <a:t>(N.M. Ct. App. 2013)?</a:t>
            </a:r>
          </a:p>
          <a:p>
            <a:r>
              <a:rPr lang="en-US" dirty="0" smtClean="0"/>
              <a:t>Territorial scope of state/county authority (beyond county or state boundaries?)</a:t>
            </a:r>
          </a:p>
          <a:p>
            <a:r>
              <a:rPr lang="en-US" dirty="0" smtClean="0"/>
              <a:t>Is commission two-way or one-way?</a:t>
            </a:r>
          </a:p>
          <a:p>
            <a:r>
              <a:rPr lang="en-US" dirty="0" smtClean="0"/>
              <a:t>Whose law applies to traffic citations?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82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responsible for prison transport?</a:t>
            </a:r>
          </a:p>
          <a:p>
            <a:r>
              <a:rPr lang="en-US" dirty="0" smtClean="0"/>
              <a:t>Is this for regular patrols/just for emergency/mutual aid situations?</a:t>
            </a:r>
          </a:p>
          <a:p>
            <a:r>
              <a:rPr lang="en-US" dirty="0" smtClean="0"/>
              <a:t>Potential abuse of authority by non-Indian officers/civil rights/profiling considerations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68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COMMISSION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Special Law Enforcement Commissions (SLECs)</a:t>
            </a:r>
          </a:p>
          <a:p>
            <a:r>
              <a:rPr lang="en-US" dirty="0" smtClean="0"/>
              <a:t>Issued by Bureau of Indian Affairs</a:t>
            </a:r>
          </a:p>
          <a:p>
            <a:r>
              <a:rPr lang="en-US" dirty="0" smtClean="0"/>
              <a:t>Can be issued to tribal law enforcement (through 638 contract or freestanding deputation agreement?)</a:t>
            </a:r>
          </a:p>
          <a:p>
            <a:r>
              <a:rPr lang="en-US" dirty="0" smtClean="0"/>
              <a:t>Can be issued to state, county, municipal law enforcement with approval of tribe (Navajo Nation has not approved any)</a:t>
            </a:r>
          </a:p>
          <a:p>
            <a:r>
              <a:rPr lang="en-US" dirty="0" smtClean="0"/>
              <a:t>Advantage- FTCA coverage when acting under federal commission.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8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EXTRADITION/DETAINER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Prior history of FBI/US Marshals Service “badging out” Navajo prisoners in Nation’s custody for tribal offense</a:t>
            </a:r>
          </a:p>
          <a:p>
            <a:r>
              <a:rPr lang="en-US" dirty="0" smtClean="0"/>
              <a:t>Rehallio Carroll incident- young Navajo murdered a nun in Navajo, New Mexico</a:t>
            </a:r>
          </a:p>
          <a:p>
            <a:r>
              <a:rPr lang="en-US" dirty="0" smtClean="0"/>
              <a:t>Carroll was in Navajo custody on Navajo offense</a:t>
            </a:r>
          </a:p>
          <a:p>
            <a:r>
              <a:rPr lang="en-US" dirty="0" smtClean="0"/>
              <a:t>Federal officials served writ on Navajo Department of Corrections and removed him in violation of Navajo court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65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BAD MEN CLAUSE, TREATY OF 1868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26" r="3337" b="14023"/>
          <a:stretch/>
        </p:blipFill>
        <p:spPr>
          <a:xfrm>
            <a:off x="1524000" y="1745672"/>
            <a:ext cx="5818909" cy="4627419"/>
          </a:xfrm>
        </p:spPr>
      </p:pic>
    </p:spTree>
    <p:extLst>
      <p:ext uri="{BB962C8B-B14F-4D97-AF65-F5344CB8AC3E}">
        <p14:creationId xmlns:p14="http://schemas.microsoft.com/office/powerpoint/2010/main" val="291471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BAD MEN CLAUSE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“If </a:t>
            </a:r>
            <a:r>
              <a:rPr lang="en-US" dirty="0"/>
              <a:t>the bad men among the Indians shall commit a wrong or depredation upon the person or property of any one, white, black, or Indian, subject to the authority of the United States and at peace therewith, </a:t>
            </a:r>
            <a:r>
              <a:rPr lang="en-US" i="1" dirty="0">
                <a:solidFill>
                  <a:srgbClr val="FF0000"/>
                </a:solidFill>
              </a:rPr>
              <a:t>the Navajo tribe agree that they will, on proof made to their agent, and on notice by him, deliver up the wrongdoer to the United States, </a:t>
            </a:r>
            <a:r>
              <a:rPr lang="en-US" dirty="0"/>
              <a:t>to be tried and punished according to its laws</a:t>
            </a:r>
            <a:r>
              <a:rPr lang="en-US" dirty="0" smtClean="0"/>
              <a:t>;”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Amendment to Navajo Extradition Statute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Through Navajo Nation Task Force and US Attorney’s Offices of 3 states</a:t>
            </a:r>
          </a:p>
          <a:p>
            <a:r>
              <a:rPr lang="en-US" dirty="0" smtClean="0"/>
              <a:t>Creates “Detainer” policy that requires federal agents to request in writing transfer of custody of Navajo prisoners </a:t>
            </a:r>
          </a:p>
          <a:p>
            <a:r>
              <a:rPr lang="en-US" dirty="0" smtClean="0"/>
              <a:t>Navajo prisoner has right to hearing before transfer</a:t>
            </a:r>
          </a:p>
          <a:p>
            <a:r>
              <a:rPr lang="en-US" dirty="0" smtClean="0"/>
              <a:t>Federal complaint or grand jury indictment evidence of federal crime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9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878</Words>
  <Application>Microsoft Office PowerPoint</Application>
  <PresentationFormat>On-screen Show (4:3)</PresentationFormat>
  <Paragraphs>85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CROSS-COMMISSION AGREEMENTS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Impediments to Navajo and non-Navajo Law Enforcement</vt:lpstr>
      <vt:lpstr>Different State rules on Navajo Commissions</vt:lpstr>
      <vt:lpstr>ARIZONA</vt:lpstr>
      <vt:lpstr>Navajo Reasons for Cross-Commission</vt:lpstr>
      <vt:lpstr>STATE/COUNTY Reasons</vt:lpstr>
      <vt:lpstr>BEFORE 2011</vt:lpstr>
      <vt:lpstr>STATE v. HARRISON NM Sup. Ct. (2010)</vt:lpstr>
      <vt:lpstr>HOLDING</vt:lpstr>
      <vt:lpstr>Navajo Nation Council Response</vt:lpstr>
      <vt:lpstr>POST-HARRISON EFFECT</vt:lpstr>
      <vt:lpstr>NAVAJO NATION REQUIREMENTS</vt:lpstr>
      <vt:lpstr>LEGAL ISSUES FOR COMMISSION AGREEMENTS</vt:lpstr>
      <vt:lpstr>POLICY ISSUES</vt:lpstr>
      <vt:lpstr>FEDERAL COMMISSION</vt:lpstr>
      <vt:lpstr>FEDERAL EXTRADITION/DETAINER</vt:lpstr>
      <vt:lpstr> BAD MEN CLAUSE, TREATY OF 1868</vt:lpstr>
      <vt:lpstr>BAD MEN CLAUSE TEXT</vt:lpstr>
      <vt:lpstr>Amendment to Navajo Extradition Statute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INDIANS IN FEDERAL AND STATE COURT</dc:title>
  <dc:creator>Paul Spruhan</dc:creator>
  <cp:lastModifiedBy>Paul Spruhan</cp:lastModifiedBy>
  <cp:revision>23</cp:revision>
  <dcterms:created xsi:type="dcterms:W3CDTF">2015-06-14T15:32:16Z</dcterms:created>
  <dcterms:modified xsi:type="dcterms:W3CDTF">2016-11-02T15:57:29Z</dcterms:modified>
</cp:coreProperties>
</file>