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52" r:id="rId2"/>
    <p:sldId id="39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391" r:id="rId12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040"/>
    <a:srgbClr val="EE2424"/>
    <a:srgbClr val="DA0000"/>
    <a:srgbClr val="CC0000"/>
    <a:srgbClr val="9A0000"/>
    <a:srgbClr val="FF6161"/>
    <a:srgbClr val="516529"/>
    <a:srgbClr val="4F6228"/>
    <a:srgbClr val="647D33"/>
    <a:srgbClr val="30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85009" autoAdjust="0"/>
  </p:normalViewPr>
  <p:slideViewPr>
    <p:cSldViewPr snapToGrid="0" snapToObjects="1">
      <p:cViewPr varScale="1">
        <p:scale>
          <a:sx n="93" d="100"/>
          <a:sy n="93" d="100"/>
        </p:scale>
        <p:origin x="2130" y="96"/>
      </p:cViewPr>
      <p:guideLst>
        <p:guide orient="horz" pos="117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270"/>
    </p:cViewPr>
  </p:sorterViewPr>
  <p:notesViewPr>
    <p:cSldViewPr snapToGrid="0" snapToObjects="1">
      <p:cViewPr varScale="1">
        <p:scale>
          <a:sx n="65" d="100"/>
          <a:sy n="65" d="100"/>
        </p:scale>
        <p:origin x="308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E650B-E8C3-42A7-815F-763175475D23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780"/>
            <a:ext cx="3038475" cy="4656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30780"/>
            <a:ext cx="3038475" cy="4656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53BAF-AF59-4A15-961A-52A134434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29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r">
              <a:defRPr sz="1200"/>
            </a:lvl1pPr>
          </a:lstStyle>
          <a:p>
            <a:fld id="{835E1890-5C87-4DF4-8B49-2AA0BDFC350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57" tIns="46378" rIns="92757" bIns="463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2757" tIns="46378" rIns="92757" bIns="463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r">
              <a:defRPr sz="1200"/>
            </a:lvl1pPr>
          </a:lstStyle>
          <a:p>
            <a:fld id="{F8D5262E-4EFC-40F9-AB03-9A89B7FA5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9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941FEB-71BB-4EBC-BD73-BC363CBA03E3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3855A-8344-4784-A3B4-70CBFF6C00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9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 b="1">
                <a:solidFill>
                  <a:srgbClr val="EE242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 marL="7429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lvl2pPr>
            <a:lvl3pPr marL="11430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3pPr>
            <a:lvl4pPr marL="16002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F393CA-4673-47F8-8C31-A529F95D7DE9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B6C9D-5224-4F82-ADBA-6ACDC591BD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2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BAF430-B1F3-4111-A75E-8DDD9B7E1B2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EDFC2-67D5-4F1A-A04A-48BDCF2CA5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309356-4F0B-4D5B-BBC3-8A18B5917CC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442A1-AC87-4755-AC71-CD47DB00E9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5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892C56-1D43-4DAA-84AC-8487391F9C9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D5AD3-0D10-42F2-80C2-95C064675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547DC1-DAA0-44BB-9530-603F6A51AB63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E4C29-AED3-4561-BA44-2D57045091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1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2F7037-306F-4414-9F1D-F7BBEB5D6CA7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5333B-07E0-4C64-B0FC-4F287C806D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9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B14DE1-D9D7-41DF-8B73-DE26DC68A26A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2EBC9-E6AA-41D5-B62A-06CF521BEA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0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682B1-1C47-4429-9110-1EB16EC94AA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C1E587-D14E-491A-8F83-4BD8CDE705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A09A93-20F1-41C3-830C-C8E8822A5690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06B3F-AF5E-4310-AB08-86BDC4AD91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876E03-B4BC-48B8-ABA5-1F1DDC9CB453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D74C4-C011-47B0-BBFA-80E717A64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3A61DE7C-19F5-4DFD-AAE1-A8ED9A9A5191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Jessica Intermill</a:t>
            </a:r>
          </a:p>
        </p:txBody>
      </p:sp>
      <p:pic>
        <p:nvPicPr>
          <p:cNvPr id="1031" name="Picture 8" descr="HA Logo PP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5905500"/>
            <a:ext cx="272573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HA Accent Line PP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8013"/>
            <a:ext cx="9144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Georgia" panose="02040502050405020303" pitchFamily="18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Georgia" panose="02040502050405020303" pitchFamily="18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639291"/>
            <a:ext cx="7772400" cy="3025415"/>
          </a:xfrm>
        </p:spPr>
        <p:txBody>
          <a:bodyPr/>
          <a:lstStyle/>
          <a:p>
            <a:r>
              <a:rPr lang="en-US" sz="3600" b="1" dirty="0">
                <a:latin typeface="Georgia" panose="02040502050405020303" pitchFamily="18" charset="0"/>
              </a:rPr>
              <a:t>2016 Case law: Now what?</a:t>
            </a:r>
            <a:br>
              <a:rPr lang="en-US" sz="3600" b="1" dirty="0">
                <a:latin typeface="Georgia" panose="02040502050405020303" pitchFamily="18" charset="0"/>
              </a:rPr>
            </a:br>
            <a:r>
              <a:rPr lang="en-US" sz="3000" b="1" dirty="0">
                <a:latin typeface="Georgia" panose="02040502050405020303" pitchFamily="18" charset="0"/>
              </a:rPr>
              <a:t>Tribal In-House Counsel Association</a:t>
            </a:r>
            <a:br>
              <a:rPr lang="en-US" sz="3000" b="1" dirty="0">
                <a:latin typeface="Georgia" panose="02040502050405020303" pitchFamily="18" charset="0"/>
              </a:rPr>
            </a:br>
            <a:br>
              <a:rPr lang="en-US" sz="3000" b="1" dirty="0"/>
            </a:br>
            <a:r>
              <a:rPr lang="en-US" sz="2000" dirty="0">
                <a:latin typeface="Georgia" panose="02040502050405020303" pitchFamily="18" charset="0"/>
              </a:rPr>
              <a:t>November 4,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384840"/>
            <a:ext cx="9143999" cy="1752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Jessica Intermill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Founding Member, Hogen Adams PLLC</a:t>
            </a:r>
          </a:p>
        </p:txBody>
      </p:sp>
    </p:spTree>
    <p:extLst>
      <p:ext uri="{BB962C8B-B14F-4D97-AF65-F5344CB8AC3E}">
        <p14:creationId xmlns:p14="http://schemas.microsoft.com/office/powerpoint/2010/main" val="3605850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upreme court of the united stat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556" y="1237130"/>
            <a:ext cx="6598244" cy="4354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Georgia" panose="02040502050405020303" pitchFamily="18" charset="0"/>
              </a:defRPr>
            </a:lvl1pPr>
            <a:lvl2pPr marL="742950" indent="-28575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3000" b="1" i="1" dirty="0"/>
              <a:t>Menominee Indian Tribe of Wisconsin v. United States</a:t>
            </a:r>
          </a:p>
          <a:p>
            <a:pPr>
              <a:spcAft>
                <a:spcPts val="800"/>
              </a:spcAft>
            </a:pPr>
            <a:r>
              <a:rPr lang="en-US" sz="3000" b="1" i="1" dirty="0"/>
              <a:t>Nebraska v. Parker</a:t>
            </a:r>
          </a:p>
          <a:p>
            <a:pPr>
              <a:spcAft>
                <a:spcPts val="800"/>
              </a:spcAft>
            </a:pPr>
            <a:r>
              <a:rPr lang="en-US" sz="3000" b="1" i="1" dirty="0"/>
              <a:t>Dollar General Corporation v. Mississippi Band of Choctaw Indians</a:t>
            </a:r>
          </a:p>
          <a:p>
            <a:pPr>
              <a:spcAft>
                <a:spcPts val="800"/>
              </a:spcAft>
            </a:pPr>
            <a:r>
              <a:rPr lang="en-US" sz="3000" b="1" i="1" dirty="0"/>
              <a:t>United States v. Bryant</a:t>
            </a:r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Supreme Court Year</a:t>
            </a:r>
          </a:p>
        </p:txBody>
      </p:sp>
    </p:spTree>
    <p:extLst>
      <p:ext uri="{BB962C8B-B14F-4D97-AF65-F5344CB8AC3E}">
        <p14:creationId xmlns:p14="http://schemas.microsoft.com/office/powerpoint/2010/main" val="178538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to come in 2016-17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Lewis v. Clarke: </a:t>
            </a:r>
            <a:r>
              <a:rPr lang="en-US" dirty="0"/>
              <a:t>“Whether the sovereign immunity of an Indian tribe bars individual-capacity damages actions against tribal employees for torts committed within the scope of their employment.”</a:t>
            </a:r>
          </a:p>
        </p:txBody>
      </p:sp>
    </p:spTree>
    <p:extLst>
      <p:ext uri="{BB962C8B-B14F-4D97-AF65-F5344CB8AC3E}">
        <p14:creationId xmlns:p14="http://schemas.microsoft.com/office/powerpoint/2010/main" val="316710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to come in 2016-17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Lee v. Tam: </a:t>
            </a:r>
            <a:r>
              <a:rPr lang="en-US" dirty="0"/>
              <a:t>“Whether the disparagement provision in 15 U.S.C. 1052(a) is facially invalid under the Free Speech Clause of the First Amendment.”</a:t>
            </a:r>
          </a:p>
          <a:p>
            <a:r>
              <a:rPr lang="en-US" b="1" i="1" dirty="0"/>
              <a:t>And more???</a:t>
            </a:r>
          </a:p>
        </p:txBody>
      </p:sp>
    </p:spTree>
    <p:extLst>
      <p:ext uri="{BB962C8B-B14F-4D97-AF65-F5344CB8AC3E}">
        <p14:creationId xmlns:p14="http://schemas.microsoft.com/office/powerpoint/2010/main" val="48809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1: Immunity is still 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Bay Mills</a:t>
            </a:r>
            <a:r>
              <a:rPr lang="en-US" dirty="0"/>
              <a:t> warnings</a:t>
            </a:r>
          </a:p>
          <a:p>
            <a:r>
              <a:rPr lang="en-US" i="1" dirty="0"/>
              <a:t>Lewis v. Clarke </a:t>
            </a:r>
            <a:r>
              <a:rPr lang="en-US" dirty="0"/>
              <a:t>(cert. accepted)</a:t>
            </a:r>
            <a:endParaRPr lang="en-US" i="1" dirty="0"/>
          </a:p>
          <a:p>
            <a:pPr lvl="1"/>
            <a:r>
              <a:rPr lang="en-US" dirty="0"/>
              <a:t>Nov. 14: opening brief</a:t>
            </a:r>
          </a:p>
          <a:p>
            <a:pPr lvl="1"/>
            <a:r>
              <a:rPr lang="en-US" dirty="0"/>
              <a:t>Dec. 14: employee’s brief</a:t>
            </a:r>
          </a:p>
          <a:p>
            <a:pPr lvl="1"/>
            <a:r>
              <a:rPr lang="en-US" dirty="0"/>
              <a:t>Dec. 21: tribal amicus support</a:t>
            </a:r>
          </a:p>
        </p:txBody>
      </p:sp>
    </p:spTree>
    <p:extLst>
      <p:ext uri="{BB962C8B-B14F-4D97-AF65-F5344CB8AC3E}">
        <p14:creationId xmlns:p14="http://schemas.microsoft.com/office/powerpoint/2010/main" val="223198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1: Immunity is still 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Suits against employees increasing</a:t>
            </a:r>
          </a:p>
          <a:p>
            <a:r>
              <a:rPr lang="en-US" dirty="0"/>
              <a:t>Immunity creep continues in other contexts</a:t>
            </a:r>
          </a:p>
          <a:p>
            <a:pPr lvl="1"/>
            <a:r>
              <a:rPr lang="en-US" dirty="0"/>
              <a:t>Eminent domain</a:t>
            </a:r>
          </a:p>
          <a:p>
            <a:pPr lvl="1"/>
            <a:r>
              <a:rPr lang="en-US" dirty="0"/>
              <a:t>Recoupment</a:t>
            </a:r>
          </a:p>
          <a:p>
            <a:r>
              <a:rPr lang="en-US" dirty="0"/>
              <a:t>But Rule 19 lives</a:t>
            </a:r>
          </a:p>
        </p:txBody>
      </p:sp>
    </p:spTree>
    <p:extLst>
      <p:ext uri="{BB962C8B-B14F-4D97-AF65-F5344CB8AC3E}">
        <p14:creationId xmlns:p14="http://schemas.microsoft.com/office/powerpoint/2010/main" val="294048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2: </a:t>
            </a:r>
            <a:r>
              <a:rPr lang="en-US" i="1" dirty="0"/>
              <a:t>Tuscarora</a:t>
            </a:r>
            <a:r>
              <a:rPr lang="en-US" dirty="0"/>
              <a:t> persists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Little River Band of Ottawa Indians v. National Labor Relations Board </a:t>
            </a:r>
            <a:r>
              <a:rPr lang="en-US" dirty="0"/>
              <a:t>(denied)</a:t>
            </a:r>
          </a:p>
          <a:p>
            <a:r>
              <a:rPr lang="en-US" i="1" dirty="0"/>
              <a:t>Soaring Eagle Casino &amp; Resort v. National Labor Relations Board</a:t>
            </a:r>
            <a:r>
              <a:rPr lang="en-US" dirty="0"/>
              <a:t> (denied)</a:t>
            </a:r>
          </a:p>
        </p:txBody>
      </p:sp>
    </p:spTree>
    <p:extLst>
      <p:ext uri="{BB962C8B-B14F-4D97-AF65-F5344CB8AC3E}">
        <p14:creationId xmlns:p14="http://schemas.microsoft.com/office/powerpoint/2010/main" val="307791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2: </a:t>
            </a:r>
            <a:r>
              <a:rPr lang="en-US" i="1" dirty="0"/>
              <a:t>Tuscarora</a:t>
            </a:r>
            <a:r>
              <a:rPr lang="en-US" dirty="0"/>
              <a:t> persists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expect a general federal statute may apply:</a:t>
            </a:r>
          </a:p>
          <a:p>
            <a:pPr lvl="1"/>
            <a:r>
              <a:rPr lang="en-US" dirty="0"/>
              <a:t>Consider arguing that the statute does not abrogate tribal immunity</a:t>
            </a:r>
          </a:p>
          <a:p>
            <a:pPr lvl="1"/>
            <a:r>
              <a:rPr lang="en-US" dirty="0"/>
              <a:t>Legislate a parallel recovery scheme that allows a remedy but limits the tribe’s exposure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9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antonin scalia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36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485"/>
          <a:stretch/>
        </p:blipFill>
        <p:spPr bwMode="auto">
          <a:xfrm>
            <a:off x="0" y="1417638"/>
            <a:ext cx="9144000" cy="398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3: Tribal jurisdiction?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i="1" dirty="0"/>
              <a:t>Dollar General Corporation v. Mississippi Band of Choctaw Indians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69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3: Tribal jurisdiction?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Dollar General </a:t>
            </a:r>
            <a:r>
              <a:rPr lang="en-US" dirty="0"/>
              <a:t>had great facts and troubling oral argument questions</a:t>
            </a:r>
          </a:p>
          <a:p>
            <a:r>
              <a:rPr lang="en-US" dirty="0"/>
              <a:t>Justice Thomas is becoming more vocal about his disdain for Indian law and tribal sovereignty</a:t>
            </a:r>
          </a:p>
          <a:p>
            <a:r>
              <a:rPr lang="en-US" dirty="0"/>
              <a:t>The Court at least seems comfortable with tribal jurisdiction over members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4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639291"/>
            <a:ext cx="7772400" cy="3025415"/>
          </a:xfrm>
        </p:spPr>
        <p:txBody>
          <a:bodyPr/>
          <a:lstStyle/>
          <a:p>
            <a:r>
              <a:rPr lang="en-US" sz="3600" b="1" dirty="0">
                <a:latin typeface="Georgia" panose="02040502050405020303" pitchFamily="18" charset="0"/>
              </a:rPr>
              <a:t>2016 Case law: Now what?</a:t>
            </a:r>
            <a:br>
              <a:rPr lang="en-US" sz="3600" b="1" dirty="0">
                <a:latin typeface="Georgia" panose="02040502050405020303" pitchFamily="18" charset="0"/>
              </a:rPr>
            </a:br>
            <a:r>
              <a:rPr lang="en-US" sz="3000" b="1" dirty="0">
                <a:latin typeface="Georgia" panose="02040502050405020303" pitchFamily="18" charset="0"/>
              </a:rPr>
              <a:t>Tribal In-House Counsel Association</a:t>
            </a:r>
            <a:br>
              <a:rPr lang="en-US" sz="3000" b="1" dirty="0">
                <a:latin typeface="Georgia" panose="02040502050405020303" pitchFamily="18" charset="0"/>
              </a:rPr>
            </a:br>
            <a:br>
              <a:rPr lang="en-US" sz="3000" b="1" dirty="0"/>
            </a:br>
            <a:r>
              <a:rPr lang="en-US" sz="2000" dirty="0">
                <a:latin typeface="Georgia" panose="02040502050405020303" pitchFamily="18" charset="0"/>
              </a:rPr>
              <a:t>November 4,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71539"/>
            <a:ext cx="9143999" cy="2200141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/>
                </a:solidFill>
              </a:rPr>
              <a:t>Jessica Intermill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</a:rPr>
              <a:t>Founding Member, Hogen Adams PLLC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</a:rPr>
              <a:t>jintermill@hogenadams.com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</a:rPr>
              <a:t>651-842-9104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00" dirty="0">
              <a:solidFill>
                <a:schemeClr val="tx1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433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15024</TotalTime>
  <Words>330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MS PGothic</vt:lpstr>
      <vt:lpstr>MS PGothic</vt:lpstr>
      <vt:lpstr>Arial</vt:lpstr>
      <vt:lpstr>Calibri</vt:lpstr>
      <vt:lpstr>Georgia</vt:lpstr>
      <vt:lpstr>Office Theme</vt:lpstr>
      <vt:lpstr>2016 Case law: Now what? Tribal In-House Counsel Association  November 4, 2016</vt:lpstr>
      <vt:lpstr>Big Supreme Court Year</vt:lpstr>
      <vt:lpstr>More to come in 2016-17</vt:lpstr>
      <vt:lpstr>More to come in 2016-17</vt:lpstr>
      <vt:lpstr>Take-away 1: Immunity is still hot</vt:lpstr>
      <vt:lpstr>Take-away 1: Immunity is still hot</vt:lpstr>
      <vt:lpstr>Take-away 2: Tuscarora persists</vt:lpstr>
      <vt:lpstr>Take-away 2: Tuscarora persists</vt:lpstr>
      <vt:lpstr>Take-away 3: Tribal jurisdiction?</vt:lpstr>
      <vt:lpstr>Take-away 3: Tribal jurisdiction?</vt:lpstr>
      <vt:lpstr>2016 Case law: Now what? Tribal In-House Counsel Association  November 4, 2016</vt:lpstr>
    </vt:vector>
  </TitlesOfParts>
  <Company>HOGEN ADAMS PLLC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</dc:creator>
  <cp:lastModifiedBy>Diana Hand</cp:lastModifiedBy>
  <cp:revision>220</cp:revision>
  <cp:lastPrinted>2016-11-01T22:08:16Z</cp:lastPrinted>
  <dcterms:created xsi:type="dcterms:W3CDTF">2013-11-08T16:38:15Z</dcterms:created>
  <dcterms:modified xsi:type="dcterms:W3CDTF">2016-11-02T17:11:42Z</dcterms:modified>
</cp:coreProperties>
</file>