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52" r:id="rId2"/>
    <p:sldId id="356" r:id="rId3"/>
    <p:sldId id="357" r:id="rId4"/>
    <p:sldId id="383" r:id="rId5"/>
    <p:sldId id="381" r:id="rId6"/>
    <p:sldId id="382" r:id="rId7"/>
    <p:sldId id="384" r:id="rId8"/>
    <p:sldId id="386" r:id="rId9"/>
    <p:sldId id="387" r:id="rId10"/>
    <p:sldId id="388" r:id="rId11"/>
    <p:sldId id="358" r:id="rId12"/>
    <p:sldId id="389" r:id="rId13"/>
    <p:sldId id="390" r:id="rId14"/>
  </p:sldIdLst>
  <p:sldSz cx="9144000" cy="6858000" type="screen4x3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7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B040"/>
    <a:srgbClr val="EE2424"/>
    <a:srgbClr val="DA0000"/>
    <a:srgbClr val="CC0000"/>
    <a:srgbClr val="9A0000"/>
    <a:srgbClr val="FF6161"/>
    <a:srgbClr val="516529"/>
    <a:srgbClr val="4F6228"/>
    <a:srgbClr val="647D33"/>
    <a:srgbClr val="303C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9" autoAdjust="0"/>
    <p:restoredTop sz="85009" autoAdjust="0"/>
  </p:normalViewPr>
  <p:slideViewPr>
    <p:cSldViewPr snapToGrid="0" snapToObjects="1">
      <p:cViewPr varScale="1">
        <p:scale>
          <a:sx n="93" d="100"/>
          <a:sy n="93" d="100"/>
        </p:scale>
        <p:origin x="2130" y="96"/>
      </p:cViewPr>
      <p:guideLst>
        <p:guide orient="horz" pos="1176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9270"/>
    </p:cViewPr>
  </p:sorterViewPr>
  <p:notesViewPr>
    <p:cSldViewPr snapToGrid="0" snapToObjects="1">
      <p:cViewPr varScale="1">
        <p:scale>
          <a:sx n="65" d="100"/>
          <a:sy n="65" d="100"/>
        </p:scale>
        <p:origin x="3082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6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6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9AB9C-FCE0-421F-A2E8-452ACE9DC7E8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0780"/>
            <a:ext cx="3038475" cy="4656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30780"/>
            <a:ext cx="3038475" cy="4656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11D94-AA14-455A-988D-33B0E87914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7357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5"/>
          </a:xfrm>
          <a:prstGeom prst="rect">
            <a:avLst/>
          </a:prstGeom>
        </p:spPr>
        <p:txBody>
          <a:bodyPr vert="horz" lIns="92757" tIns="46378" rIns="92757" bIns="463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5"/>
          </a:xfrm>
          <a:prstGeom prst="rect">
            <a:avLst/>
          </a:prstGeom>
        </p:spPr>
        <p:txBody>
          <a:bodyPr vert="horz" lIns="92757" tIns="46378" rIns="92757" bIns="46378" rtlCol="0"/>
          <a:lstStyle>
            <a:lvl1pPr algn="r">
              <a:defRPr sz="1200"/>
            </a:lvl1pPr>
          </a:lstStyle>
          <a:p>
            <a:fld id="{835E1890-5C87-4DF4-8B49-2AA0BDFC3505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57" tIns="46378" rIns="92757" bIns="463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2757" tIns="46378" rIns="92757" bIns="4637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4"/>
          </a:xfrm>
          <a:prstGeom prst="rect">
            <a:avLst/>
          </a:prstGeom>
        </p:spPr>
        <p:txBody>
          <a:bodyPr vert="horz" lIns="92757" tIns="46378" rIns="92757" bIns="463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4"/>
          </a:xfrm>
          <a:prstGeom prst="rect">
            <a:avLst/>
          </a:prstGeom>
        </p:spPr>
        <p:txBody>
          <a:bodyPr vert="horz" lIns="92757" tIns="46378" rIns="92757" bIns="46378" rtlCol="0" anchor="b"/>
          <a:lstStyle>
            <a:lvl1pPr algn="r">
              <a:defRPr sz="1200"/>
            </a:lvl1pPr>
          </a:lstStyle>
          <a:p>
            <a:fld id="{F8D5262E-4EFC-40F9-AB03-9A89B7FA5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791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for a law</a:t>
            </a:r>
            <a:r>
              <a:rPr lang="en-US" baseline="0" dirty="0"/>
              <a:t> can come from Council Member, tribal member, commercial partner, etc.</a:t>
            </a:r>
          </a:p>
          <a:p>
            <a:r>
              <a:rPr lang="en-US" dirty="0"/>
              <a:t>Need to decide where to start</a:t>
            </a:r>
          </a:p>
          <a:p>
            <a:r>
              <a:rPr lang="en-US" dirty="0"/>
              <a:t>Prioritize</a:t>
            </a:r>
            <a:r>
              <a:rPr lang="en-US" baseline="0" dirty="0"/>
              <a:t> effective, efficient</a:t>
            </a:r>
          </a:p>
          <a:p>
            <a:r>
              <a:rPr lang="en-US" baseline="0" dirty="0"/>
              <a:t>Decide the best way to move from “do you think we can?” to enacted code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D5262E-4EFC-40F9-AB03-9A89B7FA5B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97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941FEB-71BB-4EBC-BD73-BC363CBA03E3}" type="datetimeFigureOut">
              <a:rPr lang="en-US"/>
              <a:pPr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C3855A-8344-4784-A3B4-70CBFF6C006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699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500" b="1">
                <a:solidFill>
                  <a:srgbClr val="EE242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 marL="742950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lvl2pPr>
            <a:lvl3pPr marL="1143000" indent="-228600">
              <a:spcBef>
                <a:spcPts val="1200"/>
              </a:spcBef>
              <a:buFont typeface="Arial" panose="020B0604020202020204" pitchFamily="34" charset="0"/>
              <a:buChar char="•"/>
              <a:defRPr/>
            </a:lvl3pPr>
            <a:lvl4pPr marL="1600200" indent="-228600">
              <a:spcBef>
                <a:spcPts val="12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spcBef>
                <a:spcPts val="1200"/>
              </a:spcBef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F393CA-4673-47F8-8C31-A529F95D7DE9}" type="datetimeFigureOut">
              <a:rPr lang="en-US"/>
              <a:pPr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0B6C9D-5224-4F82-ADBA-6ACDC591BD4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23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BAF430-B1F3-4111-A75E-8DDD9B7E1B22}" type="datetimeFigureOut">
              <a:rPr lang="en-US"/>
              <a:pPr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2EDFC2-67D5-4F1A-A04A-48BDCF2CA57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7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309356-4F0B-4D5B-BBC3-8A18B5917CC2}" type="datetimeFigureOut">
              <a:rPr lang="en-US"/>
              <a:pPr/>
              <a:t>11/2/2016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7442A1-AC87-4755-AC71-CD47DB00E9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554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892C56-1D43-4DAA-84AC-8487391F9C92}" type="datetimeFigureOut">
              <a:rPr lang="en-US"/>
              <a:pPr/>
              <a:t>11/2/2016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4D5AD3-0D10-42F2-80C2-95C0646758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663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547DC1-DAA0-44BB-9530-603F6A51AB63}" type="datetimeFigureOut">
              <a:rPr lang="en-US"/>
              <a:pPr/>
              <a:t>11/2/2016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6E4C29-AED3-4561-BA44-2D57045091F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13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2F7037-306F-4414-9F1D-F7BBEB5D6CA7}" type="datetimeFigureOut">
              <a:rPr lang="en-US"/>
              <a:pPr/>
              <a:t>11/2/2016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25333B-07E0-4C64-B0FC-4F287C806DF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593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B14DE1-D9D7-41DF-8B73-DE26DC68A26A}" type="datetimeFigureOut">
              <a:rPr lang="en-US"/>
              <a:pPr/>
              <a:t>11/2/2016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52EBC9-E6AA-41D5-B62A-06CF521BEA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600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6682B1-1C47-4429-9110-1EB16EC94AA2}" type="datetimeFigureOut">
              <a:rPr lang="en-US"/>
              <a:pPr/>
              <a:t>11/2/2016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C1E587-D14E-491A-8F83-4BD8CDE705A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62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A09A93-20F1-41C3-830C-C8E8822A5690}" type="datetimeFigureOut">
              <a:rPr lang="en-US"/>
              <a:pPr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806B3F-AF5E-4310-AB08-86BDC4AD918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142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876E03-B4BC-48B8-ABA5-1F1DDC9CB453}" type="datetimeFigureOut">
              <a:rPr lang="en-US"/>
              <a:pPr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DD74C4-C011-47B0-BBFA-80E717A648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503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3A61DE7C-19F5-4DFD-AAE1-A8ED9A9A5191}" type="datetimeFigureOut">
              <a:rPr lang="en-US"/>
              <a:pPr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898989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Jessica Intermill</a:t>
            </a:r>
          </a:p>
        </p:txBody>
      </p:sp>
      <p:pic>
        <p:nvPicPr>
          <p:cNvPr id="1031" name="Picture 8" descr="HA Logo PP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5905500"/>
            <a:ext cx="2725738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9" descr="HA Accent Line PP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88013"/>
            <a:ext cx="9144000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Georgia" panose="02040502050405020303" pitchFamily="18" charset="0"/>
          <a:ea typeface="MS PGothic" panose="020B0600070205080204" pitchFamily="34" charset="-128"/>
          <a:cs typeface="Georgia" panose="02040502050405020303" pitchFamily="18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Georgia" panose="02040502050405020303" pitchFamily="18" charset="0"/>
          <a:ea typeface="MS PGothic" panose="020B0600070205080204" pitchFamily="34" charset="-128"/>
          <a:cs typeface="Georgia" panose="02040502050405020303" pitchFamily="18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eorgia" panose="02040502050405020303" pitchFamily="18" charset="0"/>
          <a:ea typeface="MS PGothic" panose="020B0600070205080204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eorgia" panose="02040502050405020303" pitchFamily="18" charset="0"/>
          <a:ea typeface="MS PGothic" panose="020B0600070205080204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eorgia" panose="02040502050405020303" pitchFamily="18" charset="0"/>
          <a:ea typeface="MS PGothic" panose="020B0600070205080204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eorgia" panose="02040502050405020303" pitchFamily="18" charset="0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685800" y="639291"/>
            <a:ext cx="7772400" cy="3025415"/>
          </a:xfrm>
        </p:spPr>
        <p:txBody>
          <a:bodyPr/>
          <a:lstStyle/>
          <a:p>
            <a:r>
              <a:rPr lang="en-US" sz="3600" b="1" dirty="0">
                <a:latin typeface="Georgia" panose="02040502050405020303" pitchFamily="18" charset="0"/>
              </a:rPr>
              <a:t>Who’s your client?</a:t>
            </a:r>
            <a:br>
              <a:rPr lang="en-US" sz="3600" b="1" dirty="0">
                <a:latin typeface="Georgia" panose="02040502050405020303" pitchFamily="18" charset="0"/>
              </a:rPr>
            </a:br>
            <a:r>
              <a:rPr lang="en-US" sz="3000" b="1" dirty="0">
                <a:latin typeface="Georgia" panose="02040502050405020303" pitchFamily="18" charset="0"/>
              </a:rPr>
              <a:t>Ethical issues in tribal representation</a:t>
            </a:r>
            <a:br>
              <a:rPr lang="en-US" sz="3000" b="1" dirty="0">
                <a:latin typeface="Georgia" panose="02040502050405020303" pitchFamily="18" charset="0"/>
              </a:rPr>
            </a:br>
            <a:br>
              <a:rPr lang="en-US" sz="3000" b="1" dirty="0"/>
            </a:br>
            <a:r>
              <a:rPr lang="en-US" sz="2000" dirty="0">
                <a:latin typeface="Georgia" panose="02040502050405020303" pitchFamily="18" charset="0"/>
              </a:rPr>
              <a:t>November 4, 2016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4384840"/>
            <a:ext cx="9143999" cy="17526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rPr>
              <a:t>Jessica Intermill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rPr>
              <a:t>Founding Member, Hogen Adams PLLC</a:t>
            </a:r>
          </a:p>
        </p:txBody>
      </p:sp>
    </p:spTree>
    <p:extLst>
      <p:ext uri="{BB962C8B-B14F-4D97-AF65-F5344CB8AC3E}">
        <p14:creationId xmlns:p14="http://schemas.microsoft.com/office/powerpoint/2010/main" val="3605850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Jeremy A. Brave-Heart Chief Jud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7" t="14296" r="36086" b="54338"/>
          <a:stretch/>
        </p:blipFill>
        <p:spPr bwMode="auto">
          <a:xfrm>
            <a:off x="6230847" y="1115828"/>
            <a:ext cx="2138829" cy="237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kanjikatzen.com/wp-content/uploads/2013/08/Tinker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0" t="16503" r="34684" b="42010"/>
          <a:stretch/>
        </p:blipFill>
        <p:spPr bwMode="auto">
          <a:xfrm>
            <a:off x="949591" y="1115829"/>
            <a:ext cx="2138828" cy="237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6" t="1" r="21115" b="25362"/>
          <a:stretch/>
        </p:blipFill>
        <p:spPr>
          <a:xfrm>
            <a:off x="3590219" y="1115830"/>
            <a:ext cx="2138828" cy="2370591"/>
          </a:xfrm>
          <a:prstGeom prst="rect">
            <a:avLst/>
          </a:prstGeom>
        </p:spPr>
      </p:pic>
      <p:sp>
        <p:nvSpPr>
          <p:cNvPr id="5" name="Content Placeholder 4"/>
          <p:cNvSpPr txBox="1">
            <a:spLocks/>
          </p:cNvSpPr>
          <p:nvPr/>
        </p:nvSpPr>
        <p:spPr>
          <a:xfrm>
            <a:off x="3422503" y="3745796"/>
            <a:ext cx="2474259" cy="218478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  <a:cs typeface="Georgia" panose="02040502050405020303" pitchFamily="18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500" dirty="0"/>
              <a:t>Jessie Seim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/>
              <a:t>Prairie Island Indian Community</a:t>
            </a:r>
          </a:p>
        </p:txBody>
      </p:sp>
      <p:sp>
        <p:nvSpPr>
          <p:cNvPr id="11" name="Content Placeholder 4"/>
          <p:cNvSpPr txBox="1">
            <a:spLocks/>
          </p:cNvSpPr>
          <p:nvPr/>
        </p:nvSpPr>
        <p:spPr>
          <a:xfrm>
            <a:off x="781875" y="3745796"/>
            <a:ext cx="2474259" cy="218478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  <a:cs typeface="Georgia" panose="02040502050405020303" pitchFamily="18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500" dirty="0"/>
              <a:t>Philip H. Tinker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/>
              <a:t>Kanji &amp; </a:t>
            </a:r>
            <a:r>
              <a:rPr lang="en-US" sz="1600" dirty="0" err="1"/>
              <a:t>Katzen</a:t>
            </a:r>
            <a:r>
              <a:rPr lang="en-US" sz="1600" dirty="0"/>
              <a:t> PLLC</a:t>
            </a:r>
          </a:p>
        </p:txBody>
      </p:sp>
      <p:sp>
        <p:nvSpPr>
          <p:cNvPr id="12" name="Content Placeholder 4"/>
          <p:cNvSpPr txBox="1">
            <a:spLocks/>
          </p:cNvSpPr>
          <p:nvPr/>
        </p:nvSpPr>
        <p:spPr>
          <a:xfrm>
            <a:off x="6063131" y="3745796"/>
            <a:ext cx="2474259" cy="218478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  <a:cs typeface="Georgia" panose="02040502050405020303" pitchFamily="18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500" dirty="0"/>
              <a:t>Hon. Jeremy A. Brave-Heart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/>
              <a:t>Klamath Tribes</a:t>
            </a:r>
          </a:p>
        </p:txBody>
      </p:sp>
    </p:spTree>
    <p:extLst>
      <p:ext uri="{BB962C8B-B14F-4D97-AF65-F5344CB8AC3E}">
        <p14:creationId xmlns:p14="http://schemas.microsoft.com/office/powerpoint/2010/main" val="3241042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/>
              <a:t>Who is your client?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Is it the tribal council?</a:t>
            </a:r>
          </a:p>
          <a:p>
            <a:pPr>
              <a:spcBef>
                <a:spcPts val="1200"/>
              </a:spcBef>
            </a:pPr>
            <a:r>
              <a:rPr lang="en-US" dirty="0"/>
              <a:t>Is it a tribal department or agency?</a:t>
            </a:r>
          </a:p>
          <a:p>
            <a:pPr>
              <a:spcBef>
                <a:spcPts val="1200"/>
              </a:spcBef>
            </a:pPr>
            <a:r>
              <a:rPr lang="en-US" dirty="0"/>
              <a:t>Is it tribal members?</a:t>
            </a:r>
          </a:p>
          <a:p>
            <a:pPr>
              <a:spcBef>
                <a:spcPts val="1200"/>
              </a:spcBef>
            </a:pPr>
            <a:r>
              <a:rPr lang="en-US" dirty="0"/>
              <a:t>Is it the general council?</a:t>
            </a:r>
          </a:p>
          <a:p>
            <a:pPr>
              <a:spcBef>
                <a:spcPts val="1200"/>
              </a:spcBef>
            </a:pPr>
            <a:r>
              <a:rPr lang="en-US" dirty="0"/>
              <a:t>Is it the whole tribe, including its agencies and departments?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759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does it matter?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Minn. and Model Rules 1.1 – 1.18 are all about the client-lawyer relationship:</a:t>
            </a:r>
          </a:p>
          <a:p>
            <a:pPr lvl="1"/>
            <a:r>
              <a:rPr lang="en-US" dirty="0"/>
              <a:t>Diligence</a:t>
            </a:r>
          </a:p>
          <a:p>
            <a:pPr lvl="1"/>
            <a:r>
              <a:rPr lang="en-US" dirty="0"/>
              <a:t>Communication</a:t>
            </a:r>
          </a:p>
          <a:p>
            <a:pPr lvl="1"/>
            <a:r>
              <a:rPr lang="en-US" dirty="0"/>
              <a:t>Confidentiality</a:t>
            </a:r>
          </a:p>
          <a:p>
            <a:pPr lvl="1"/>
            <a:r>
              <a:rPr lang="en-US" dirty="0"/>
              <a:t>Conflicts</a:t>
            </a:r>
          </a:p>
        </p:txBody>
      </p:sp>
    </p:spTree>
    <p:extLst>
      <p:ext uri="{BB962C8B-B14F-4D97-AF65-F5344CB8AC3E}">
        <p14:creationId xmlns:p14="http://schemas.microsoft.com/office/powerpoint/2010/main" val="3261853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/>
              <a:t>Who is your client?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Minn. Rules of Prof. Conduct: “client” not defined</a:t>
            </a:r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r>
              <a:rPr lang="en-US" dirty="0"/>
              <a:t>Model Rules of Prof. Conduct: ditto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949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Minn. &amp; Model Rules 1.13(a)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300" dirty="0"/>
              <a:t>A lawyer </a:t>
            </a:r>
          </a:p>
          <a:p>
            <a:r>
              <a:rPr lang="en-US" sz="3300" dirty="0"/>
              <a:t>employed or retained by an organization</a:t>
            </a:r>
          </a:p>
          <a:p>
            <a:r>
              <a:rPr lang="en-US" sz="3300" dirty="0"/>
              <a:t>represents the organization </a:t>
            </a:r>
          </a:p>
          <a:p>
            <a:r>
              <a:rPr lang="en-US" sz="3300" dirty="0"/>
              <a:t>through its duly authorized constituents.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554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Minn. Rule 1.13 Comment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186" y="1600200"/>
            <a:ext cx="8073614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An organizational client is a legal entity, but it cannot act except through its officers, directors, employees, shareholders and other constituents. </a:t>
            </a:r>
            <a:r>
              <a:rPr lang="en-US" b="1" dirty="0"/>
              <a:t>Officers, directors, employees, and shareholders are the constituents of the corporate organizational client. </a:t>
            </a:r>
          </a:p>
        </p:txBody>
      </p:sp>
    </p:spTree>
    <p:extLst>
      <p:ext uri="{BB962C8B-B14F-4D97-AF65-F5344CB8AC3E}">
        <p14:creationId xmlns:p14="http://schemas.microsoft.com/office/powerpoint/2010/main" val="1227613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Minn. Rule 1.13 Comment 2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186" y="1600200"/>
            <a:ext cx="8073614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This does not mean, however, that constituents of an organizational client are the clients of the lawyer. </a:t>
            </a:r>
          </a:p>
        </p:txBody>
      </p:sp>
    </p:spTree>
    <p:extLst>
      <p:ext uri="{BB962C8B-B14F-4D97-AF65-F5344CB8AC3E}">
        <p14:creationId xmlns:p14="http://schemas.microsoft.com/office/powerpoint/2010/main" val="2977526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Minn. Rule 1.13 Comment 8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186" y="1600200"/>
            <a:ext cx="8073614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duty defined in this rule </a:t>
            </a:r>
            <a:r>
              <a:rPr lang="en-US" b="1" dirty="0"/>
              <a:t>applies to governmental organizations</a:t>
            </a:r>
            <a:r>
              <a:rPr lang="en-US" dirty="0"/>
              <a:t>. Defining precisely the identity of the client and prescribing the resulting obligations of such lawyers </a:t>
            </a:r>
            <a:r>
              <a:rPr lang="en-US" b="1" dirty="0"/>
              <a:t>may be more difficult </a:t>
            </a:r>
            <a:r>
              <a:rPr lang="en-US" dirty="0"/>
              <a:t>in the government context and is a matter </a:t>
            </a:r>
            <a:r>
              <a:rPr lang="en-US" b="1" dirty="0"/>
              <a:t>beyond the scope</a:t>
            </a:r>
            <a:r>
              <a:rPr lang="en-US" dirty="0"/>
              <a:t> of these rules.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97458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Minn. Rule 1.13 Comment 8 (cont.)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186" y="1600200"/>
            <a:ext cx="8073614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Although in some circumstances the client </a:t>
            </a:r>
            <a:r>
              <a:rPr lang="en-US" b="1" dirty="0"/>
              <a:t>may</a:t>
            </a:r>
            <a:r>
              <a:rPr lang="en-US" dirty="0"/>
              <a:t> be a specific agency, it </a:t>
            </a:r>
            <a:r>
              <a:rPr lang="en-US" b="1" dirty="0"/>
              <a:t>may</a:t>
            </a:r>
            <a:r>
              <a:rPr lang="en-US" dirty="0"/>
              <a:t> also be a branch of government, such as the executive branch, </a:t>
            </a:r>
            <a:r>
              <a:rPr lang="en-US" b="1" dirty="0"/>
              <a:t>or</a:t>
            </a:r>
            <a:r>
              <a:rPr lang="en-US" dirty="0"/>
              <a:t> the government as a whole.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75200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Who’s your client?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it the tribal council?</a:t>
            </a:r>
          </a:p>
          <a:p>
            <a:r>
              <a:rPr lang="en-US" dirty="0"/>
              <a:t>Is it a tribal department or agency?</a:t>
            </a:r>
          </a:p>
          <a:p>
            <a:r>
              <a:rPr lang="en-US" dirty="0"/>
              <a:t>Is it tribal members?</a:t>
            </a:r>
          </a:p>
          <a:p>
            <a:r>
              <a:rPr lang="en-US" dirty="0"/>
              <a:t>Is it the general council?</a:t>
            </a:r>
          </a:p>
          <a:p>
            <a:r>
              <a:rPr lang="en-US" dirty="0"/>
              <a:t>Is it the whole tribe, including its agencies and departments?</a:t>
            </a:r>
          </a:p>
        </p:txBody>
      </p:sp>
    </p:spTree>
    <p:extLst>
      <p:ext uri="{BB962C8B-B14F-4D97-AF65-F5344CB8AC3E}">
        <p14:creationId xmlns:p14="http://schemas.microsoft.com/office/powerpoint/2010/main" val="1548833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Minn. &amp; Model Rules 1.13(a)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5458" y="1600200"/>
            <a:ext cx="8041341" cy="4525963"/>
          </a:xfrm>
        </p:spPr>
        <p:txBody>
          <a:bodyPr/>
          <a:lstStyle/>
          <a:p>
            <a:pPr marL="0" indent="0">
              <a:buNone/>
            </a:pPr>
            <a:r>
              <a:rPr lang="en-US" sz="3300" dirty="0"/>
              <a:t>A lawyer employed or retained by an organization represents the organization through its duly authorized constituents.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673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685800" y="639291"/>
            <a:ext cx="7772400" cy="3025415"/>
          </a:xfrm>
        </p:spPr>
        <p:txBody>
          <a:bodyPr/>
          <a:lstStyle/>
          <a:p>
            <a:r>
              <a:rPr lang="en-US" sz="3600" b="1" dirty="0">
                <a:latin typeface="Georgia" panose="02040502050405020303" pitchFamily="18" charset="0"/>
              </a:rPr>
              <a:t>Who’s your client?</a:t>
            </a:r>
            <a:br>
              <a:rPr lang="en-US" sz="3600" b="1" dirty="0">
                <a:latin typeface="Georgia" panose="02040502050405020303" pitchFamily="18" charset="0"/>
              </a:rPr>
            </a:br>
            <a:r>
              <a:rPr lang="en-US" sz="3000" b="1" dirty="0">
                <a:latin typeface="Georgia" panose="02040502050405020303" pitchFamily="18" charset="0"/>
              </a:rPr>
              <a:t>Ethical issues in tribal representation</a:t>
            </a:r>
            <a:br>
              <a:rPr lang="en-US" sz="3000" b="1" dirty="0">
                <a:latin typeface="Georgia" panose="02040502050405020303" pitchFamily="18" charset="0"/>
              </a:rPr>
            </a:br>
            <a:br>
              <a:rPr lang="en-US" sz="3000" b="1" dirty="0"/>
            </a:br>
            <a:r>
              <a:rPr lang="en-US" sz="2000" dirty="0">
                <a:latin typeface="Georgia" panose="02040502050405020303" pitchFamily="18" charset="0"/>
              </a:rPr>
              <a:t>November 4, 2016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3786691"/>
            <a:ext cx="9143999" cy="2350749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solidFill>
                  <a:schemeClr val="tx1"/>
                </a:solidFill>
              </a:rPr>
              <a:t>Jessica Intermill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>
                <a:solidFill>
                  <a:schemeClr val="tx1"/>
                </a:solidFill>
              </a:rPr>
              <a:t>Founding Member, Hogen Adams PLLC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>
                <a:solidFill>
                  <a:schemeClr val="tx1"/>
                </a:solidFill>
              </a:rPr>
              <a:t>jintermill@hogenadams.com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>
                <a:solidFill>
                  <a:schemeClr val="tx1"/>
                </a:solidFill>
              </a:rPr>
              <a:t>651-842-9104</a:t>
            </a:r>
          </a:p>
        </p:txBody>
      </p:sp>
    </p:spTree>
    <p:extLst>
      <p:ext uri="{BB962C8B-B14F-4D97-AF65-F5344CB8AC3E}">
        <p14:creationId xmlns:p14="http://schemas.microsoft.com/office/powerpoint/2010/main" val="1132425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13510</TotalTime>
  <Words>444</Words>
  <Application>Microsoft Office PowerPoint</Application>
  <PresentationFormat>On-screen Show (4:3)</PresentationFormat>
  <Paragraphs>56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MS PGothic</vt:lpstr>
      <vt:lpstr>MS PGothic</vt:lpstr>
      <vt:lpstr>Arial</vt:lpstr>
      <vt:lpstr>Calibri</vt:lpstr>
      <vt:lpstr>Georgia</vt:lpstr>
      <vt:lpstr>Office Theme</vt:lpstr>
      <vt:lpstr>Who’s your client? Ethical issues in tribal representation  November 4, 2016</vt:lpstr>
      <vt:lpstr>PowerPoint Presentation</vt:lpstr>
      <vt:lpstr>Who is your client?</vt:lpstr>
      <vt:lpstr>Why does it matter?</vt:lpstr>
      <vt:lpstr>Who is your client?</vt:lpstr>
      <vt:lpstr>Minn. &amp; Model Rules 1.13(a)</vt:lpstr>
      <vt:lpstr>Minn. Rule 1.13 Comment 1</vt:lpstr>
      <vt:lpstr>Minn. Rule 1.13 Comment 2 </vt:lpstr>
      <vt:lpstr>Minn. Rule 1.13 Comment 8 </vt:lpstr>
      <vt:lpstr>Minn. Rule 1.13 Comment 8 (cont.) </vt:lpstr>
      <vt:lpstr>Who’s your client?</vt:lpstr>
      <vt:lpstr>Minn. &amp; Model Rules 1.13(a)</vt:lpstr>
      <vt:lpstr>Who’s your client? Ethical issues in tribal representation  November 4, 2016</vt:lpstr>
    </vt:vector>
  </TitlesOfParts>
  <Company>HOGEN ADAMS PLLC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Diana</dc:creator>
  <cp:lastModifiedBy>Diana Hand</cp:lastModifiedBy>
  <cp:revision>204</cp:revision>
  <cp:lastPrinted>2016-11-01T22:07:00Z</cp:lastPrinted>
  <dcterms:created xsi:type="dcterms:W3CDTF">2013-11-08T16:38:15Z</dcterms:created>
  <dcterms:modified xsi:type="dcterms:W3CDTF">2016-11-02T17:12:33Z</dcterms:modified>
</cp:coreProperties>
</file>