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74" r:id="rId7"/>
    <p:sldId id="260" r:id="rId8"/>
    <p:sldId id="261" r:id="rId9"/>
    <p:sldId id="262" r:id="rId10"/>
    <p:sldId id="267" r:id="rId11"/>
    <p:sldId id="263" r:id="rId12"/>
    <p:sldId id="276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1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6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6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4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9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1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75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C1F0-3FCD-46FA-97A7-2352E5CE57B2}" type="datetimeFigureOut">
              <a:rPr lang="en-US" smtClean="0"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9B004-0ABF-4AB9-AF77-7BF658959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381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DO WE GO FROM HERE? CIVIL JURISDICTION AFTER </a:t>
            </a:r>
            <a:r>
              <a:rPr lang="en-US" i="1" dirty="0" smtClean="0"/>
              <a:t>Dollar General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PAUL SPRUHAN</a:t>
            </a:r>
          </a:p>
          <a:p>
            <a:pPr marL="0" indent="0" algn="ctr">
              <a:buNone/>
            </a:pPr>
            <a:r>
              <a:rPr lang="en-US" dirty="0" smtClean="0"/>
              <a:t>NAVAJO NATION DEPARTMENT OF JUSTICE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199"/>
            <a:ext cx="2673295" cy="2708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124199"/>
            <a:ext cx="3876100" cy="27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0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Dollar General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Dolla</a:t>
            </a:r>
            <a:r>
              <a:rPr lang="en-US" dirty="0" smtClean="0"/>
              <a:t>r General store located on Mississippi Choctaw trust land pursuant to lease</a:t>
            </a:r>
          </a:p>
          <a:p>
            <a:r>
              <a:rPr lang="en-US" dirty="0" smtClean="0"/>
              <a:t>Lease includes consent to jurisdiction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3581400"/>
            <a:ext cx="2876550" cy="2628900"/>
          </a:xfrm>
          <a:prstGeom prst="rect">
            <a:avLst/>
          </a:prstGeom>
        </p:spPr>
      </p:pic>
      <p:sp>
        <p:nvSpPr>
          <p:cNvPr id="6" name="AutoShape 2" descr="Image result for dollar general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Image result for dollar general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6" descr="Image result for dollar general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8" descr="Image result for dollar general"/>
          <p:cNvSpPr>
            <a:spLocks noChangeAspect="1" noChangeArrowheads="1"/>
          </p:cNvSpPr>
          <p:nvPr/>
        </p:nvSpPr>
        <p:spPr bwMode="auto">
          <a:xfrm>
            <a:off x="457200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34" name="Picture 10" descr="Image result for dollar gene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96163"/>
            <a:ext cx="4143374" cy="261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04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300" dirty="0" smtClean="0"/>
              <a:t>Dollar General got business license from tribe</a:t>
            </a:r>
          </a:p>
          <a:p>
            <a:r>
              <a:rPr lang="en-US" sz="3300" dirty="0" smtClean="0"/>
              <a:t>Dollar General manager participated in youth internship program for Choctaw youth</a:t>
            </a:r>
          </a:p>
          <a:p>
            <a:r>
              <a:rPr lang="en-US" sz="3300" dirty="0" smtClean="0"/>
              <a:t>Choctaw youth was placed at store</a:t>
            </a:r>
          </a:p>
          <a:p>
            <a:r>
              <a:rPr lang="en-US" sz="3300" dirty="0" smtClean="0"/>
              <a:t>Youth was allegedly sexually assaulted by manager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587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Youth’s family sues Dollar General and manager in Mississippi Choctaw Tribal Court</a:t>
            </a:r>
          </a:p>
          <a:p>
            <a:r>
              <a:rPr lang="en-US" dirty="0" smtClean="0"/>
              <a:t>Dollar General and manager move to dismiss, denied by tribal trial court</a:t>
            </a:r>
          </a:p>
          <a:p>
            <a:r>
              <a:rPr lang="en-US" dirty="0" smtClean="0"/>
              <a:t>On interlocutory review, Choctaw Supreme Court affirms under </a:t>
            </a:r>
            <a:r>
              <a:rPr lang="en-US" i="1" dirty="0" smtClean="0"/>
              <a:t>Montana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Dollar General and manager sue in federal district court.</a:t>
            </a:r>
          </a:p>
          <a:p>
            <a:r>
              <a:rPr lang="en-US" dirty="0" smtClean="0"/>
              <a:t>Fed. District Court dismisses manager but not Dollar General- DG appeals, but not tribe.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Circuit 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Court holds youth placement program is a “consensual relationship” under </a:t>
            </a:r>
            <a:r>
              <a:rPr lang="en-US" i="1" dirty="0" smtClean="0"/>
              <a:t>Montana’s </a:t>
            </a:r>
            <a:r>
              <a:rPr lang="en-US" dirty="0" smtClean="0"/>
              <a:t>first exception- apparently an “other arrangement.”</a:t>
            </a:r>
          </a:p>
          <a:p>
            <a:r>
              <a:rPr lang="en-US" dirty="0" smtClean="0"/>
              <a:t>Also holds tort claims have a “nexus” to the relationship (protection of children; foreseeable)</a:t>
            </a:r>
          </a:p>
          <a:p>
            <a:r>
              <a:rPr lang="en-US" dirty="0" smtClean="0"/>
              <a:t>Does not consider whether lease itself is a “consensual relationship” or whether tort claims have a nexus to lease, but mentions in a footnote that Dollar General is familiar with Choctaw law.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Rulings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Plains Commerce Bank </a:t>
            </a:r>
            <a:r>
              <a:rPr lang="en-US" dirty="0" smtClean="0"/>
              <a:t>does not further restrict </a:t>
            </a:r>
            <a:r>
              <a:rPr lang="en-US" i="1" dirty="0" smtClean="0"/>
              <a:t>Montana’s </a:t>
            </a:r>
            <a:r>
              <a:rPr lang="en-US" dirty="0" smtClean="0"/>
              <a:t>first exception to require a showing that consensual relationship “intrudes on the internal relations of the tribe or threaten self-rule”</a:t>
            </a:r>
          </a:p>
          <a:p>
            <a:r>
              <a:rPr lang="en-US" dirty="0" smtClean="0"/>
              <a:t>Availability of punitive damages does not affect Choctaw jurisdiction when there is a consensual relationship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5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HAPPENED AT</a:t>
            </a:r>
            <a:br>
              <a:rPr lang="en-US" dirty="0" smtClean="0"/>
            </a:br>
            <a:r>
              <a:rPr lang="en-US" dirty="0" smtClean="0"/>
              <a:t> THE SUPREME COURT?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67946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4-4 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opinion.</a:t>
            </a:r>
          </a:p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Circuit opinion affirmed.</a:t>
            </a:r>
          </a:p>
          <a:p>
            <a:r>
              <a:rPr lang="en-US" dirty="0" smtClean="0"/>
              <a:t>Mississippi Choctaw Court may proceed with case against Dollar General, but apparently not against the manager, as Tribe did not appeal dismissal by Federal District Court.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1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KNOW?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Justices believed that there is no tribal jurisdiction over tort against a non-Indian corporation when it operates on tribal trust land pursuant to a lease that has a consent provision and has a business license from tribe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6719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251957"/>
            <a:ext cx="1866900" cy="217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6719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251957"/>
            <a:ext cx="1895475" cy="217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0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DON’T WE KNOW?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Whether 5 justices will expand </a:t>
            </a:r>
            <a:r>
              <a:rPr lang="en-US" i="1" dirty="0" smtClean="0"/>
              <a:t>Nevada v. Hicks </a:t>
            </a:r>
            <a:r>
              <a:rPr lang="en-US" dirty="0" smtClean="0"/>
              <a:t>to apply </a:t>
            </a:r>
            <a:r>
              <a:rPr lang="en-US" i="1" dirty="0" smtClean="0"/>
              <a:t>Montana’s </a:t>
            </a:r>
            <a:r>
              <a:rPr lang="en-US" dirty="0" smtClean="0"/>
              <a:t>“general rule” to all assertions civil jurisdiction over non-Indians, even on trust land (assume at least 4 believe that). </a:t>
            </a:r>
            <a:endParaRPr lang="en-US" dirty="0"/>
          </a:p>
          <a:p>
            <a:r>
              <a:rPr lang="en-US" dirty="0" smtClean="0"/>
              <a:t>Effect, if any, of </a:t>
            </a:r>
            <a:r>
              <a:rPr lang="en-US" i="1" dirty="0" smtClean="0"/>
              <a:t>Water Wheel v. LaRance</a:t>
            </a:r>
            <a:r>
              <a:rPr lang="en-US" dirty="0" smtClean="0"/>
              <a:t> (9</a:t>
            </a:r>
            <a:r>
              <a:rPr lang="en-US" baseline="30000" dirty="0" smtClean="0"/>
              <a:t>th</a:t>
            </a:r>
            <a:r>
              <a:rPr lang="en-US" dirty="0" smtClean="0"/>
              <a:t> Cir.) in continuing to follow </a:t>
            </a:r>
            <a:r>
              <a:rPr lang="en-US" i="1" dirty="0" smtClean="0"/>
              <a:t>Merrion v. Jicarilla Apache</a:t>
            </a:r>
            <a:r>
              <a:rPr lang="en-US" dirty="0"/>
              <a:t> </a:t>
            </a:r>
            <a:r>
              <a:rPr lang="en-US" dirty="0" smtClean="0"/>
              <a:t>right to exclude to evade </a:t>
            </a:r>
            <a:r>
              <a:rPr lang="en-US" i="1" dirty="0" smtClean="0"/>
              <a:t>Montana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Whether a treaty, like the Crow Treaty of 1868, will exempt a tribe from </a:t>
            </a:r>
            <a:r>
              <a:rPr lang="en-US" i="1" dirty="0" smtClean="0"/>
              <a:t>Montana’s </a:t>
            </a:r>
            <a:r>
              <a:rPr lang="en-US" dirty="0" smtClean="0"/>
              <a:t>exceptions.</a:t>
            </a:r>
          </a:p>
        </p:txBody>
      </p:sp>
    </p:spTree>
    <p:extLst>
      <p:ext uri="{BB962C8B-B14F-4D97-AF65-F5344CB8AC3E}">
        <p14:creationId xmlns:p14="http://schemas.microsoft.com/office/powerpoint/2010/main" val="261958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Whether 5 justices will apply </a:t>
            </a:r>
            <a:r>
              <a:rPr lang="en-US" i="1" dirty="0" smtClean="0"/>
              <a:t>Plains Commerce  Bank’s </a:t>
            </a:r>
            <a:r>
              <a:rPr lang="en-US" dirty="0" smtClean="0"/>
              <a:t>narrowing of the “consensual relationship” exception.</a:t>
            </a:r>
          </a:p>
          <a:p>
            <a:r>
              <a:rPr lang="en-US" dirty="0" smtClean="0"/>
              <a:t>Whether a non-commercial agreement can ever be a “consensual relationship”.</a:t>
            </a:r>
          </a:p>
          <a:p>
            <a:r>
              <a:rPr lang="en-US" dirty="0" smtClean="0"/>
              <a:t>Whether a state or local government can ever consent under </a:t>
            </a:r>
            <a:r>
              <a:rPr lang="en-US" i="1" dirty="0" smtClean="0"/>
              <a:t>Montana’s </a:t>
            </a:r>
            <a:r>
              <a:rPr lang="en-US" dirty="0" smtClean="0"/>
              <a:t>first exception.</a:t>
            </a:r>
          </a:p>
          <a:p>
            <a:r>
              <a:rPr lang="en-US" dirty="0"/>
              <a:t>Bare consent versus specific consent- is an agreement without a specific consent enough?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8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QUESTIONS!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5 justices think a “nexus” to a consensual relationship is, particularly when the tribe asserts tort </a:t>
            </a:r>
            <a:r>
              <a:rPr lang="en-US" dirty="0" smtClean="0"/>
              <a:t>jurisdiction (Question of foreseeability).</a:t>
            </a:r>
          </a:p>
          <a:p>
            <a:r>
              <a:rPr lang="en-US" i="1" dirty="0" smtClean="0"/>
              <a:t>Parker </a:t>
            </a:r>
            <a:r>
              <a:rPr lang="en-US" dirty="0" smtClean="0"/>
              <a:t>bomb?  Is laches a viable defense to tribal civil jurisdiction, as suggested in </a:t>
            </a:r>
            <a:r>
              <a:rPr lang="en-US" i="1" dirty="0" smtClean="0"/>
              <a:t>Nebraska v. Parker </a:t>
            </a:r>
            <a:r>
              <a:rPr lang="en-US" dirty="0" smtClean="0"/>
              <a:t>(cf. </a:t>
            </a:r>
            <a:r>
              <a:rPr lang="en-US" i="1" dirty="0" smtClean="0"/>
              <a:t>City of Sherrill</a:t>
            </a:r>
            <a:r>
              <a:rPr lang="en-US" dirty="0"/>
              <a:t>)</a:t>
            </a:r>
            <a:r>
              <a:rPr lang="en-US" dirty="0" smtClean="0"/>
              <a:t>?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Window Rock Unified</a:t>
            </a:r>
            <a:br>
              <a:rPr lang="en-US" b="1" i="1" dirty="0" smtClean="0"/>
            </a:br>
            <a:r>
              <a:rPr lang="en-US" b="1" i="1" dirty="0" smtClean="0"/>
              <a:t> School Dist. v. Nez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Pending in 9</a:t>
            </a:r>
            <a:r>
              <a:rPr lang="en-US" baseline="30000" dirty="0" smtClean="0"/>
              <a:t>th</a:t>
            </a:r>
            <a:r>
              <a:rPr lang="en-US" dirty="0" smtClean="0"/>
              <a:t> Circuit- stayed during </a:t>
            </a:r>
            <a:r>
              <a:rPr lang="en-US" i="1" dirty="0" smtClean="0"/>
              <a:t>Dollar General</a:t>
            </a:r>
            <a:endParaRPr lang="en-US" dirty="0" smtClean="0"/>
          </a:p>
          <a:p>
            <a:r>
              <a:rPr lang="en-US" dirty="0" smtClean="0"/>
              <a:t>Concerns Navajo Nation jurisdiction over employment at 2 Arizona-organized public schools</a:t>
            </a:r>
          </a:p>
          <a:p>
            <a:r>
              <a:rPr lang="en-US" dirty="0" smtClean="0"/>
              <a:t>Schools operate on Navajo trust land pursuant to leases</a:t>
            </a:r>
          </a:p>
          <a:p>
            <a:r>
              <a:rPr lang="en-US" dirty="0" smtClean="0"/>
              <a:t>One lease is silent on jurisdiction, the other has an ambiguous consent provision.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does the “plainly lacking” exception from exhaustion mean (“plausible” versus </a:t>
            </a:r>
            <a:r>
              <a:rPr lang="en-US" i="1" dirty="0" smtClean="0"/>
              <a:t>Dish Network v. Laducer</a:t>
            </a:r>
            <a:r>
              <a:rPr lang="en-US" dirty="0" smtClean="0"/>
              <a:t> frivolous standard?) </a:t>
            </a:r>
          </a:p>
          <a:p>
            <a:r>
              <a:rPr lang="en-US" dirty="0" smtClean="0"/>
              <a:t>Does Treaty of 1868’s right to exclude exempt the Nation from needing to fulfill </a:t>
            </a:r>
            <a:r>
              <a:rPr lang="en-US" i="1" dirty="0" smtClean="0"/>
              <a:t>Montana’s </a:t>
            </a:r>
            <a:r>
              <a:rPr lang="en-US" dirty="0" smtClean="0"/>
              <a:t>exception? (</a:t>
            </a:r>
            <a:r>
              <a:rPr lang="en-US" i="1" dirty="0" smtClean="0"/>
              <a:t>See Montana </a:t>
            </a:r>
            <a:r>
              <a:rPr lang="en-US" dirty="0" smtClean="0"/>
              <a:t>, Section III)</a:t>
            </a:r>
          </a:p>
          <a:p>
            <a:r>
              <a:rPr lang="en-US" dirty="0" smtClean="0"/>
              <a:t>Does </a:t>
            </a:r>
            <a:r>
              <a:rPr lang="en-US" i="1" dirty="0" smtClean="0"/>
              <a:t>Water Wheel </a:t>
            </a:r>
            <a:r>
              <a:rPr lang="en-US" dirty="0" smtClean="0"/>
              <a:t>or </a:t>
            </a:r>
            <a:r>
              <a:rPr lang="en-US" i="1" dirty="0" smtClean="0"/>
              <a:t>Nevada v. Hicks </a:t>
            </a:r>
            <a:r>
              <a:rPr lang="en-US" dirty="0" smtClean="0"/>
              <a:t>apply to state-organized school districts such that </a:t>
            </a:r>
            <a:r>
              <a:rPr lang="en-US" i="1" dirty="0" smtClean="0"/>
              <a:t>Montana’s </a:t>
            </a:r>
            <a:r>
              <a:rPr lang="en-US" dirty="0" smtClean="0"/>
              <a:t>“main rule” does or does not apply?</a:t>
            </a:r>
          </a:p>
        </p:txBody>
      </p:sp>
    </p:spTree>
    <p:extLst>
      <p:ext uri="{BB962C8B-B14F-4D97-AF65-F5344CB8AC3E}">
        <p14:creationId xmlns:p14="http://schemas.microsoft.com/office/powerpoint/2010/main" val="20522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QUESTIONS!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Are the schools “the state” and are they completely exempt from </a:t>
            </a:r>
            <a:r>
              <a:rPr lang="en-US" smtClean="0"/>
              <a:t>tribal jurisdiction?</a:t>
            </a:r>
          </a:p>
          <a:p>
            <a:r>
              <a:rPr lang="en-US" dirty="0" smtClean="0"/>
              <a:t>If </a:t>
            </a:r>
            <a:r>
              <a:rPr lang="en-US" dirty="0"/>
              <a:t>the school districts are fulfilling educational obligation under Enabling Act, can they consent under </a:t>
            </a:r>
            <a:r>
              <a:rPr lang="en-US" i="1" dirty="0"/>
              <a:t>Montana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/>
              <a:t>Assuming leases are consensual relationships, is there a “nexus” to regulating employment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WHEN WILL KNOW THE ANSWERS?</a:t>
            </a:r>
          </a:p>
          <a:p>
            <a:r>
              <a:rPr lang="en-US" b="1" dirty="0" smtClean="0"/>
              <a:t>WHO KNOWS? 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81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742</Words>
  <Application>Microsoft Office PowerPoint</Application>
  <PresentationFormat>On-screen Show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WHERE DO WE GO FROM HERE? CIVIL JURISDICTION AFTER Dollar General</vt:lpstr>
      <vt:lpstr>Dollar General case</vt:lpstr>
      <vt:lpstr>More Facts</vt:lpstr>
      <vt:lpstr>PROCEDURAL HISTORY</vt:lpstr>
      <vt:lpstr>5th Circuit Opinion</vt:lpstr>
      <vt:lpstr>Further Rulings </vt:lpstr>
      <vt:lpstr>WHAT HAPPENED AT  THE SUPREME COURT?</vt:lpstr>
      <vt:lpstr>EFFECT OF 4-4 TIE</vt:lpstr>
      <vt:lpstr>WHAT DO WE KNOW?</vt:lpstr>
      <vt:lpstr>WHAT DON’T WE KNOW?</vt:lpstr>
      <vt:lpstr>MORE QUESTIONS</vt:lpstr>
      <vt:lpstr>EVEN MORE QUESTIONS!</vt:lpstr>
      <vt:lpstr>Window Rock Unified  School Dist. v. Nez</vt:lpstr>
      <vt:lpstr>Legal Questions</vt:lpstr>
      <vt:lpstr>EVEN MORE QUESTIONS!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INDIANS IN FEDERAL AND STATE COURT</dc:title>
  <dc:creator>Paul Spruhan</dc:creator>
  <cp:lastModifiedBy>Paul Spruhan</cp:lastModifiedBy>
  <cp:revision>21</cp:revision>
  <dcterms:created xsi:type="dcterms:W3CDTF">2015-06-14T15:32:16Z</dcterms:created>
  <dcterms:modified xsi:type="dcterms:W3CDTF">2016-11-01T16:29:15Z</dcterms:modified>
</cp:coreProperties>
</file>