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1"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CD19FB2-3AAB-4D03-B13A-2960828C78E3}" type="datetimeFigureOut">
              <a:rPr lang="en-US" smtClean="0"/>
              <a:t>11/3/2016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2614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smtClean="0"/>
              <a:t>11/3/2016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29533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39F4F5-F4D2-4D2A-AB60-88D37ADCB869}" type="datetimeFigureOut">
              <a:rPr lang="en-US" smtClean="0"/>
              <a:t>11/3/2016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5064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smtClean="0"/>
              <a:t>11/3/2016</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90858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smtClean="0"/>
              <a:t>11/3/2016</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2430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smtClean="0"/>
              <a:t>11/3/2016</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88843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7884882-FB12-4BC8-9960-9AD8104D7FAE}" type="datetimeFigureOut">
              <a:rPr lang="en-US" smtClean="0"/>
              <a:t>11/3/2016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smtClean="0"/>
              <a:t>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62075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7D1BD23-6E54-4D9D-AD88-A2813C73CC25}" type="datetimeFigureOut">
              <a:rPr lang="en-US" smtClean="0"/>
              <a:t>11/3/2016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en-US" smtClean="0"/>
              <a:t>
              </a:t>
            </a: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63719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smtClean="0"/>
              <a:t>11/3/2016</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0514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smtClean="0"/>
              <a:t>11/3/2016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416213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smtClean="0"/>
              <a:t>11/3/2016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37413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1CF1133-3259-4C45-BABA-5B62D9C6F78D}" type="datetimeFigureOut">
              <a:rPr lang="en-US" smtClean="0"/>
              <a:t>11/3/2016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smtClean="0"/>
              <a:t>
              </a:t>
            </a:r>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D22F896-40B5-4ADD-8801-0D06FADFA09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846225"/>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mailto:monte.mills@umontana.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0051" y="888642"/>
            <a:ext cx="9601200" cy="2105340"/>
          </a:xfrm>
        </p:spPr>
        <p:txBody>
          <a:bodyPr>
            <a:normAutofit fontScale="90000"/>
          </a:bodyPr>
          <a:lstStyle/>
          <a:p>
            <a:r>
              <a:rPr lang="en-US" sz="8800" dirty="0" smtClean="0">
                <a:latin typeface="Batang" panose="02030600000101010101" pitchFamily="18" charset="-127"/>
                <a:ea typeface="Batang" panose="02030600000101010101" pitchFamily="18" charset="-127"/>
              </a:rPr>
              <a:t>Straightening </a:t>
            </a:r>
            <a:r>
              <a:rPr lang="en-US" sz="8800" i="1" dirty="0" err="1" smtClean="0">
                <a:latin typeface="Batang" panose="02030600000101010101" pitchFamily="18" charset="-127"/>
                <a:ea typeface="Batang" panose="02030600000101010101" pitchFamily="18" charset="-127"/>
              </a:rPr>
              <a:t>Strate</a:t>
            </a:r>
            <a:r>
              <a:rPr lang="en-US" sz="8800" dirty="0">
                <a:latin typeface="Batang" panose="02030600000101010101" pitchFamily="18" charset="-127"/>
                <a:ea typeface="Batang" panose="02030600000101010101" pitchFamily="18" charset="-127"/>
              </a:rPr>
              <a:t>?</a:t>
            </a:r>
            <a:endParaRPr lang="en-US" sz="8800" i="1" dirty="0">
              <a:latin typeface="Batang" panose="02030600000101010101" pitchFamily="18" charset="-127"/>
              <a:ea typeface="Batang" panose="02030600000101010101" pitchFamily="18" charset="-127"/>
            </a:endParaRPr>
          </a:p>
        </p:txBody>
      </p:sp>
      <p:sp>
        <p:nvSpPr>
          <p:cNvPr id="3" name="Subtitle 2"/>
          <p:cNvSpPr>
            <a:spLocks noGrp="1"/>
          </p:cNvSpPr>
          <p:nvPr>
            <p:ph type="subTitle" idx="1"/>
          </p:nvPr>
        </p:nvSpPr>
        <p:spPr>
          <a:xfrm>
            <a:off x="1100051" y="2993982"/>
            <a:ext cx="10058400" cy="1143000"/>
          </a:xfrm>
        </p:spPr>
        <p:txBody>
          <a:bodyPr>
            <a:normAutofit/>
          </a:bodyPr>
          <a:lstStyle/>
          <a:p>
            <a:pPr>
              <a:lnSpc>
                <a:spcPct val="100000"/>
              </a:lnSpc>
              <a:spcBef>
                <a:spcPts val="0"/>
              </a:spcBef>
              <a:spcAft>
                <a:spcPts val="0"/>
              </a:spcAft>
            </a:pPr>
            <a:r>
              <a:rPr lang="en-US" cap="none" dirty="0" smtClean="0">
                <a:solidFill>
                  <a:schemeClr val="tx1"/>
                </a:solidFill>
                <a:latin typeface="Batang" panose="02030600000101010101" pitchFamily="18" charset="-127"/>
                <a:ea typeface="Batang" panose="02030600000101010101" pitchFamily="18" charset="-127"/>
              </a:rPr>
              <a:t>Interior’s 2015 Right-of-Way Regulations and Tribal Jurisdiction over Non-Members on Rights-of-Way</a:t>
            </a:r>
          </a:p>
        </p:txBody>
      </p:sp>
      <p:sp>
        <p:nvSpPr>
          <p:cNvPr id="4" name="TextBox 3"/>
          <p:cNvSpPr txBox="1"/>
          <p:nvPr/>
        </p:nvSpPr>
        <p:spPr>
          <a:xfrm>
            <a:off x="1100051" y="4403188"/>
            <a:ext cx="4699858" cy="1077218"/>
          </a:xfrm>
          <a:prstGeom prst="rect">
            <a:avLst/>
          </a:prstGeom>
          <a:noFill/>
        </p:spPr>
        <p:txBody>
          <a:bodyPr wrap="square" rtlCol="0">
            <a:spAutoFit/>
          </a:bodyPr>
          <a:lstStyle/>
          <a:p>
            <a:r>
              <a:rPr lang="en-US" sz="2400" dirty="0" smtClean="0">
                <a:latin typeface="Batang" panose="02030600000101010101" pitchFamily="18" charset="-127"/>
                <a:ea typeface="Batang" panose="02030600000101010101" pitchFamily="18" charset="-127"/>
              </a:rPr>
              <a:t>Monte Mills</a:t>
            </a:r>
          </a:p>
          <a:p>
            <a:r>
              <a:rPr lang="en-US" sz="2000" dirty="0" smtClean="0">
                <a:latin typeface="Batang" panose="02030600000101010101" pitchFamily="18" charset="-127"/>
                <a:ea typeface="Batang" panose="02030600000101010101" pitchFamily="18" charset="-127"/>
              </a:rPr>
              <a:t>Alexander </a:t>
            </a:r>
            <a:r>
              <a:rPr lang="en-US" sz="2000" dirty="0" err="1" smtClean="0">
                <a:latin typeface="Batang" panose="02030600000101010101" pitchFamily="18" charset="-127"/>
                <a:ea typeface="Batang" panose="02030600000101010101" pitchFamily="18" charset="-127"/>
              </a:rPr>
              <a:t>Blewett</a:t>
            </a:r>
            <a:r>
              <a:rPr lang="en-US" sz="2000" dirty="0" smtClean="0">
                <a:latin typeface="Batang" panose="02030600000101010101" pitchFamily="18" charset="-127"/>
                <a:ea typeface="Batang" panose="02030600000101010101" pitchFamily="18" charset="-127"/>
              </a:rPr>
              <a:t> III School </a:t>
            </a:r>
            <a:r>
              <a:rPr lang="en-US" sz="2000" dirty="0" smtClean="0">
                <a:latin typeface="Batang" panose="02030600000101010101" pitchFamily="18" charset="-127"/>
                <a:ea typeface="Batang" panose="02030600000101010101" pitchFamily="18" charset="-127"/>
              </a:rPr>
              <a:t>of Law</a:t>
            </a:r>
            <a:r>
              <a:rPr lang="en-US" sz="2000" dirty="0" smtClean="0">
                <a:latin typeface="Batang" panose="02030600000101010101" pitchFamily="18" charset="-127"/>
                <a:ea typeface="Batang" panose="02030600000101010101" pitchFamily="18" charset="-127"/>
              </a:rPr>
              <a:t>, University of Montana </a:t>
            </a:r>
            <a:endParaRPr lang="en-US" sz="2000" dirty="0">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18592809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atang" panose="02030600000101010101" pitchFamily="18" charset="-127"/>
                <a:ea typeface="Batang" panose="02030600000101010101" pitchFamily="18" charset="-127"/>
              </a:rPr>
              <a:t>Overview</a:t>
            </a:r>
            <a:endParaRPr lang="en-US" dirty="0">
              <a:latin typeface="Batang" panose="02030600000101010101" pitchFamily="18" charset="-127"/>
              <a:ea typeface="Batang" panose="02030600000101010101" pitchFamily="18" charset="-127"/>
            </a:endParaRPr>
          </a:p>
        </p:txBody>
      </p:sp>
      <p:sp>
        <p:nvSpPr>
          <p:cNvPr id="3" name="Content Placeholder 2"/>
          <p:cNvSpPr>
            <a:spLocks noGrp="1"/>
          </p:cNvSpPr>
          <p:nvPr>
            <p:ph idx="1"/>
          </p:nvPr>
        </p:nvSpPr>
        <p:spPr/>
        <p:txBody>
          <a:bodyPr>
            <a:normAutofit/>
          </a:bodyPr>
          <a:lstStyle/>
          <a:p>
            <a:pPr marL="292608" lvl="1">
              <a:lnSpc>
                <a:spcPct val="110000"/>
              </a:lnSpc>
              <a:spcBef>
                <a:spcPts val="0"/>
              </a:spcBef>
              <a:spcAft>
                <a:spcPts val="0"/>
              </a:spcAft>
            </a:pPr>
            <a:r>
              <a:rPr lang="en-US" sz="3200" dirty="0" smtClean="0">
                <a:latin typeface="Batang" panose="02030600000101010101" pitchFamily="18" charset="-127"/>
                <a:ea typeface="Batang" panose="02030600000101010101" pitchFamily="18" charset="-127"/>
              </a:rPr>
              <a:t>Purposes for/terms of new right-of-way regulations</a:t>
            </a:r>
          </a:p>
          <a:p>
            <a:pPr marL="292608" lvl="1">
              <a:lnSpc>
                <a:spcPct val="110000"/>
              </a:lnSpc>
              <a:spcBef>
                <a:spcPts val="0"/>
              </a:spcBef>
              <a:spcAft>
                <a:spcPts val="0"/>
              </a:spcAft>
            </a:pPr>
            <a:r>
              <a:rPr lang="en-US" sz="3200" i="1" dirty="0" err="1" smtClean="0">
                <a:latin typeface="Batang" panose="02030600000101010101" pitchFamily="18" charset="-127"/>
                <a:ea typeface="Batang" panose="02030600000101010101" pitchFamily="18" charset="-127"/>
              </a:rPr>
              <a:t>Strate</a:t>
            </a:r>
            <a:r>
              <a:rPr lang="en-US" sz="3200" dirty="0" smtClean="0">
                <a:latin typeface="Batang" panose="02030600000101010101" pitchFamily="18" charset="-127"/>
                <a:ea typeface="Batang" panose="02030600000101010101" pitchFamily="18" charset="-127"/>
              </a:rPr>
              <a:t> and subsequent case law</a:t>
            </a:r>
          </a:p>
          <a:p>
            <a:pPr marL="292608" lvl="1">
              <a:lnSpc>
                <a:spcPct val="110000"/>
              </a:lnSpc>
              <a:spcBef>
                <a:spcPts val="0"/>
              </a:spcBef>
              <a:spcAft>
                <a:spcPts val="0"/>
              </a:spcAft>
            </a:pPr>
            <a:r>
              <a:rPr lang="en-US" sz="3200" dirty="0" smtClean="0">
                <a:latin typeface="Batang" panose="02030600000101010101" pitchFamily="18" charset="-127"/>
                <a:ea typeface="Batang" panose="02030600000101010101" pitchFamily="18" charset="-127"/>
              </a:rPr>
              <a:t>How might future challenges play out?</a:t>
            </a:r>
          </a:p>
          <a:p>
            <a:pPr marL="475488" lvl="2">
              <a:lnSpc>
                <a:spcPct val="110000"/>
              </a:lnSpc>
              <a:spcBef>
                <a:spcPts val="0"/>
              </a:spcBef>
              <a:spcAft>
                <a:spcPts val="0"/>
              </a:spcAft>
            </a:pPr>
            <a:r>
              <a:rPr lang="en-US" sz="2800" dirty="0" smtClean="0">
                <a:latin typeface="Batang" panose="02030600000101010101" pitchFamily="18" charset="-127"/>
                <a:ea typeface="Batang" panose="02030600000101010101" pitchFamily="18" charset="-127"/>
              </a:rPr>
              <a:t>Facial challenge</a:t>
            </a:r>
          </a:p>
          <a:p>
            <a:pPr marL="475488" lvl="2">
              <a:lnSpc>
                <a:spcPct val="110000"/>
              </a:lnSpc>
              <a:spcBef>
                <a:spcPts val="0"/>
              </a:spcBef>
              <a:spcAft>
                <a:spcPts val="0"/>
              </a:spcAft>
            </a:pPr>
            <a:r>
              <a:rPr lang="en-US" sz="2800" dirty="0" smtClean="0">
                <a:latin typeface="Batang" panose="02030600000101010101" pitchFamily="18" charset="-127"/>
                <a:ea typeface="Batang" panose="02030600000101010101" pitchFamily="18" charset="-127"/>
              </a:rPr>
              <a:t>Specific challenges</a:t>
            </a:r>
            <a:endParaRPr lang="en-US" dirty="0" smtClean="0">
              <a:latin typeface="Batang" panose="02030600000101010101" pitchFamily="18" charset="-127"/>
              <a:ea typeface="Batang" panose="02030600000101010101" pitchFamily="18" charset="-127"/>
            </a:endParaRPr>
          </a:p>
          <a:p>
            <a:endParaRPr lang="en-US" dirty="0" smtClean="0">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31331480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atang" panose="02030600000101010101" pitchFamily="18" charset="-127"/>
                <a:ea typeface="Batang" panose="02030600000101010101" pitchFamily="18" charset="-127"/>
              </a:rPr>
              <a:t>New ROW Regulations</a:t>
            </a:r>
            <a:endParaRPr lang="en-US" dirty="0">
              <a:latin typeface="Batang" panose="02030600000101010101" pitchFamily="18" charset="-127"/>
              <a:ea typeface="Batang" panose="02030600000101010101" pitchFamily="18" charset="-127"/>
            </a:endParaRPr>
          </a:p>
        </p:txBody>
      </p:sp>
      <p:sp>
        <p:nvSpPr>
          <p:cNvPr id="3" name="Content Placeholder 2"/>
          <p:cNvSpPr>
            <a:spLocks noGrp="1"/>
          </p:cNvSpPr>
          <p:nvPr>
            <p:ph idx="1"/>
          </p:nvPr>
        </p:nvSpPr>
        <p:spPr/>
        <p:txBody>
          <a:bodyPr>
            <a:normAutofit/>
          </a:bodyPr>
          <a:lstStyle/>
          <a:p>
            <a:pPr>
              <a:lnSpc>
                <a:spcPct val="100000"/>
              </a:lnSpc>
              <a:spcBef>
                <a:spcPts val="0"/>
              </a:spcBef>
              <a:spcAft>
                <a:spcPts val="0"/>
              </a:spcAft>
            </a:pPr>
            <a:r>
              <a:rPr lang="en-US" sz="2400" dirty="0" smtClean="0">
                <a:latin typeface="Batang" panose="02030600000101010101" pitchFamily="18" charset="-127"/>
                <a:ea typeface="Batang" panose="02030600000101010101" pitchFamily="18" charset="-127"/>
              </a:rPr>
              <a:t>Proposed Rule in June 2014(79 FR 34455):</a:t>
            </a:r>
          </a:p>
          <a:p>
            <a:pPr lvl="1">
              <a:lnSpc>
                <a:spcPct val="100000"/>
              </a:lnSpc>
              <a:spcBef>
                <a:spcPts val="0"/>
              </a:spcBef>
              <a:spcAft>
                <a:spcPts val="0"/>
              </a:spcAft>
            </a:pPr>
            <a:r>
              <a:rPr lang="en-US" sz="2400" dirty="0" smtClean="0">
                <a:latin typeface="Batang" panose="02030600000101010101" pitchFamily="18" charset="-127"/>
                <a:ea typeface="Batang" panose="02030600000101010101" pitchFamily="18" charset="-127"/>
              </a:rPr>
              <a:t>“comprehensively update and streamline the process”;</a:t>
            </a:r>
          </a:p>
          <a:p>
            <a:pPr lvl="1">
              <a:lnSpc>
                <a:spcPct val="100000"/>
              </a:lnSpc>
              <a:spcBef>
                <a:spcPts val="0"/>
              </a:spcBef>
              <a:spcAft>
                <a:spcPts val="0"/>
              </a:spcAft>
            </a:pPr>
            <a:r>
              <a:rPr lang="en-US" sz="2400" dirty="0" smtClean="0">
                <a:latin typeface="Batang" panose="02030600000101010101" pitchFamily="18" charset="-127"/>
                <a:ea typeface="Batang" panose="02030600000101010101" pitchFamily="18" charset="-127"/>
              </a:rPr>
              <a:t>Based on updating and streamlining of leasing process under final leasing </a:t>
            </a:r>
            <a:r>
              <a:rPr lang="en-US" sz="2400" dirty="0" err="1" smtClean="0">
                <a:latin typeface="Batang" panose="02030600000101010101" pitchFamily="18" charset="-127"/>
                <a:ea typeface="Batang" panose="02030600000101010101" pitchFamily="18" charset="-127"/>
              </a:rPr>
              <a:t>regs</a:t>
            </a:r>
            <a:r>
              <a:rPr lang="en-US" sz="2400" dirty="0" smtClean="0">
                <a:latin typeface="Batang" panose="02030600000101010101" pitchFamily="18" charset="-127"/>
                <a:ea typeface="Batang" panose="02030600000101010101" pitchFamily="18" charset="-127"/>
              </a:rPr>
              <a:t> issued in December 2012;</a:t>
            </a:r>
          </a:p>
          <a:p>
            <a:pPr lvl="1">
              <a:lnSpc>
                <a:spcPct val="100000"/>
              </a:lnSpc>
              <a:spcBef>
                <a:spcPts val="0"/>
              </a:spcBef>
              <a:spcAft>
                <a:spcPts val="0"/>
              </a:spcAft>
            </a:pPr>
            <a:r>
              <a:rPr lang="en-US" sz="2400" dirty="0">
                <a:latin typeface="Batang" panose="02030600000101010101" pitchFamily="18" charset="-127"/>
                <a:ea typeface="Batang" panose="02030600000101010101" pitchFamily="18" charset="-127"/>
              </a:rPr>
              <a:t>Timelines, deference to tribes on compensation, limiting bases for disapproval</a:t>
            </a:r>
            <a:r>
              <a:rPr lang="en-US" sz="2400" dirty="0" smtClean="0">
                <a:latin typeface="Batang" panose="02030600000101010101" pitchFamily="18" charset="-127"/>
                <a:ea typeface="Batang" panose="02030600000101010101" pitchFamily="18" charset="-127"/>
              </a:rPr>
              <a:t>;</a:t>
            </a:r>
          </a:p>
          <a:p>
            <a:pPr lvl="1">
              <a:lnSpc>
                <a:spcPct val="100000"/>
              </a:lnSpc>
              <a:spcBef>
                <a:spcPts val="0"/>
              </a:spcBef>
              <a:spcAft>
                <a:spcPts val="0"/>
              </a:spcAft>
            </a:pPr>
            <a:r>
              <a:rPr lang="en-US" sz="2400" dirty="0" smtClean="0">
                <a:latin typeface="Batang" panose="02030600000101010101" pitchFamily="18" charset="-127"/>
                <a:ea typeface="Batang" panose="02030600000101010101" pitchFamily="18" charset="-127"/>
              </a:rPr>
              <a:t>Relying on general statutory authority of 1948 Act (25 U.S.C. §§ 323-328);</a:t>
            </a:r>
          </a:p>
          <a:p>
            <a:pPr lvl="1">
              <a:lnSpc>
                <a:spcPct val="100000"/>
              </a:lnSpc>
              <a:spcBef>
                <a:spcPts val="0"/>
              </a:spcBef>
              <a:spcAft>
                <a:spcPts val="0"/>
              </a:spcAft>
            </a:pPr>
            <a:r>
              <a:rPr lang="en-US" sz="2400" dirty="0" smtClean="0">
                <a:latin typeface="Batang" panose="02030600000101010101" pitchFamily="18" charset="-127"/>
                <a:ea typeface="Batang" panose="02030600000101010101" pitchFamily="18" charset="-127"/>
              </a:rPr>
              <a:t> Clarified status of a right-of-way as an “interest in land” but does not pass title to grantee, therefore...</a:t>
            </a:r>
            <a:endParaRPr lang="en-US" sz="2400" dirty="0">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1857902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smtClean="0">
                <a:latin typeface="Batang" panose="02030600000101010101" pitchFamily="18" charset="-127"/>
                <a:ea typeface="Batang" panose="02030600000101010101" pitchFamily="18" charset="-127"/>
              </a:rPr>
              <a:t>New ROW Regulations</a:t>
            </a:r>
            <a:endParaRPr lang="en-US" dirty="0">
              <a:latin typeface="Batang" panose="02030600000101010101" pitchFamily="18" charset="-127"/>
              <a:ea typeface="Batang" panose="02030600000101010101" pitchFamily="18" charset="-127"/>
            </a:endParaRPr>
          </a:p>
        </p:txBody>
      </p:sp>
      <p:sp>
        <p:nvSpPr>
          <p:cNvPr id="3" name="Content Placeholder 2"/>
          <p:cNvSpPr>
            <a:spLocks noGrp="1"/>
          </p:cNvSpPr>
          <p:nvPr>
            <p:ph idx="1"/>
          </p:nvPr>
        </p:nvSpPr>
        <p:spPr/>
        <p:txBody>
          <a:bodyPr>
            <a:noAutofit/>
          </a:bodyPr>
          <a:lstStyle/>
          <a:p>
            <a:pPr marL="0" indent="0">
              <a:lnSpc>
                <a:spcPct val="100000"/>
              </a:lnSpc>
              <a:spcBef>
                <a:spcPts val="0"/>
              </a:spcBef>
              <a:spcAft>
                <a:spcPts val="0"/>
              </a:spcAft>
              <a:buNone/>
            </a:pPr>
            <a:r>
              <a:rPr lang="en-US" sz="2400" dirty="0" smtClean="0">
                <a:latin typeface="Batang" panose="02030600000101010101" pitchFamily="18" charset="-127"/>
                <a:ea typeface="Batang" panose="02030600000101010101" pitchFamily="18" charset="-127"/>
              </a:rPr>
              <a:t>Unless </a:t>
            </a:r>
            <a:r>
              <a:rPr lang="en-US" sz="2400" dirty="0">
                <a:latin typeface="Batang" panose="02030600000101010101" pitchFamily="18" charset="-127"/>
                <a:ea typeface="Batang" panose="02030600000101010101" pitchFamily="18" charset="-127"/>
              </a:rPr>
              <a:t>otherwise </a:t>
            </a:r>
            <a:r>
              <a:rPr lang="en-US" sz="2400" dirty="0" smtClean="0">
                <a:latin typeface="Batang" panose="02030600000101010101" pitchFamily="18" charset="-127"/>
                <a:ea typeface="Batang" panose="02030600000101010101" pitchFamily="18" charset="-127"/>
              </a:rPr>
              <a:t>expressly stated </a:t>
            </a:r>
            <a:r>
              <a:rPr lang="en-US" sz="2400" dirty="0">
                <a:latin typeface="Batang" panose="02030600000101010101" pitchFamily="18" charset="-127"/>
                <a:ea typeface="Batang" panose="02030600000101010101" pitchFamily="18" charset="-127"/>
              </a:rPr>
              <a:t>in its consent to the </a:t>
            </a:r>
            <a:r>
              <a:rPr lang="en-US" sz="2400" dirty="0" smtClean="0">
                <a:latin typeface="Batang" panose="02030600000101010101" pitchFamily="18" charset="-127"/>
                <a:ea typeface="Batang" panose="02030600000101010101" pitchFamily="18" charset="-127"/>
              </a:rPr>
              <a:t>right-of-way for </a:t>
            </a:r>
            <a:r>
              <a:rPr lang="en-US" sz="2400" dirty="0">
                <a:latin typeface="Batang" panose="02030600000101010101" pitchFamily="18" charset="-127"/>
                <a:ea typeface="Batang" panose="02030600000101010101" pitchFamily="18" charset="-127"/>
              </a:rPr>
              <a:t>tribal land, or in a </a:t>
            </a:r>
            <a:r>
              <a:rPr lang="en-US" sz="2400" dirty="0" smtClean="0">
                <a:latin typeface="Batang" panose="02030600000101010101" pitchFamily="18" charset="-127"/>
                <a:ea typeface="Batang" panose="02030600000101010101" pitchFamily="18" charset="-127"/>
              </a:rPr>
              <a:t>tribal authorization </a:t>
            </a:r>
            <a:r>
              <a:rPr lang="en-US" sz="2400" dirty="0">
                <a:latin typeface="Batang" panose="02030600000101010101" pitchFamily="18" charset="-127"/>
                <a:ea typeface="Batang" panose="02030600000101010101" pitchFamily="18" charset="-127"/>
              </a:rPr>
              <a:t>for a right-of-way </a:t>
            </a:r>
            <a:r>
              <a:rPr lang="en-US" sz="2400" dirty="0" smtClean="0">
                <a:latin typeface="Batang" panose="02030600000101010101" pitchFamily="18" charset="-127"/>
                <a:ea typeface="Batang" panose="02030600000101010101" pitchFamily="18" charset="-127"/>
              </a:rPr>
              <a:t>for individually-owned </a:t>
            </a:r>
            <a:r>
              <a:rPr lang="en-US" sz="2400" dirty="0">
                <a:latin typeface="Batang" panose="02030600000101010101" pitchFamily="18" charset="-127"/>
                <a:ea typeface="Batang" panose="02030600000101010101" pitchFamily="18" charset="-127"/>
              </a:rPr>
              <a:t>Indian land, </a:t>
            </a:r>
            <a:r>
              <a:rPr lang="en-US" sz="2400" dirty="0" smtClean="0">
                <a:latin typeface="Batang" panose="02030600000101010101" pitchFamily="18" charset="-127"/>
                <a:ea typeface="Batang" panose="02030600000101010101" pitchFamily="18" charset="-127"/>
              </a:rPr>
              <a:t>the Secretary's </a:t>
            </a:r>
            <a:r>
              <a:rPr lang="en-US" sz="2400" dirty="0">
                <a:latin typeface="Batang" panose="02030600000101010101" pitchFamily="18" charset="-127"/>
                <a:ea typeface="Batang" panose="02030600000101010101" pitchFamily="18" charset="-127"/>
              </a:rPr>
              <a:t>grant of a right-of-way </a:t>
            </a:r>
            <a:r>
              <a:rPr lang="en-US" sz="2400" dirty="0" smtClean="0">
                <a:latin typeface="Batang" panose="02030600000101010101" pitchFamily="18" charset="-127"/>
                <a:ea typeface="Batang" panose="02030600000101010101" pitchFamily="18" charset="-127"/>
              </a:rPr>
              <a:t>does not </a:t>
            </a:r>
            <a:r>
              <a:rPr lang="en-US" sz="2400" dirty="0">
                <a:latin typeface="Batang" panose="02030600000101010101" pitchFamily="18" charset="-127"/>
                <a:ea typeface="Batang" panose="02030600000101010101" pitchFamily="18" charset="-127"/>
              </a:rPr>
              <a:t>diminish to any extent:</a:t>
            </a:r>
          </a:p>
          <a:p>
            <a:pPr marL="0" indent="0">
              <a:lnSpc>
                <a:spcPct val="100000"/>
              </a:lnSpc>
              <a:spcBef>
                <a:spcPts val="0"/>
              </a:spcBef>
              <a:spcAft>
                <a:spcPts val="0"/>
              </a:spcAft>
              <a:buNone/>
            </a:pPr>
            <a:r>
              <a:rPr lang="en-US" sz="2400" dirty="0">
                <a:latin typeface="Batang" panose="02030600000101010101" pitchFamily="18" charset="-127"/>
                <a:ea typeface="Batang" panose="02030600000101010101" pitchFamily="18" charset="-127"/>
              </a:rPr>
              <a:t>(1) The Indian tribe's jurisdiction </a:t>
            </a:r>
            <a:r>
              <a:rPr lang="en-US" sz="2400" dirty="0" smtClean="0">
                <a:latin typeface="Batang" panose="02030600000101010101" pitchFamily="18" charset="-127"/>
                <a:ea typeface="Batang" panose="02030600000101010101" pitchFamily="18" charset="-127"/>
              </a:rPr>
              <a:t>over the </a:t>
            </a:r>
            <a:r>
              <a:rPr lang="en-US" sz="2400" dirty="0">
                <a:latin typeface="Batang" panose="02030600000101010101" pitchFamily="18" charset="-127"/>
                <a:ea typeface="Batang" panose="02030600000101010101" pitchFamily="18" charset="-127"/>
              </a:rPr>
              <a:t>land subject to the right-of-way</a:t>
            </a:r>
            <a:r>
              <a:rPr lang="en-US" sz="2400" dirty="0" smtClean="0">
                <a:latin typeface="Batang" panose="02030600000101010101" pitchFamily="18" charset="-127"/>
                <a:ea typeface="Batang" panose="02030600000101010101" pitchFamily="18" charset="-127"/>
              </a:rPr>
              <a:t>; … [or]</a:t>
            </a:r>
            <a:endParaRPr lang="en-US" sz="2400" dirty="0">
              <a:latin typeface="Batang" panose="02030600000101010101" pitchFamily="18" charset="-127"/>
              <a:ea typeface="Batang" panose="02030600000101010101" pitchFamily="18" charset="-127"/>
            </a:endParaRPr>
          </a:p>
          <a:p>
            <a:pPr marL="0" indent="0">
              <a:lnSpc>
                <a:spcPct val="100000"/>
              </a:lnSpc>
              <a:spcBef>
                <a:spcPts val="0"/>
              </a:spcBef>
              <a:spcAft>
                <a:spcPts val="0"/>
              </a:spcAft>
              <a:buNone/>
            </a:pPr>
            <a:r>
              <a:rPr lang="en-US" sz="2400" dirty="0" smtClean="0">
                <a:latin typeface="Batang" panose="02030600000101010101" pitchFamily="18" charset="-127"/>
                <a:ea typeface="Batang" panose="02030600000101010101" pitchFamily="18" charset="-127"/>
              </a:rPr>
              <a:t>(</a:t>
            </a:r>
            <a:r>
              <a:rPr lang="en-US" sz="2400" dirty="0">
                <a:latin typeface="Batang" panose="02030600000101010101" pitchFamily="18" charset="-127"/>
                <a:ea typeface="Batang" panose="02030600000101010101" pitchFamily="18" charset="-127"/>
              </a:rPr>
              <a:t>4) The Indian tribe's </a:t>
            </a:r>
            <a:r>
              <a:rPr lang="en-US" sz="2400" dirty="0" smtClean="0">
                <a:latin typeface="Batang" panose="02030600000101010101" pitchFamily="18" charset="-127"/>
                <a:ea typeface="Batang" panose="02030600000101010101" pitchFamily="18" charset="-127"/>
              </a:rPr>
              <a:t>inherent sovereign </a:t>
            </a:r>
            <a:r>
              <a:rPr lang="en-US" sz="2400" dirty="0">
                <a:latin typeface="Batang" panose="02030600000101010101" pitchFamily="18" charset="-127"/>
                <a:ea typeface="Batang" panose="02030600000101010101" pitchFamily="18" charset="-127"/>
              </a:rPr>
              <a:t>power to exercise </a:t>
            </a:r>
            <a:r>
              <a:rPr lang="en-US" sz="2400" dirty="0" smtClean="0">
                <a:latin typeface="Batang" panose="02030600000101010101" pitchFamily="18" charset="-127"/>
                <a:ea typeface="Batang" panose="02030600000101010101" pitchFamily="18" charset="-127"/>
              </a:rPr>
              <a:t>civil jurisdiction </a:t>
            </a:r>
            <a:r>
              <a:rPr lang="en-US" sz="2400" dirty="0">
                <a:latin typeface="Batang" panose="02030600000101010101" pitchFamily="18" charset="-127"/>
                <a:ea typeface="Batang" panose="02030600000101010101" pitchFamily="18" charset="-127"/>
              </a:rPr>
              <a:t>over non-members on </a:t>
            </a:r>
            <a:r>
              <a:rPr lang="en-US" sz="2400" dirty="0" smtClean="0">
                <a:latin typeface="Batang" panose="02030600000101010101" pitchFamily="18" charset="-127"/>
                <a:ea typeface="Batang" panose="02030600000101010101" pitchFamily="18" charset="-127"/>
              </a:rPr>
              <a:t>tribal land </a:t>
            </a:r>
            <a:r>
              <a:rPr lang="en-US" sz="2400" dirty="0">
                <a:latin typeface="Batang" panose="02030600000101010101" pitchFamily="18" charset="-127"/>
                <a:ea typeface="Batang" panose="02030600000101010101" pitchFamily="18" charset="-127"/>
              </a:rPr>
              <a:t>by regulating, through </a:t>
            </a:r>
            <a:r>
              <a:rPr lang="en-US" sz="2400" dirty="0" smtClean="0">
                <a:latin typeface="Batang" panose="02030600000101010101" pitchFamily="18" charset="-127"/>
                <a:ea typeface="Batang" panose="02030600000101010101" pitchFamily="18" charset="-127"/>
              </a:rPr>
              <a:t>taxation, licensing</a:t>
            </a:r>
            <a:r>
              <a:rPr lang="en-US" sz="2400" dirty="0">
                <a:latin typeface="Batang" panose="02030600000101010101" pitchFamily="18" charset="-127"/>
                <a:ea typeface="Batang" panose="02030600000101010101" pitchFamily="18" charset="-127"/>
              </a:rPr>
              <a:t>, or other means, the </a:t>
            </a:r>
            <a:r>
              <a:rPr lang="en-US" sz="2400" dirty="0" smtClean="0">
                <a:latin typeface="Batang" panose="02030600000101010101" pitchFamily="18" charset="-127"/>
                <a:ea typeface="Batang" panose="02030600000101010101" pitchFamily="18" charset="-127"/>
              </a:rPr>
              <a:t>activities of </a:t>
            </a:r>
            <a:r>
              <a:rPr lang="en-US" sz="2400" dirty="0">
                <a:latin typeface="Batang" panose="02030600000101010101" pitchFamily="18" charset="-127"/>
                <a:ea typeface="Batang" panose="02030600000101010101" pitchFamily="18" charset="-127"/>
              </a:rPr>
              <a:t>non-members who enter </a:t>
            </a:r>
            <a:r>
              <a:rPr lang="en-US" sz="2400" dirty="0" smtClean="0">
                <a:latin typeface="Batang" panose="02030600000101010101" pitchFamily="18" charset="-127"/>
                <a:ea typeface="Batang" panose="02030600000101010101" pitchFamily="18" charset="-127"/>
              </a:rPr>
              <a:t>into consensual </a:t>
            </a:r>
            <a:r>
              <a:rPr lang="en-US" sz="2400" dirty="0">
                <a:latin typeface="Batang" panose="02030600000101010101" pitchFamily="18" charset="-127"/>
                <a:ea typeface="Batang" panose="02030600000101010101" pitchFamily="18" charset="-127"/>
              </a:rPr>
              <a:t>relationships with </a:t>
            </a:r>
            <a:r>
              <a:rPr lang="en-US" sz="2400" dirty="0" smtClean="0">
                <a:latin typeface="Batang" panose="02030600000101010101" pitchFamily="18" charset="-127"/>
                <a:ea typeface="Batang" panose="02030600000101010101" pitchFamily="18" charset="-127"/>
              </a:rPr>
              <a:t>the Indian </a:t>
            </a:r>
            <a:r>
              <a:rPr lang="en-US" sz="2400" dirty="0">
                <a:latin typeface="Batang" panose="02030600000101010101" pitchFamily="18" charset="-127"/>
                <a:ea typeface="Batang" panose="02030600000101010101" pitchFamily="18" charset="-127"/>
              </a:rPr>
              <a:t>tribe or its </a:t>
            </a:r>
            <a:r>
              <a:rPr lang="en-US" sz="2400" dirty="0" smtClean="0">
                <a:latin typeface="Batang" panose="02030600000101010101" pitchFamily="18" charset="-127"/>
                <a:ea typeface="Batang" panose="02030600000101010101" pitchFamily="18" charset="-127"/>
              </a:rPr>
              <a:t>members … </a:t>
            </a:r>
          </a:p>
          <a:p>
            <a:pPr marL="0" indent="0">
              <a:lnSpc>
                <a:spcPct val="100000"/>
              </a:lnSpc>
              <a:spcBef>
                <a:spcPts val="0"/>
              </a:spcBef>
              <a:spcAft>
                <a:spcPts val="0"/>
              </a:spcAft>
              <a:buNone/>
            </a:pPr>
            <a:r>
              <a:rPr lang="en-US" sz="2400" dirty="0">
                <a:latin typeface="Batang" panose="02030600000101010101" pitchFamily="18" charset="-127"/>
                <a:ea typeface="Batang" panose="02030600000101010101" pitchFamily="18" charset="-127"/>
              </a:rPr>
              <a:t>	</a:t>
            </a:r>
            <a:r>
              <a:rPr lang="en-US" sz="2400" dirty="0" smtClean="0">
                <a:latin typeface="Batang" panose="02030600000101010101" pitchFamily="18" charset="-127"/>
                <a:ea typeface="Batang" panose="02030600000101010101" pitchFamily="18" charset="-127"/>
              </a:rPr>
              <a:t>- 79 FR 34464 (proposed section 169.008(e))</a:t>
            </a:r>
            <a:endParaRPr lang="en-US" sz="2400" dirty="0">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581195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smtClean="0">
                <a:latin typeface="Batang" panose="02030600000101010101" pitchFamily="18" charset="-127"/>
                <a:ea typeface="Batang" panose="02030600000101010101" pitchFamily="18" charset="-127"/>
              </a:rPr>
              <a:t>New ROW Regulations</a:t>
            </a:r>
            <a:endParaRPr lang="en-US" dirty="0">
              <a:latin typeface="Batang" panose="02030600000101010101" pitchFamily="18" charset="-127"/>
              <a:ea typeface="Batang" panose="02030600000101010101" pitchFamily="18" charset="-127"/>
            </a:endParaRPr>
          </a:p>
        </p:txBody>
      </p:sp>
      <p:sp>
        <p:nvSpPr>
          <p:cNvPr id="3" name="Content Placeholder 2"/>
          <p:cNvSpPr>
            <a:spLocks noGrp="1"/>
          </p:cNvSpPr>
          <p:nvPr>
            <p:ph idx="1"/>
          </p:nvPr>
        </p:nvSpPr>
        <p:spPr/>
        <p:txBody>
          <a:bodyPr>
            <a:noAutofit/>
          </a:bodyPr>
          <a:lstStyle/>
          <a:p>
            <a:pPr>
              <a:lnSpc>
                <a:spcPct val="100000"/>
              </a:lnSpc>
              <a:spcBef>
                <a:spcPts val="0"/>
              </a:spcBef>
              <a:spcAft>
                <a:spcPts val="0"/>
              </a:spcAft>
            </a:pPr>
            <a:r>
              <a:rPr lang="en-US" sz="2400" dirty="0" smtClean="0">
                <a:latin typeface="Batang" panose="02030600000101010101" pitchFamily="18" charset="-127"/>
                <a:ea typeface="Batang" panose="02030600000101010101" pitchFamily="18" charset="-127"/>
              </a:rPr>
              <a:t>Final Rule published on Nov. 19, 2015 (80 FR 72492)</a:t>
            </a:r>
          </a:p>
          <a:p>
            <a:pPr>
              <a:lnSpc>
                <a:spcPct val="100000"/>
              </a:lnSpc>
              <a:spcBef>
                <a:spcPts val="0"/>
              </a:spcBef>
              <a:spcAft>
                <a:spcPts val="0"/>
              </a:spcAft>
            </a:pPr>
            <a:r>
              <a:rPr lang="en-US" sz="2400" dirty="0" smtClean="0">
                <a:latin typeface="Batang" panose="02030600000101010101" pitchFamily="18" charset="-127"/>
                <a:ea typeface="Batang" panose="02030600000101010101" pitchFamily="18" charset="-127"/>
              </a:rPr>
              <a:t>Extended comment period on Proposed Rule:</a:t>
            </a:r>
          </a:p>
          <a:p>
            <a:pPr lvl="1">
              <a:lnSpc>
                <a:spcPct val="100000"/>
              </a:lnSpc>
              <a:spcBef>
                <a:spcPts val="0"/>
              </a:spcBef>
              <a:spcAft>
                <a:spcPts val="0"/>
              </a:spcAft>
            </a:pPr>
            <a:r>
              <a:rPr lang="en-US" sz="2400" dirty="0" smtClean="0">
                <a:latin typeface="Batang" panose="02030600000101010101" pitchFamily="18" charset="-127"/>
                <a:ea typeface="Batang" panose="02030600000101010101" pitchFamily="18" charset="-127"/>
              </a:rPr>
              <a:t>176 written comments: </a:t>
            </a:r>
          </a:p>
          <a:p>
            <a:pPr lvl="2">
              <a:lnSpc>
                <a:spcPct val="100000"/>
              </a:lnSpc>
              <a:spcBef>
                <a:spcPts val="0"/>
              </a:spcBef>
              <a:spcAft>
                <a:spcPts val="0"/>
              </a:spcAft>
            </a:pPr>
            <a:r>
              <a:rPr lang="en-US" sz="2400" dirty="0" smtClean="0">
                <a:latin typeface="Batang" panose="02030600000101010101" pitchFamily="18" charset="-127"/>
                <a:ea typeface="Batang" panose="02030600000101010101" pitchFamily="18" charset="-127"/>
              </a:rPr>
              <a:t>89 from tribes, tribal organizations, or members;</a:t>
            </a:r>
          </a:p>
          <a:p>
            <a:pPr lvl="2">
              <a:lnSpc>
                <a:spcPct val="100000"/>
              </a:lnSpc>
              <a:spcBef>
                <a:spcPts val="0"/>
              </a:spcBef>
              <a:spcAft>
                <a:spcPts val="0"/>
              </a:spcAft>
            </a:pPr>
            <a:r>
              <a:rPr lang="en-US" sz="2400" dirty="0" smtClean="0">
                <a:latin typeface="Batang" panose="02030600000101010101" pitchFamily="18" charset="-127"/>
                <a:ea typeface="Batang" panose="02030600000101010101" pitchFamily="18" charset="-127"/>
              </a:rPr>
              <a:t>12 from state, county, other local governments;</a:t>
            </a:r>
          </a:p>
          <a:p>
            <a:pPr lvl="2">
              <a:lnSpc>
                <a:spcPct val="100000"/>
              </a:lnSpc>
              <a:spcBef>
                <a:spcPts val="0"/>
              </a:spcBef>
              <a:spcAft>
                <a:spcPts val="0"/>
              </a:spcAft>
            </a:pPr>
            <a:r>
              <a:rPr lang="en-US" sz="2400" dirty="0" smtClean="0">
                <a:latin typeface="Batang" panose="02030600000101010101" pitchFamily="18" charset="-127"/>
                <a:ea typeface="Batang" panose="02030600000101010101" pitchFamily="18" charset="-127"/>
              </a:rPr>
              <a:t>45 from utility companies (electric coops, oil and gas, telephone, railroad, etc.)</a:t>
            </a:r>
          </a:p>
          <a:p>
            <a:pPr>
              <a:lnSpc>
                <a:spcPct val="100000"/>
              </a:lnSpc>
              <a:spcBef>
                <a:spcPts val="0"/>
              </a:spcBef>
              <a:spcAft>
                <a:spcPts val="0"/>
              </a:spcAft>
            </a:pPr>
            <a:r>
              <a:rPr lang="en-US" sz="2400" dirty="0" smtClean="0">
                <a:latin typeface="Batang" panose="02030600000101010101" pitchFamily="18" charset="-127"/>
                <a:ea typeface="Batang" panose="02030600000101010101" pitchFamily="18" charset="-127"/>
              </a:rPr>
              <a:t>Final Rule maintained general purposes of Proposed Rule but added that it would clarify “tribal jurisdiction over lands subject to a right-of-way”</a:t>
            </a:r>
            <a:endParaRPr lang="en-US" sz="2400" dirty="0">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444481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smtClean="0">
                <a:latin typeface="Batang" panose="02030600000101010101" pitchFamily="18" charset="-127"/>
                <a:ea typeface="Batang" panose="02030600000101010101" pitchFamily="18" charset="-127"/>
              </a:rPr>
              <a:t>New ROW Regulations</a:t>
            </a:r>
            <a:endParaRPr lang="en-US" dirty="0">
              <a:latin typeface="Batang" panose="02030600000101010101" pitchFamily="18" charset="-127"/>
              <a:ea typeface="Batang" panose="02030600000101010101" pitchFamily="18" charset="-127"/>
            </a:endParaRPr>
          </a:p>
        </p:txBody>
      </p:sp>
      <p:sp>
        <p:nvSpPr>
          <p:cNvPr id="3" name="Content Placeholder 2"/>
          <p:cNvSpPr>
            <a:spLocks noGrp="1"/>
          </p:cNvSpPr>
          <p:nvPr>
            <p:ph idx="1"/>
          </p:nvPr>
        </p:nvSpPr>
        <p:spPr/>
        <p:txBody>
          <a:bodyPr>
            <a:normAutofit fontScale="25000" lnSpcReduction="20000"/>
          </a:bodyPr>
          <a:lstStyle/>
          <a:p>
            <a:pPr marL="0">
              <a:lnSpc>
                <a:spcPct val="120000"/>
              </a:lnSpc>
              <a:spcBef>
                <a:spcPts val="0"/>
              </a:spcBef>
              <a:spcAft>
                <a:spcPts val="0"/>
              </a:spcAft>
            </a:pPr>
            <a:r>
              <a:rPr lang="en-US" sz="8000" dirty="0" smtClean="0">
                <a:latin typeface="Batang" panose="02030600000101010101" pitchFamily="18" charset="-127"/>
                <a:ea typeface="Batang" panose="02030600000101010101" pitchFamily="18" charset="-127"/>
              </a:rPr>
              <a:t>New 25 C.F.R. §169.10:</a:t>
            </a:r>
          </a:p>
          <a:p>
            <a:pPr marL="0">
              <a:lnSpc>
                <a:spcPct val="120000"/>
              </a:lnSpc>
              <a:spcBef>
                <a:spcPts val="0"/>
              </a:spcBef>
              <a:spcAft>
                <a:spcPts val="0"/>
              </a:spcAft>
            </a:pPr>
            <a:endParaRPr lang="en-US" sz="8000" dirty="0" smtClean="0">
              <a:latin typeface="Batang" panose="02030600000101010101" pitchFamily="18" charset="-127"/>
              <a:ea typeface="Batang" panose="02030600000101010101" pitchFamily="18" charset="-127"/>
            </a:endParaRPr>
          </a:p>
          <a:p>
            <a:pPr marL="0">
              <a:lnSpc>
                <a:spcPct val="120000"/>
              </a:lnSpc>
              <a:spcBef>
                <a:spcPts val="0"/>
              </a:spcBef>
              <a:spcAft>
                <a:spcPts val="0"/>
              </a:spcAft>
            </a:pPr>
            <a:r>
              <a:rPr lang="en-US" sz="8000" b="1" dirty="0">
                <a:latin typeface="Batang" panose="02030600000101010101" pitchFamily="18" charset="-127"/>
                <a:ea typeface="Batang" panose="02030600000101010101" pitchFamily="18" charset="-127"/>
              </a:rPr>
              <a:t>§ 169.10 What is the effect of a </a:t>
            </a:r>
            <a:r>
              <a:rPr lang="en-US" sz="8000" b="1" dirty="0" smtClean="0">
                <a:latin typeface="Batang" panose="02030600000101010101" pitchFamily="18" charset="-127"/>
                <a:ea typeface="Batang" panose="02030600000101010101" pitchFamily="18" charset="-127"/>
              </a:rPr>
              <a:t>right-of-way on </a:t>
            </a:r>
            <a:r>
              <a:rPr lang="en-US" sz="8000" b="1" dirty="0">
                <a:latin typeface="Batang" panose="02030600000101010101" pitchFamily="18" charset="-127"/>
                <a:ea typeface="Batang" panose="02030600000101010101" pitchFamily="18" charset="-127"/>
              </a:rPr>
              <a:t>a tribe’s jurisdiction over the</a:t>
            </a:r>
          </a:p>
          <a:p>
            <a:pPr marL="0">
              <a:lnSpc>
                <a:spcPct val="120000"/>
              </a:lnSpc>
              <a:spcBef>
                <a:spcPts val="0"/>
              </a:spcBef>
              <a:spcAft>
                <a:spcPts val="0"/>
              </a:spcAft>
            </a:pPr>
            <a:r>
              <a:rPr lang="en-US" sz="8000" b="1" dirty="0">
                <a:latin typeface="Batang" panose="02030600000101010101" pitchFamily="18" charset="-127"/>
                <a:ea typeface="Batang" panose="02030600000101010101" pitchFamily="18" charset="-127"/>
              </a:rPr>
              <a:t>underlying parcel?</a:t>
            </a:r>
          </a:p>
          <a:p>
            <a:pPr marL="0">
              <a:lnSpc>
                <a:spcPct val="120000"/>
              </a:lnSpc>
              <a:spcBef>
                <a:spcPts val="0"/>
              </a:spcBef>
              <a:spcAft>
                <a:spcPts val="0"/>
              </a:spcAft>
            </a:pPr>
            <a:r>
              <a:rPr lang="en-US" sz="8000" dirty="0">
                <a:latin typeface="Batang" panose="02030600000101010101" pitchFamily="18" charset="-127"/>
                <a:ea typeface="Batang" panose="02030600000101010101" pitchFamily="18" charset="-127"/>
              </a:rPr>
              <a:t>A right-of-way is a </a:t>
            </a:r>
            <a:r>
              <a:rPr lang="en-US" sz="8000" dirty="0" smtClean="0">
                <a:latin typeface="Batang" panose="02030600000101010101" pitchFamily="18" charset="-127"/>
                <a:ea typeface="Batang" panose="02030600000101010101" pitchFamily="18" charset="-127"/>
              </a:rPr>
              <a:t>non-possessory interest </a:t>
            </a:r>
            <a:r>
              <a:rPr lang="en-US" sz="8000" dirty="0">
                <a:latin typeface="Batang" panose="02030600000101010101" pitchFamily="18" charset="-127"/>
                <a:ea typeface="Batang" panose="02030600000101010101" pitchFamily="18" charset="-127"/>
              </a:rPr>
              <a:t>in land, and title does not pass</a:t>
            </a:r>
          </a:p>
          <a:p>
            <a:pPr marL="0">
              <a:lnSpc>
                <a:spcPct val="120000"/>
              </a:lnSpc>
              <a:spcBef>
                <a:spcPts val="0"/>
              </a:spcBef>
              <a:spcAft>
                <a:spcPts val="0"/>
              </a:spcAft>
            </a:pPr>
            <a:r>
              <a:rPr lang="en-US" sz="8000" dirty="0">
                <a:latin typeface="Batang" panose="02030600000101010101" pitchFamily="18" charset="-127"/>
                <a:ea typeface="Batang" panose="02030600000101010101" pitchFamily="18" charset="-127"/>
              </a:rPr>
              <a:t>to the grantee. The Secretary’s grant </a:t>
            </a:r>
            <a:r>
              <a:rPr lang="en-US" sz="8000" dirty="0" smtClean="0">
                <a:latin typeface="Batang" panose="02030600000101010101" pitchFamily="18" charset="-127"/>
                <a:ea typeface="Batang" panose="02030600000101010101" pitchFamily="18" charset="-127"/>
              </a:rPr>
              <a:t>of a </a:t>
            </a:r>
            <a:r>
              <a:rPr lang="en-US" sz="8000" dirty="0">
                <a:latin typeface="Batang" panose="02030600000101010101" pitchFamily="18" charset="-127"/>
                <a:ea typeface="Batang" panose="02030600000101010101" pitchFamily="18" charset="-127"/>
              </a:rPr>
              <a:t>right-of-way will clarify that it does</a:t>
            </a:r>
          </a:p>
          <a:p>
            <a:pPr marL="0">
              <a:lnSpc>
                <a:spcPct val="120000"/>
              </a:lnSpc>
              <a:spcBef>
                <a:spcPts val="0"/>
              </a:spcBef>
              <a:spcAft>
                <a:spcPts val="0"/>
              </a:spcAft>
            </a:pPr>
            <a:r>
              <a:rPr lang="en-US" sz="8000" dirty="0">
                <a:latin typeface="Batang" panose="02030600000101010101" pitchFamily="18" charset="-127"/>
                <a:ea typeface="Batang" panose="02030600000101010101" pitchFamily="18" charset="-127"/>
              </a:rPr>
              <a:t>not diminish to any extent</a:t>
            </a:r>
            <a:r>
              <a:rPr lang="en-US" sz="8000" dirty="0" smtClean="0">
                <a:latin typeface="Batang" panose="02030600000101010101" pitchFamily="18" charset="-127"/>
                <a:ea typeface="Batang" panose="02030600000101010101" pitchFamily="18" charset="-127"/>
              </a:rPr>
              <a:t>:</a:t>
            </a:r>
          </a:p>
          <a:p>
            <a:pPr marL="0">
              <a:lnSpc>
                <a:spcPct val="120000"/>
              </a:lnSpc>
              <a:spcBef>
                <a:spcPts val="0"/>
              </a:spcBef>
              <a:spcAft>
                <a:spcPts val="0"/>
              </a:spcAft>
            </a:pPr>
            <a:endParaRPr lang="en-US" sz="8000" dirty="0">
              <a:latin typeface="Batang" panose="02030600000101010101" pitchFamily="18" charset="-127"/>
              <a:ea typeface="Batang" panose="02030600000101010101" pitchFamily="18" charset="-127"/>
            </a:endParaRPr>
          </a:p>
          <a:p>
            <a:pPr marL="0">
              <a:lnSpc>
                <a:spcPct val="120000"/>
              </a:lnSpc>
              <a:spcBef>
                <a:spcPts val="0"/>
              </a:spcBef>
              <a:spcAft>
                <a:spcPts val="0"/>
              </a:spcAft>
            </a:pPr>
            <a:r>
              <a:rPr lang="en-US" sz="8000" dirty="0">
                <a:latin typeface="Batang" panose="02030600000101010101" pitchFamily="18" charset="-127"/>
                <a:ea typeface="Batang" panose="02030600000101010101" pitchFamily="18" charset="-127"/>
              </a:rPr>
              <a:t>(a) The Indian tribe’s jurisdiction </a:t>
            </a:r>
            <a:r>
              <a:rPr lang="en-US" sz="8000" dirty="0" smtClean="0">
                <a:latin typeface="Batang" panose="02030600000101010101" pitchFamily="18" charset="-127"/>
                <a:ea typeface="Batang" panose="02030600000101010101" pitchFamily="18" charset="-127"/>
              </a:rPr>
              <a:t>over the </a:t>
            </a:r>
            <a:r>
              <a:rPr lang="en-US" sz="8000" dirty="0">
                <a:latin typeface="Batang" panose="02030600000101010101" pitchFamily="18" charset="-127"/>
                <a:ea typeface="Batang" panose="02030600000101010101" pitchFamily="18" charset="-127"/>
              </a:rPr>
              <a:t>land subject to, and any person or</a:t>
            </a:r>
          </a:p>
          <a:p>
            <a:pPr marL="0">
              <a:lnSpc>
                <a:spcPct val="120000"/>
              </a:lnSpc>
              <a:spcBef>
                <a:spcPts val="0"/>
              </a:spcBef>
              <a:spcAft>
                <a:spcPts val="0"/>
              </a:spcAft>
            </a:pPr>
            <a:r>
              <a:rPr lang="en-US" sz="8000" dirty="0">
                <a:latin typeface="Batang" panose="02030600000101010101" pitchFamily="18" charset="-127"/>
                <a:ea typeface="Batang" panose="02030600000101010101" pitchFamily="18" charset="-127"/>
              </a:rPr>
              <a:t>activity within, the right-of-way</a:t>
            </a:r>
            <a:r>
              <a:rPr lang="en-US" sz="8000" dirty="0" smtClean="0">
                <a:latin typeface="Batang" panose="02030600000101010101" pitchFamily="18" charset="-127"/>
                <a:ea typeface="Batang" panose="02030600000101010101" pitchFamily="18" charset="-127"/>
              </a:rPr>
              <a:t>; … [or]</a:t>
            </a:r>
          </a:p>
          <a:p>
            <a:pPr marL="0">
              <a:lnSpc>
                <a:spcPct val="120000"/>
              </a:lnSpc>
              <a:spcBef>
                <a:spcPts val="0"/>
              </a:spcBef>
              <a:spcAft>
                <a:spcPts val="0"/>
              </a:spcAft>
            </a:pPr>
            <a:endParaRPr lang="en-US" sz="8000" dirty="0">
              <a:latin typeface="Batang" panose="02030600000101010101" pitchFamily="18" charset="-127"/>
              <a:ea typeface="Batang" panose="02030600000101010101" pitchFamily="18" charset="-127"/>
            </a:endParaRPr>
          </a:p>
          <a:p>
            <a:pPr marL="0">
              <a:lnSpc>
                <a:spcPct val="120000"/>
              </a:lnSpc>
              <a:spcBef>
                <a:spcPts val="0"/>
              </a:spcBef>
              <a:spcAft>
                <a:spcPts val="0"/>
              </a:spcAft>
            </a:pPr>
            <a:r>
              <a:rPr lang="en-US" sz="8000" dirty="0" smtClean="0">
                <a:latin typeface="Batang" panose="02030600000101010101" pitchFamily="18" charset="-127"/>
                <a:ea typeface="Batang" panose="02030600000101010101" pitchFamily="18" charset="-127"/>
              </a:rPr>
              <a:t>(</a:t>
            </a:r>
            <a:r>
              <a:rPr lang="en-US" sz="8000" dirty="0">
                <a:latin typeface="Batang" panose="02030600000101010101" pitchFamily="18" charset="-127"/>
                <a:ea typeface="Batang" panose="02030600000101010101" pitchFamily="18" charset="-127"/>
              </a:rPr>
              <a:t>d) The Indian tribe’s </a:t>
            </a:r>
            <a:r>
              <a:rPr lang="en-US" sz="8000" dirty="0" smtClean="0">
                <a:latin typeface="Batang" panose="02030600000101010101" pitchFamily="18" charset="-127"/>
                <a:ea typeface="Batang" panose="02030600000101010101" pitchFamily="18" charset="-127"/>
              </a:rPr>
              <a:t>inherent sovereign </a:t>
            </a:r>
            <a:r>
              <a:rPr lang="en-US" sz="8000" dirty="0">
                <a:latin typeface="Batang" panose="02030600000101010101" pitchFamily="18" charset="-127"/>
                <a:ea typeface="Batang" panose="02030600000101010101" pitchFamily="18" charset="-127"/>
              </a:rPr>
              <a:t>power to exercise </a:t>
            </a:r>
            <a:r>
              <a:rPr lang="en-US" sz="8000" dirty="0" smtClean="0">
                <a:latin typeface="Batang" panose="02030600000101010101" pitchFamily="18" charset="-127"/>
                <a:ea typeface="Batang" panose="02030600000101010101" pitchFamily="18" charset="-127"/>
              </a:rPr>
              <a:t>civil jurisdiction </a:t>
            </a:r>
            <a:r>
              <a:rPr lang="en-US" sz="8000" dirty="0">
                <a:latin typeface="Batang" panose="02030600000101010101" pitchFamily="18" charset="-127"/>
                <a:ea typeface="Batang" panose="02030600000101010101" pitchFamily="18" charset="-127"/>
              </a:rPr>
              <a:t>over non-members </a:t>
            </a:r>
            <a:r>
              <a:rPr lang="en-US" sz="8000" dirty="0" smtClean="0">
                <a:latin typeface="Batang" panose="02030600000101010101" pitchFamily="18" charset="-127"/>
                <a:ea typeface="Batang" panose="02030600000101010101" pitchFamily="18" charset="-127"/>
              </a:rPr>
              <a:t>on Indian </a:t>
            </a:r>
            <a:r>
              <a:rPr lang="en-US" sz="8000" dirty="0">
                <a:latin typeface="Batang" panose="02030600000101010101" pitchFamily="18" charset="-127"/>
                <a:ea typeface="Batang" panose="02030600000101010101" pitchFamily="18" charset="-127"/>
              </a:rPr>
              <a:t>land; </a:t>
            </a:r>
            <a:endParaRPr lang="en-US" dirty="0">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2548321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sz="2400" dirty="0" smtClean="0">
              <a:latin typeface="Batang" panose="02030600000101010101" pitchFamily="18" charset="-127"/>
              <a:ea typeface="Batang" panose="02030600000101010101" pitchFamily="18" charset="-127"/>
            </a:endParaRPr>
          </a:p>
          <a:p>
            <a:r>
              <a:rPr lang="en-US" sz="2400" dirty="0" smtClean="0">
                <a:latin typeface="Batang" panose="02030600000101010101" pitchFamily="18" charset="-127"/>
                <a:ea typeface="Batang" panose="02030600000101010101" pitchFamily="18" charset="-127"/>
              </a:rPr>
              <a:t>Preamble:</a:t>
            </a:r>
          </a:p>
          <a:p>
            <a:pPr>
              <a:lnSpc>
                <a:spcPct val="100000"/>
              </a:lnSpc>
              <a:spcBef>
                <a:spcPts val="0"/>
              </a:spcBef>
              <a:spcAft>
                <a:spcPts val="0"/>
              </a:spcAft>
            </a:pPr>
            <a:endParaRPr lang="en-US" sz="2400" dirty="0" smtClean="0">
              <a:latin typeface="Batang" panose="02030600000101010101" pitchFamily="18" charset="-127"/>
              <a:ea typeface="Batang" panose="02030600000101010101" pitchFamily="18" charset="-127"/>
            </a:endParaRPr>
          </a:p>
          <a:p>
            <a:pPr>
              <a:lnSpc>
                <a:spcPct val="100000"/>
              </a:lnSpc>
              <a:spcBef>
                <a:spcPts val="0"/>
              </a:spcBef>
              <a:spcAft>
                <a:spcPts val="0"/>
              </a:spcAft>
            </a:pPr>
            <a:r>
              <a:rPr lang="en-US" sz="2400" dirty="0" smtClean="0">
                <a:latin typeface="Batang" panose="02030600000101010101" pitchFamily="18" charset="-127"/>
                <a:ea typeface="Batang" panose="02030600000101010101" pitchFamily="18" charset="-127"/>
              </a:rPr>
              <a:t>“The fact </a:t>
            </a:r>
            <a:r>
              <a:rPr lang="en-US" sz="2400" dirty="0">
                <a:latin typeface="Batang" panose="02030600000101010101" pitchFamily="18" charset="-127"/>
                <a:ea typeface="Batang" panose="02030600000101010101" pitchFamily="18" charset="-127"/>
              </a:rPr>
              <a:t>pattern, and, therefore, the </a:t>
            </a:r>
            <a:r>
              <a:rPr lang="en-US" sz="2400" dirty="0" smtClean="0">
                <a:latin typeface="Batang" panose="02030600000101010101" pitchFamily="18" charset="-127"/>
                <a:ea typeface="Batang" panose="02030600000101010101" pitchFamily="18" charset="-127"/>
              </a:rPr>
              <a:t>cited holding</a:t>
            </a:r>
            <a:r>
              <a:rPr lang="en-US" sz="2400" dirty="0">
                <a:latin typeface="Batang" panose="02030600000101010101" pitchFamily="18" charset="-127"/>
                <a:ea typeface="Batang" panose="02030600000101010101" pitchFamily="18" charset="-127"/>
              </a:rPr>
              <a:t>, in </a:t>
            </a:r>
            <a:r>
              <a:rPr lang="en-US" sz="2400" i="1" dirty="0" err="1">
                <a:latin typeface="Batang" panose="02030600000101010101" pitchFamily="18" charset="-127"/>
                <a:ea typeface="Batang" panose="02030600000101010101" pitchFamily="18" charset="-127"/>
              </a:rPr>
              <a:t>Strate</a:t>
            </a:r>
            <a:r>
              <a:rPr lang="en-US" sz="2400" i="1" dirty="0">
                <a:latin typeface="Batang" panose="02030600000101010101" pitchFamily="18" charset="-127"/>
                <a:ea typeface="Batang" panose="02030600000101010101" pitchFamily="18" charset="-127"/>
              </a:rPr>
              <a:t> </a:t>
            </a:r>
            <a:r>
              <a:rPr lang="en-US" sz="2400" dirty="0">
                <a:latin typeface="Batang" panose="02030600000101010101" pitchFamily="18" charset="-127"/>
                <a:ea typeface="Batang" panose="02030600000101010101" pitchFamily="18" charset="-127"/>
              </a:rPr>
              <a:t>does not apply </a:t>
            </a:r>
            <a:r>
              <a:rPr lang="en-US" sz="2400" dirty="0" smtClean="0">
                <a:latin typeface="Batang" panose="02030600000101010101" pitchFamily="18" charset="-127"/>
                <a:ea typeface="Batang" panose="02030600000101010101" pitchFamily="18" charset="-127"/>
              </a:rPr>
              <a:t>to rights-of-way </a:t>
            </a:r>
            <a:r>
              <a:rPr lang="en-US" sz="2400" dirty="0">
                <a:latin typeface="Batang" panose="02030600000101010101" pitchFamily="18" charset="-127"/>
                <a:ea typeface="Batang" panose="02030600000101010101" pitchFamily="18" charset="-127"/>
              </a:rPr>
              <a:t>granted under </a:t>
            </a:r>
            <a:r>
              <a:rPr lang="en-US" sz="2400" dirty="0" smtClean="0">
                <a:latin typeface="Batang" panose="02030600000101010101" pitchFamily="18" charset="-127"/>
                <a:ea typeface="Batang" panose="02030600000101010101" pitchFamily="18" charset="-127"/>
              </a:rPr>
              <a:t>these regulations </a:t>
            </a:r>
            <a:r>
              <a:rPr lang="en-US" sz="2400" dirty="0">
                <a:latin typeface="Batang" panose="02030600000101010101" pitchFamily="18" charset="-127"/>
                <a:ea typeface="Batang" panose="02030600000101010101" pitchFamily="18" charset="-127"/>
              </a:rPr>
              <a:t>because the regulations </a:t>
            </a:r>
            <a:r>
              <a:rPr lang="en-US" sz="2400" dirty="0" smtClean="0">
                <a:latin typeface="Batang" panose="02030600000101010101" pitchFamily="18" charset="-127"/>
                <a:ea typeface="Batang" panose="02030600000101010101" pitchFamily="18" charset="-127"/>
              </a:rPr>
              <a:t>and grants </a:t>
            </a:r>
            <a:r>
              <a:rPr lang="en-US" sz="2400" dirty="0">
                <a:latin typeface="Batang" panose="02030600000101010101" pitchFamily="18" charset="-127"/>
                <a:ea typeface="Batang" panose="02030600000101010101" pitchFamily="18" charset="-127"/>
              </a:rPr>
              <a:t>establish continued tribal</a:t>
            </a:r>
          </a:p>
          <a:p>
            <a:pPr>
              <a:lnSpc>
                <a:spcPct val="100000"/>
              </a:lnSpc>
              <a:spcBef>
                <a:spcPts val="0"/>
              </a:spcBef>
              <a:spcAft>
                <a:spcPts val="0"/>
              </a:spcAft>
            </a:pPr>
            <a:r>
              <a:rPr lang="en-US" sz="2400" dirty="0">
                <a:latin typeface="Batang" panose="02030600000101010101" pitchFamily="18" charset="-127"/>
                <a:ea typeface="Batang" panose="02030600000101010101" pitchFamily="18" charset="-127"/>
              </a:rPr>
              <a:t>jurisdiction over the granted land</a:t>
            </a:r>
            <a:r>
              <a:rPr lang="en-US" sz="2400" dirty="0" smtClean="0">
                <a:latin typeface="Batang" panose="02030600000101010101" pitchFamily="18" charset="-127"/>
                <a:ea typeface="Batang" panose="02030600000101010101" pitchFamily="18" charset="-127"/>
              </a:rPr>
              <a:t>.”</a:t>
            </a:r>
            <a:endParaRPr lang="en-US" sz="2400" dirty="0">
              <a:latin typeface="Batang" panose="02030600000101010101" pitchFamily="18" charset="-127"/>
              <a:ea typeface="Batang" panose="02030600000101010101" pitchFamily="18" charset="-127"/>
            </a:endParaRPr>
          </a:p>
        </p:txBody>
      </p:sp>
      <p:sp>
        <p:nvSpPr>
          <p:cNvPr id="4" name="Title 1"/>
          <p:cNvSpPr>
            <a:spLocks noGrp="1"/>
          </p:cNvSpPr>
          <p:nvPr>
            <p:ph type="title"/>
          </p:nvPr>
        </p:nvSpPr>
        <p:spPr/>
        <p:txBody>
          <a:bodyPr/>
          <a:lstStyle/>
          <a:p>
            <a:r>
              <a:rPr lang="en-US" dirty="0" smtClean="0">
                <a:latin typeface="Batang" panose="02030600000101010101" pitchFamily="18" charset="-127"/>
                <a:ea typeface="Batang" panose="02030600000101010101" pitchFamily="18" charset="-127"/>
              </a:rPr>
              <a:t>New ROW Regulations</a:t>
            </a:r>
            <a:endParaRPr lang="en-US" dirty="0">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6482022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err="1" smtClean="0">
                <a:latin typeface="Batang" panose="02030600000101010101" pitchFamily="18" charset="-127"/>
                <a:ea typeface="Batang" panose="02030600000101010101" pitchFamily="18" charset="-127"/>
              </a:rPr>
              <a:t>Strate</a:t>
            </a:r>
            <a:r>
              <a:rPr lang="en-US" i="1" dirty="0" smtClean="0">
                <a:latin typeface="Batang" panose="02030600000101010101" pitchFamily="18" charset="-127"/>
                <a:ea typeface="Batang" panose="02030600000101010101" pitchFamily="18" charset="-127"/>
              </a:rPr>
              <a:t> v. A-1 Contractors</a:t>
            </a:r>
            <a:r>
              <a:rPr lang="en-US" dirty="0" smtClean="0">
                <a:latin typeface="Batang" panose="02030600000101010101" pitchFamily="18" charset="-127"/>
                <a:ea typeface="Batang" panose="02030600000101010101" pitchFamily="18" charset="-127"/>
              </a:rPr>
              <a:t>, 520 U.S. 438 (1997)</a:t>
            </a:r>
            <a:endParaRPr lang="en-US" dirty="0">
              <a:latin typeface="Batang" panose="02030600000101010101" pitchFamily="18" charset="-127"/>
              <a:ea typeface="Batang" panose="02030600000101010101" pitchFamily="18" charset="-127"/>
            </a:endParaRPr>
          </a:p>
        </p:txBody>
      </p:sp>
      <p:sp>
        <p:nvSpPr>
          <p:cNvPr id="3" name="Content Placeholder 2"/>
          <p:cNvSpPr>
            <a:spLocks noGrp="1"/>
          </p:cNvSpPr>
          <p:nvPr>
            <p:ph idx="1"/>
          </p:nvPr>
        </p:nvSpPr>
        <p:spPr/>
        <p:txBody>
          <a:bodyPr>
            <a:normAutofit fontScale="92500" lnSpcReduction="20000"/>
          </a:bodyPr>
          <a:lstStyle/>
          <a:p>
            <a:pPr marL="0" indent="0">
              <a:lnSpc>
                <a:spcPct val="120000"/>
              </a:lnSpc>
              <a:spcBef>
                <a:spcPts val="0"/>
              </a:spcBef>
              <a:spcAft>
                <a:spcPts val="0"/>
              </a:spcAft>
              <a:buNone/>
            </a:pPr>
            <a:r>
              <a:rPr lang="en-US" sz="2800" dirty="0" smtClean="0">
                <a:latin typeface="Batang" panose="02030600000101010101" pitchFamily="18" charset="-127"/>
                <a:ea typeface="Batang" panose="02030600000101010101" pitchFamily="18" charset="-127"/>
              </a:rPr>
              <a:t>We ‘can </a:t>
            </a:r>
            <a:r>
              <a:rPr lang="en-US" sz="2800" dirty="0">
                <a:latin typeface="Batang" panose="02030600000101010101" pitchFamily="18" charset="-127"/>
                <a:ea typeface="Batang" panose="02030600000101010101" pitchFamily="18" charset="-127"/>
              </a:rPr>
              <a:t>readily agree</a:t>
            </a:r>
            <a:r>
              <a:rPr lang="en-US" sz="2800" dirty="0" smtClean="0">
                <a:latin typeface="Batang" panose="02030600000101010101" pitchFamily="18" charset="-127"/>
                <a:ea typeface="Batang" panose="02030600000101010101" pitchFamily="18" charset="-127"/>
              </a:rPr>
              <a:t>,’ </a:t>
            </a:r>
            <a:r>
              <a:rPr lang="en-US" sz="2800" dirty="0">
                <a:latin typeface="Batang" panose="02030600000101010101" pitchFamily="18" charset="-127"/>
                <a:ea typeface="Batang" panose="02030600000101010101" pitchFamily="18" charset="-127"/>
              </a:rPr>
              <a:t>in accord with </a:t>
            </a:r>
            <a:r>
              <a:rPr lang="en-US" sz="2800" i="1" dirty="0">
                <a:latin typeface="Batang" panose="02030600000101010101" pitchFamily="18" charset="-127"/>
                <a:ea typeface="Batang" panose="02030600000101010101" pitchFamily="18" charset="-127"/>
              </a:rPr>
              <a:t>Montana,</a:t>
            </a:r>
            <a:r>
              <a:rPr lang="en-US" sz="2800" dirty="0">
                <a:latin typeface="Batang" panose="02030600000101010101" pitchFamily="18" charset="-127"/>
                <a:ea typeface="Batang" panose="02030600000101010101" pitchFamily="18" charset="-127"/>
              </a:rPr>
              <a:t> </a:t>
            </a:r>
            <a:r>
              <a:rPr lang="en-US" sz="2800" dirty="0" smtClean="0">
                <a:latin typeface="Batang" panose="02030600000101010101" pitchFamily="18" charset="-127"/>
                <a:ea typeface="Batang" panose="02030600000101010101" pitchFamily="18" charset="-127"/>
              </a:rPr>
              <a:t>that </a:t>
            </a:r>
            <a:r>
              <a:rPr lang="en-US" sz="2800" dirty="0">
                <a:latin typeface="Batang" panose="02030600000101010101" pitchFamily="18" charset="-127"/>
                <a:ea typeface="Batang" panose="02030600000101010101" pitchFamily="18" charset="-127"/>
              </a:rPr>
              <a:t>tribes retain considerable control over nonmember conduct on tribal </a:t>
            </a:r>
            <a:r>
              <a:rPr lang="en-US" sz="2800" dirty="0" smtClean="0">
                <a:latin typeface="Batang" panose="02030600000101010101" pitchFamily="18" charset="-127"/>
                <a:ea typeface="Batang" panose="02030600000101010101" pitchFamily="18" charset="-127"/>
              </a:rPr>
              <a:t>land…[but] </a:t>
            </a:r>
          </a:p>
          <a:p>
            <a:pPr lvl="1">
              <a:lnSpc>
                <a:spcPct val="120000"/>
              </a:lnSpc>
              <a:spcBef>
                <a:spcPts val="0"/>
              </a:spcBef>
              <a:spcAft>
                <a:spcPts val="0"/>
              </a:spcAft>
            </a:pPr>
            <a:r>
              <a:rPr lang="en-US" sz="2600" dirty="0" smtClean="0">
                <a:latin typeface="Batang" panose="02030600000101010101" pitchFamily="18" charset="-127"/>
                <a:ea typeface="Batang" panose="02030600000101010101" pitchFamily="18" charset="-127"/>
              </a:rPr>
              <a:t>the right-of-way is open to the public;</a:t>
            </a:r>
          </a:p>
          <a:p>
            <a:pPr lvl="1">
              <a:lnSpc>
                <a:spcPct val="120000"/>
              </a:lnSpc>
              <a:spcBef>
                <a:spcPts val="0"/>
              </a:spcBef>
              <a:spcAft>
                <a:spcPts val="0"/>
              </a:spcAft>
            </a:pPr>
            <a:r>
              <a:rPr lang="en-US" sz="2600" dirty="0" smtClean="0">
                <a:latin typeface="Batang" panose="02030600000101010101" pitchFamily="18" charset="-127"/>
                <a:ea typeface="Batang" panose="02030600000101010101" pitchFamily="18" charset="-127"/>
              </a:rPr>
              <a:t>traffic on it is subject to the state’s control;</a:t>
            </a:r>
          </a:p>
          <a:p>
            <a:pPr lvl="1">
              <a:lnSpc>
                <a:spcPct val="120000"/>
              </a:lnSpc>
              <a:spcBef>
                <a:spcPts val="0"/>
              </a:spcBef>
              <a:spcAft>
                <a:spcPts val="0"/>
              </a:spcAft>
            </a:pPr>
            <a:r>
              <a:rPr lang="en-US" sz="2600" dirty="0" smtClean="0">
                <a:latin typeface="Batang" panose="02030600000101010101" pitchFamily="18" charset="-127"/>
                <a:ea typeface="Batang" panose="02030600000101010101" pitchFamily="18" charset="-127"/>
              </a:rPr>
              <a:t>The </a:t>
            </a:r>
            <a:r>
              <a:rPr lang="en-US" sz="2600" dirty="0">
                <a:latin typeface="Batang" panose="02030600000101010101" pitchFamily="18" charset="-127"/>
                <a:ea typeface="Batang" panose="02030600000101010101" pitchFamily="18" charset="-127"/>
              </a:rPr>
              <a:t>Tribes have consented to, and received payment for, the State's use of the 6.59–mile stretch for a public </a:t>
            </a:r>
            <a:r>
              <a:rPr lang="en-US" sz="2600" dirty="0" smtClean="0">
                <a:latin typeface="Batang" panose="02030600000101010101" pitchFamily="18" charset="-127"/>
                <a:ea typeface="Batang" panose="02030600000101010101" pitchFamily="18" charset="-127"/>
              </a:rPr>
              <a:t>highway</a:t>
            </a:r>
            <a:r>
              <a:rPr lang="en-US" sz="2600" dirty="0">
                <a:latin typeface="Batang" panose="02030600000101010101" pitchFamily="18" charset="-127"/>
                <a:ea typeface="Batang" panose="02030600000101010101" pitchFamily="18" charset="-127"/>
              </a:rPr>
              <a:t>;</a:t>
            </a:r>
            <a:endParaRPr lang="en-US" sz="2600" dirty="0" smtClean="0">
              <a:latin typeface="Batang" panose="02030600000101010101" pitchFamily="18" charset="-127"/>
              <a:ea typeface="Batang" panose="02030600000101010101" pitchFamily="18" charset="-127"/>
            </a:endParaRPr>
          </a:p>
          <a:p>
            <a:pPr lvl="1">
              <a:lnSpc>
                <a:spcPct val="120000"/>
              </a:lnSpc>
              <a:spcBef>
                <a:spcPts val="0"/>
              </a:spcBef>
              <a:spcAft>
                <a:spcPts val="0"/>
              </a:spcAft>
            </a:pPr>
            <a:r>
              <a:rPr lang="en-US" sz="2600" dirty="0" smtClean="0">
                <a:latin typeface="Batang" panose="02030600000101010101" pitchFamily="18" charset="-127"/>
                <a:ea typeface="Batang" panose="02030600000101010101" pitchFamily="18" charset="-127"/>
              </a:rPr>
              <a:t>The[ Tribes] </a:t>
            </a:r>
            <a:r>
              <a:rPr lang="en-US" sz="2600" dirty="0">
                <a:latin typeface="Batang" panose="02030600000101010101" pitchFamily="18" charset="-127"/>
                <a:ea typeface="Batang" panose="02030600000101010101" pitchFamily="18" charset="-127"/>
              </a:rPr>
              <a:t>have retained no gatekeeping right. So long as the stretch is maintained as part of the State's highway, the Tribes cannot assert a landowner's right to occupy and exclude</a:t>
            </a:r>
            <a:r>
              <a:rPr lang="en-US" sz="2600" dirty="0" smtClean="0">
                <a:latin typeface="Batang" panose="02030600000101010101" pitchFamily="18" charset="-127"/>
                <a:ea typeface="Batang" panose="02030600000101010101" pitchFamily="18" charset="-127"/>
              </a:rPr>
              <a:t>. </a:t>
            </a:r>
          </a:p>
          <a:p>
            <a:pPr marL="0" indent="0">
              <a:lnSpc>
                <a:spcPct val="120000"/>
              </a:lnSpc>
              <a:spcBef>
                <a:spcPts val="0"/>
              </a:spcBef>
              <a:spcAft>
                <a:spcPts val="0"/>
              </a:spcAft>
              <a:buNone/>
            </a:pPr>
            <a:endParaRPr lang="en-US" sz="2800" dirty="0" smtClean="0">
              <a:latin typeface="Batang" panose="02030600000101010101" pitchFamily="18" charset="-127"/>
              <a:ea typeface="Batang" panose="02030600000101010101" pitchFamily="18" charset="-127"/>
            </a:endParaRPr>
          </a:p>
          <a:p>
            <a:pPr marL="0" indent="0">
              <a:lnSpc>
                <a:spcPct val="120000"/>
              </a:lnSpc>
              <a:spcBef>
                <a:spcPts val="0"/>
              </a:spcBef>
              <a:spcAft>
                <a:spcPts val="0"/>
              </a:spcAft>
              <a:buNone/>
            </a:pPr>
            <a:endParaRPr lang="en-US" sz="2800" dirty="0">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4222987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endParaRPr lang="en-US" sz="3600" dirty="0" smtClean="0">
              <a:latin typeface="Batang" panose="02030600000101010101" pitchFamily="18" charset="-127"/>
              <a:ea typeface="Batang" panose="02030600000101010101" pitchFamily="18" charset="-127"/>
            </a:endParaRPr>
          </a:p>
          <a:p>
            <a:pPr marL="0" indent="0">
              <a:buNone/>
            </a:pPr>
            <a:r>
              <a:rPr lang="en-US" sz="3600" dirty="0" smtClean="0">
                <a:latin typeface="Batang" panose="02030600000101010101" pitchFamily="18" charset="-127"/>
                <a:ea typeface="Batang" panose="02030600000101010101" pitchFamily="18" charset="-127"/>
              </a:rPr>
              <a:t>“We </a:t>
            </a:r>
            <a:r>
              <a:rPr lang="en-US" sz="3600" dirty="0">
                <a:latin typeface="Batang" panose="02030600000101010101" pitchFamily="18" charset="-127"/>
                <a:ea typeface="Batang" panose="02030600000101010101" pitchFamily="18" charset="-127"/>
              </a:rPr>
              <a:t>therefore align the right-of-way, for the purpose at hand, with land alienated to non-Indians. Our decision in </a:t>
            </a:r>
            <a:r>
              <a:rPr lang="en-US" sz="3600" i="1" dirty="0" smtClean="0">
                <a:latin typeface="Batang" panose="02030600000101010101" pitchFamily="18" charset="-127"/>
                <a:ea typeface="Batang" panose="02030600000101010101" pitchFamily="18" charset="-127"/>
              </a:rPr>
              <a:t>Montana</a:t>
            </a:r>
            <a:r>
              <a:rPr lang="en-US" sz="3600" dirty="0" smtClean="0">
                <a:latin typeface="Batang" panose="02030600000101010101" pitchFamily="18" charset="-127"/>
                <a:ea typeface="Batang" panose="02030600000101010101" pitchFamily="18" charset="-127"/>
              </a:rPr>
              <a:t>, accordingly</a:t>
            </a:r>
            <a:r>
              <a:rPr lang="en-US" sz="3600" dirty="0">
                <a:latin typeface="Batang" panose="02030600000101010101" pitchFamily="18" charset="-127"/>
                <a:ea typeface="Batang" panose="02030600000101010101" pitchFamily="18" charset="-127"/>
              </a:rPr>
              <a:t>, governs this case</a:t>
            </a:r>
            <a:r>
              <a:rPr lang="en-US" sz="3600" dirty="0" smtClean="0">
                <a:latin typeface="Batang" panose="02030600000101010101" pitchFamily="18" charset="-127"/>
                <a:ea typeface="Batang" panose="02030600000101010101" pitchFamily="18" charset="-127"/>
              </a:rPr>
              <a:t>.”</a:t>
            </a:r>
            <a:endParaRPr lang="en-US" sz="3600" dirty="0"/>
          </a:p>
        </p:txBody>
      </p:sp>
      <p:sp>
        <p:nvSpPr>
          <p:cNvPr id="4" name="Title 1"/>
          <p:cNvSpPr>
            <a:spLocks noGrp="1"/>
          </p:cNvSpPr>
          <p:nvPr>
            <p:ph type="title"/>
          </p:nvPr>
        </p:nvSpPr>
        <p:spPr/>
        <p:txBody>
          <a:bodyPr/>
          <a:lstStyle/>
          <a:p>
            <a:r>
              <a:rPr lang="en-US" i="1" dirty="0" err="1" smtClean="0">
                <a:latin typeface="Batang" panose="02030600000101010101" pitchFamily="18" charset="-127"/>
                <a:ea typeface="Batang" panose="02030600000101010101" pitchFamily="18" charset="-127"/>
              </a:rPr>
              <a:t>Strate</a:t>
            </a:r>
            <a:r>
              <a:rPr lang="en-US" i="1" dirty="0" smtClean="0">
                <a:latin typeface="Batang" panose="02030600000101010101" pitchFamily="18" charset="-127"/>
                <a:ea typeface="Batang" panose="02030600000101010101" pitchFamily="18" charset="-127"/>
              </a:rPr>
              <a:t> v. A-1 Contractors</a:t>
            </a:r>
            <a:r>
              <a:rPr lang="en-US" dirty="0" smtClean="0">
                <a:latin typeface="Batang" panose="02030600000101010101" pitchFamily="18" charset="-127"/>
                <a:ea typeface="Batang" panose="02030600000101010101" pitchFamily="18" charset="-127"/>
              </a:rPr>
              <a:t>, 520 U.S. 438 (1997)</a:t>
            </a:r>
            <a:endParaRPr lang="en-US" dirty="0">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19140397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atang" panose="02030600000101010101" pitchFamily="18" charset="-127"/>
                <a:ea typeface="Batang" panose="02030600000101010101" pitchFamily="18" charset="-127"/>
              </a:rPr>
              <a:t>Aftermath</a:t>
            </a:r>
            <a:endParaRPr lang="en-US" dirty="0">
              <a:latin typeface="Batang" panose="02030600000101010101" pitchFamily="18" charset="-127"/>
              <a:ea typeface="Batang" panose="02030600000101010101" pitchFamily="18" charset="-127"/>
            </a:endParaRPr>
          </a:p>
        </p:txBody>
      </p:sp>
      <p:sp>
        <p:nvSpPr>
          <p:cNvPr id="3" name="Content Placeholder 2"/>
          <p:cNvSpPr>
            <a:spLocks noGrp="1"/>
          </p:cNvSpPr>
          <p:nvPr>
            <p:ph idx="1"/>
          </p:nvPr>
        </p:nvSpPr>
        <p:spPr/>
        <p:txBody>
          <a:bodyPr>
            <a:normAutofit/>
          </a:bodyPr>
          <a:lstStyle/>
          <a:p>
            <a:r>
              <a:rPr lang="en-US" sz="2400" dirty="0" smtClean="0">
                <a:latin typeface="Batang" panose="02030600000101010101" pitchFamily="18" charset="-127"/>
                <a:ea typeface="Batang" panose="02030600000101010101" pitchFamily="18" charset="-127"/>
              </a:rPr>
              <a:t>Wilson v. </a:t>
            </a:r>
            <a:r>
              <a:rPr lang="en-US" sz="2400" dirty="0" err="1" smtClean="0">
                <a:latin typeface="Batang" panose="02030600000101010101" pitchFamily="18" charset="-127"/>
                <a:ea typeface="Batang" panose="02030600000101010101" pitchFamily="18" charset="-127"/>
              </a:rPr>
              <a:t>Marchington</a:t>
            </a:r>
            <a:r>
              <a:rPr lang="en-US" sz="2400" dirty="0" smtClean="0">
                <a:latin typeface="Batang" panose="02030600000101010101" pitchFamily="18" charset="-127"/>
                <a:ea typeface="Batang" panose="02030600000101010101" pitchFamily="18" charset="-127"/>
              </a:rPr>
              <a:t>, 127 F.3d 805 (9th Cir. 1997)</a:t>
            </a:r>
          </a:p>
          <a:p>
            <a:r>
              <a:rPr lang="en-US" sz="2400" dirty="0" smtClean="0">
                <a:latin typeface="Batang" panose="02030600000101010101" pitchFamily="18" charset="-127"/>
                <a:ea typeface="Batang" panose="02030600000101010101" pitchFamily="18" charset="-127"/>
              </a:rPr>
              <a:t>County of Lewis v. Allen, 163 F.3d 509 (9th Cir. 1998)</a:t>
            </a:r>
          </a:p>
          <a:p>
            <a:r>
              <a:rPr lang="en-US" sz="2400" dirty="0" smtClean="0">
                <a:latin typeface="Batang" panose="02030600000101010101" pitchFamily="18" charset="-127"/>
                <a:ea typeface="Batang" panose="02030600000101010101" pitchFamily="18" charset="-127"/>
              </a:rPr>
              <a:t>Burlington Northern Railroad Co. v. Red Wolf, 196 F.3d 1059 (9th Cir. 1999)</a:t>
            </a:r>
          </a:p>
          <a:p>
            <a:r>
              <a:rPr lang="en-US" sz="2400" dirty="0" smtClean="0">
                <a:latin typeface="Batang" panose="02030600000101010101" pitchFamily="18" charset="-127"/>
                <a:ea typeface="Batang" panose="02030600000101010101" pitchFamily="18" charset="-127"/>
              </a:rPr>
              <a:t>Big Horn Electric Coop. Inc. v. Adams, 219 F.3d 944 (9th Cir. 2000)</a:t>
            </a:r>
          </a:p>
          <a:p>
            <a:r>
              <a:rPr lang="en-US" sz="2400" dirty="0" smtClean="0">
                <a:latin typeface="Batang" panose="02030600000101010101" pitchFamily="18" charset="-127"/>
                <a:ea typeface="Batang" panose="02030600000101010101" pitchFamily="18" charset="-127"/>
              </a:rPr>
              <a:t>Nord v. Kelly, 520 F.3d 828 (8th Cir. 2008)</a:t>
            </a:r>
          </a:p>
          <a:p>
            <a:r>
              <a:rPr lang="en-US" sz="2400" dirty="0" smtClean="0">
                <a:latin typeface="Batang" panose="02030600000101010101" pitchFamily="18" charset="-127"/>
                <a:ea typeface="Batang" panose="02030600000101010101" pitchFamily="18" charset="-127"/>
              </a:rPr>
              <a:t>But:</a:t>
            </a:r>
          </a:p>
          <a:p>
            <a:r>
              <a:rPr lang="en-US" sz="2400" dirty="0" smtClean="0">
                <a:latin typeface="Batang" panose="02030600000101010101" pitchFamily="18" charset="-127"/>
                <a:ea typeface="Batang" panose="02030600000101010101" pitchFamily="18" charset="-127"/>
              </a:rPr>
              <a:t>McDonald v. Means, 309 F.3d 530 (9th Cir. 2002)</a:t>
            </a:r>
            <a:endParaRPr lang="en-US" sz="2400" dirty="0">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917955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atang" panose="02030600000101010101" pitchFamily="18" charset="-127"/>
                <a:ea typeface="Batang" panose="02030600000101010101" pitchFamily="18" charset="-127"/>
              </a:rPr>
              <a:t>Challenges</a:t>
            </a:r>
            <a:endParaRPr lang="en-US" dirty="0">
              <a:latin typeface="Batang" panose="02030600000101010101" pitchFamily="18" charset="-127"/>
              <a:ea typeface="Batang" panose="02030600000101010101" pitchFamily="18" charset="-127"/>
            </a:endParaRPr>
          </a:p>
        </p:txBody>
      </p:sp>
      <p:sp>
        <p:nvSpPr>
          <p:cNvPr id="3" name="Content Placeholder 2"/>
          <p:cNvSpPr>
            <a:spLocks noGrp="1"/>
          </p:cNvSpPr>
          <p:nvPr>
            <p:ph idx="1"/>
          </p:nvPr>
        </p:nvSpPr>
        <p:spPr/>
        <p:txBody>
          <a:bodyPr>
            <a:normAutofit/>
          </a:bodyPr>
          <a:lstStyle/>
          <a:p>
            <a:pPr>
              <a:lnSpc>
                <a:spcPct val="100000"/>
              </a:lnSpc>
              <a:spcBef>
                <a:spcPts val="0"/>
              </a:spcBef>
              <a:spcAft>
                <a:spcPts val="0"/>
              </a:spcAft>
            </a:pPr>
            <a:r>
              <a:rPr lang="en-US" dirty="0" smtClean="0">
                <a:latin typeface="Batang" panose="02030600000101010101" pitchFamily="18" charset="-127"/>
                <a:ea typeface="Batang" panose="02030600000101010101" pitchFamily="18" charset="-127"/>
              </a:rPr>
              <a:t>Western Energy Alliance v. DOI, et al (filed March 2016).</a:t>
            </a:r>
          </a:p>
          <a:p>
            <a:pPr lvl="1">
              <a:lnSpc>
                <a:spcPct val="100000"/>
              </a:lnSpc>
              <a:spcBef>
                <a:spcPts val="0"/>
              </a:spcBef>
              <a:spcAft>
                <a:spcPts val="0"/>
              </a:spcAft>
            </a:pPr>
            <a:r>
              <a:rPr lang="en-US" sz="2000" dirty="0" smtClean="0">
                <a:latin typeface="Batang" panose="02030600000101010101" pitchFamily="18" charset="-127"/>
                <a:ea typeface="Batang" panose="02030600000101010101" pitchFamily="18" charset="-127"/>
              </a:rPr>
              <a:t>Facial challenge to entire ROW rule</a:t>
            </a:r>
          </a:p>
          <a:p>
            <a:pPr lvl="1">
              <a:lnSpc>
                <a:spcPct val="100000"/>
              </a:lnSpc>
              <a:spcBef>
                <a:spcPts val="0"/>
              </a:spcBef>
              <a:spcAft>
                <a:spcPts val="0"/>
              </a:spcAft>
            </a:pPr>
            <a:r>
              <a:rPr lang="en-US" sz="2000" dirty="0" smtClean="0">
                <a:latin typeface="Batang" panose="02030600000101010101" pitchFamily="18" charset="-127"/>
                <a:ea typeface="Batang" panose="02030600000101010101" pitchFamily="18" charset="-127"/>
              </a:rPr>
              <a:t>Complaint alleged rule exceeded DOI’s delegated authority (partly because it “seeks to … bestow tribes with jurisdiction over non-Indians within [rights-of-way]”) and that it was contrary to law because its provisions on tribal jurisdiction are “directly contrary to existing case law confirming that tribes are without jurisdiction to regulate non-Indian conduct on lands that have lost their Indian character and are viewed as alienated, non-Indian land – such as rights-of-way”</a:t>
            </a:r>
          </a:p>
          <a:p>
            <a:pPr lvl="1">
              <a:lnSpc>
                <a:spcPct val="100000"/>
              </a:lnSpc>
              <a:spcBef>
                <a:spcPts val="0"/>
              </a:spcBef>
              <a:spcAft>
                <a:spcPts val="0"/>
              </a:spcAft>
            </a:pPr>
            <a:r>
              <a:rPr lang="en-US" sz="2000" dirty="0" smtClean="0">
                <a:latin typeface="Batang" panose="02030600000101010101" pitchFamily="18" charset="-127"/>
                <a:ea typeface="Batang" panose="02030600000101010101" pitchFamily="18" charset="-127"/>
              </a:rPr>
              <a:t>Other interest groups and Three Affiliated Tribes sought intervention</a:t>
            </a:r>
          </a:p>
          <a:p>
            <a:pPr lvl="1">
              <a:lnSpc>
                <a:spcPct val="100000"/>
              </a:lnSpc>
              <a:spcBef>
                <a:spcPts val="0"/>
              </a:spcBef>
              <a:spcAft>
                <a:spcPts val="0"/>
              </a:spcAft>
            </a:pPr>
            <a:r>
              <a:rPr lang="en-US" sz="2000" dirty="0" smtClean="0">
                <a:latin typeface="Batang" panose="02030600000101010101" pitchFamily="18" charset="-127"/>
                <a:ea typeface="Batang" panose="02030600000101010101" pitchFamily="18" charset="-127"/>
              </a:rPr>
              <a:t>Court ruled on PI motion before case was voluntarily dismissed</a:t>
            </a:r>
            <a:endParaRPr lang="en-US" sz="2000" dirty="0">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1038035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nSpc>
                <a:spcPct val="100000"/>
              </a:lnSpc>
              <a:spcBef>
                <a:spcPts val="0"/>
              </a:spcBef>
              <a:spcAft>
                <a:spcPts val="0"/>
              </a:spcAft>
            </a:pPr>
            <a:r>
              <a:rPr lang="en-US" dirty="0" smtClean="0">
                <a:latin typeface="Batang" panose="02030600000101010101" pitchFamily="18" charset="-127"/>
                <a:ea typeface="Batang" panose="02030600000101010101" pitchFamily="18" charset="-127"/>
              </a:rPr>
              <a:t>Judge </a:t>
            </a:r>
            <a:r>
              <a:rPr lang="en-US" dirty="0" err="1" smtClean="0">
                <a:latin typeface="Batang" panose="02030600000101010101" pitchFamily="18" charset="-127"/>
                <a:ea typeface="Batang" panose="02030600000101010101" pitchFamily="18" charset="-127"/>
              </a:rPr>
              <a:t>Hovland</a:t>
            </a:r>
            <a:r>
              <a:rPr lang="en-US" dirty="0">
                <a:latin typeface="Batang" panose="02030600000101010101" pitchFamily="18" charset="-127"/>
                <a:ea typeface="Batang" panose="02030600000101010101" pitchFamily="18" charset="-127"/>
              </a:rPr>
              <a:t> </a:t>
            </a:r>
            <a:r>
              <a:rPr lang="en-US" dirty="0" smtClean="0">
                <a:latin typeface="Batang" panose="02030600000101010101" pitchFamily="18" charset="-127"/>
                <a:ea typeface="Batang" panose="02030600000101010101" pitchFamily="18" charset="-127"/>
              </a:rPr>
              <a:t>… not a fan:</a:t>
            </a:r>
          </a:p>
          <a:p>
            <a:pPr>
              <a:lnSpc>
                <a:spcPct val="100000"/>
              </a:lnSpc>
              <a:spcBef>
                <a:spcPts val="0"/>
              </a:spcBef>
              <a:spcAft>
                <a:spcPts val="0"/>
              </a:spcAft>
            </a:pPr>
            <a:endParaRPr lang="en-US" dirty="0" smtClean="0">
              <a:latin typeface="Batang" panose="02030600000101010101" pitchFamily="18" charset="-127"/>
              <a:ea typeface="Batang" panose="02030600000101010101" pitchFamily="18" charset="-127"/>
            </a:endParaRPr>
          </a:p>
          <a:p>
            <a:pPr>
              <a:lnSpc>
                <a:spcPct val="100000"/>
              </a:lnSpc>
              <a:spcBef>
                <a:spcPts val="0"/>
              </a:spcBef>
              <a:spcAft>
                <a:spcPts val="0"/>
              </a:spcAft>
            </a:pPr>
            <a:r>
              <a:rPr lang="en-US" dirty="0" smtClean="0">
                <a:latin typeface="Batang" panose="02030600000101010101" pitchFamily="18" charset="-127"/>
                <a:ea typeface="Batang" panose="02030600000101010101" pitchFamily="18" charset="-127"/>
              </a:rPr>
              <a:t>The </a:t>
            </a:r>
            <a:r>
              <a:rPr lang="en-US" dirty="0">
                <a:latin typeface="Batang" panose="02030600000101010101" pitchFamily="18" charset="-127"/>
                <a:ea typeface="Batang" panose="02030600000101010101" pitchFamily="18" charset="-127"/>
              </a:rPr>
              <a:t>passage of the Final Rule by the Department of the Interior arguably appears to have been ill-advised, unnecessary, devoid of common sense, and will result in a never-ending invitation to future litigation. Nevertheless, this Court is not free to substitute its judgment for the agency’s discretion, or overturn the rule simply because the Court may have reached a different outcome.</a:t>
            </a:r>
          </a:p>
          <a:p>
            <a:pPr>
              <a:lnSpc>
                <a:spcPct val="100000"/>
              </a:lnSpc>
              <a:spcBef>
                <a:spcPts val="0"/>
              </a:spcBef>
              <a:spcAft>
                <a:spcPts val="0"/>
              </a:spcAft>
            </a:pPr>
            <a:endParaRPr lang="en-US" dirty="0" smtClean="0">
              <a:latin typeface="Batang" panose="02030600000101010101" pitchFamily="18" charset="-127"/>
              <a:ea typeface="Batang" panose="02030600000101010101" pitchFamily="18" charset="-127"/>
            </a:endParaRPr>
          </a:p>
          <a:p>
            <a:pPr>
              <a:lnSpc>
                <a:spcPct val="100000"/>
              </a:lnSpc>
              <a:spcBef>
                <a:spcPts val="0"/>
              </a:spcBef>
              <a:spcAft>
                <a:spcPts val="0"/>
              </a:spcAft>
            </a:pPr>
            <a:r>
              <a:rPr lang="en-US" dirty="0" smtClean="0">
                <a:latin typeface="Batang" panose="02030600000101010101" pitchFamily="18" charset="-127"/>
                <a:ea typeface="Batang" panose="02030600000101010101" pitchFamily="18" charset="-127"/>
              </a:rPr>
              <a:t>[</a:t>
            </a:r>
            <a:r>
              <a:rPr lang="en-US" dirty="0">
                <a:latin typeface="Batang" panose="02030600000101010101" pitchFamily="18" charset="-127"/>
                <a:ea typeface="Batang" panose="02030600000101010101" pitchFamily="18" charset="-127"/>
              </a:rPr>
              <a:t>Questions of tribal jurisdiction] are fact intensive, contingent on future events, and require the application of United States Supreme Court case law and other federal case law, rather than the simple citation of an administrative rule. </a:t>
            </a:r>
          </a:p>
        </p:txBody>
      </p:sp>
      <p:sp>
        <p:nvSpPr>
          <p:cNvPr id="4" name="Title 1"/>
          <p:cNvSpPr>
            <a:spLocks noGrp="1"/>
          </p:cNvSpPr>
          <p:nvPr>
            <p:ph type="title"/>
          </p:nvPr>
        </p:nvSpPr>
        <p:spPr/>
        <p:txBody>
          <a:bodyPr/>
          <a:lstStyle/>
          <a:p>
            <a:r>
              <a:rPr lang="en-US" dirty="0" smtClean="0">
                <a:latin typeface="Batang" panose="02030600000101010101" pitchFamily="18" charset="-127"/>
                <a:ea typeface="Batang" panose="02030600000101010101" pitchFamily="18" charset="-127"/>
              </a:rPr>
              <a:t>Challenges</a:t>
            </a:r>
            <a:endParaRPr lang="en-US" dirty="0">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935313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lnSpc>
                <a:spcPct val="100000"/>
              </a:lnSpc>
              <a:spcBef>
                <a:spcPts val="0"/>
              </a:spcBef>
              <a:spcAft>
                <a:spcPts val="0"/>
              </a:spcAft>
            </a:pPr>
            <a:r>
              <a:rPr lang="en-US" sz="2400" dirty="0">
                <a:latin typeface="Batang" panose="02030600000101010101" pitchFamily="18" charset="-127"/>
                <a:ea typeface="Batang" panose="02030600000101010101" pitchFamily="18" charset="-127"/>
              </a:rPr>
              <a:t>Suffice </a:t>
            </a:r>
            <a:r>
              <a:rPr lang="en-US" sz="2400" dirty="0" smtClean="0">
                <a:latin typeface="Batang" panose="02030600000101010101" pitchFamily="18" charset="-127"/>
                <a:ea typeface="Batang" panose="02030600000101010101" pitchFamily="18" charset="-127"/>
              </a:rPr>
              <a:t>it to </a:t>
            </a:r>
            <a:r>
              <a:rPr lang="en-US" sz="2400" dirty="0">
                <a:latin typeface="Batang" panose="02030600000101010101" pitchFamily="18" charset="-127"/>
                <a:ea typeface="Batang" panose="02030600000101010101" pitchFamily="18" charset="-127"/>
              </a:rPr>
              <a:t>say the need for this new Final Rule is unclear at best, particularly when the </a:t>
            </a:r>
            <a:r>
              <a:rPr lang="en-US" sz="2400" dirty="0" smtClean="0">
                <a:latin typeface="Batang" panose="02030600000101010101" pitchFamily="18" charset="-127"/>
                <a:ea typeface="Batang" panose="02030600000101010101" pitchFamily="18" charset="-127"/>
              </a:rPr>
              <a:t>long-established process </a:t>
            </a:r>
            <a:r>
              <a:rPr lang="en-US" sz="2400" dirty="0">
                <a:latin typeface="Batang" panose="02030600000101010101" pitchFamily="18" charset="-127"/>
                <a:ea typeface="Batang" panose="02030600000101010101" pitchFamily="18" charset="-127"/>
              </a:rPr>
              <a:t>for obtaining BIA grants of rights-of-way across tribal lands seems to have worked</a:t>
            </a:r>
          </a:p>
          <a:p>
            <a:pPr>
              <a:lnSpc>
                <a:spcPct val="100000"/>
              </a:lnSpc>
              <a:spcBef>
                <a:spcPts val="0"/>
              </a:spcBef>
              <a:spcAft>
                <a:spcPts val="0"/>
              </a:spcAft>
            </a:pPr>
            <a:r>
              <a:rPr lang="en-US" sz="2400" dirty="0">
                <a:latin typeface="Batang" panose="02030600000101010101" pitchFamily="18" charset="-127"/>
                <a:ea typeface="Batang" panose="02030600000101010101" pitchFamily="18" charset="-127"/>
              </a:rPr>
              <a:t>relatively well for more than 60 years. The undersigned is very familiar with the process </a:t>
            </a:r>
            <a:r>
              <a:rPr lang="en-US" sz="2400" dirty="0" smtClean="0">
                <a:latin typeface="Batang" panose="02030600000101010101" pitchFamily="18" charset="-127"/>
                <a:ea typeface="Batang" panose="02030600000101010101" pitchFamily="18" charset="-127"/>
              </a:rPr>
              <a:t>for obtaining </a:t>
            </a:r>
            <a:r>
              <a:rPr lang="en-US" sz="2400" dirty="0">
                <a:latin typeface="Batang" panose="02030600000101010101" pitchFamily="18" charset="-127"/>
                <a:ea typeface="Batang" panose="02030600000101010101" pitchFamily="18" charset="-127"/>
              </a:rPr>
              <a:t>grants of rights-of-way on reservation lands in North Dakota, as a direct result </a:t>
            </a:r>
            <a:r>
              <a:rPr lang="en-US" sz="2400" dirty="0" smtClean="0">
                <a:latin typeface="Batang" panose="02030600000101010101" pitchFamily="18" charset="-127"/>
                <a:ea typeface="Batang" panose="02030600000101010101" pitchFamily="18" charset="-127"/>
              </a:rPr>
              <a:t>of significantly </a:t>
            </a:r>
            <a:r>
              <a:rPr lang="en-US" sz="2400" dirty="0">
                <a:latin typeface="Batang" panose="02030600000101010101" pitchFamily="18" charset="-127"/>
                <a:ea typeface="Batang" panose="02030600000101010101" pitchFamily="18" charset="-127"/>
              </a:rPr>
              <a:t>increased oil field activity in western North Dakota. Although the </a:t>
            </a:r>
            <a:r>
              <a:rPr lang="en-US" sz="2400" dirty="0" smtClean="0">
                <a:latin typeface="Batang" panose="02030600000101010101" pitchFamily="18" charset="-127"/>
                <a:ea typeface="Batang" panose="02030600000101010101" pitchFamily="18" charset="-127"/>
              </a:rPr>
              <a:t>current regulations </a:t>
            </a:r>
            <a:r>
              <a:rPr lang="en-US" sz="2400" dirty="0">
                <a:latin typeface="Batang" panose="02030600000101010101" pitchFamily="18" charset="-127"/>
                <a:ea typeface="Batang" panose="02030600000101010101" pitchFamily="18" charset="-127"/>
              </a:rPr>
              <a:t>may arguably have been in need of some updates and “modernization,” the </a:t>
            </a:r>
            <a:r>
              <a:rPr lang="en-US" sz="2400" dirty="0" smtClean="0">
                <a:latin typeface="Batang" panose="02030600000101010101" pitchFamily="18" charset="-127"/>
                <a:ea typeface="Batang" panose="02030600000101010101" pitchFamily="18" charset="-127"/>
              </a:rPr>
              <a:t>Final Rule </a:t>
            </a:r>
            <a:r>
              <a:rPr lang="en-US" sz="2400" dirty="0">
                <a:latin typeface="Batang" panose="02030600000101010101" pitchFamily="18" charset="-127"/>
                <a:ea typeface="Batang" panose="02030600000101010101" pitchFamily="18" charset="-127"/>
              </a:rPr>
              <a:t>will likely create far more confusion, chaos, and litigation than what the Department of </a:t>
            </a:r>
            <a:r>
              <a:rPr lang="en-US" sz="2400" dirty="0" smtClean="0">
                <a:latin typeface="Batang" panose="02030600000101010101" pitchFamily="18" charset="-127"/>
                <a:ea typeface="Batang" panose="02030600000101010101" pitchFamily="18" charset="-127"/>
              </a:rPr>
              <a:t>the Interior </a:t>
            </a:r>
            <a:r>
              <a:rPr lang="en-US" sz="2400" dirty="0">
                <a:latin typeface="Batang" panose="02030600000101010101" pitchFamily="18" charset="-127"/>
                <a:ea typeface="Batang" panose="02030600000101010101" pitchFamily="18" charset="-127"/>
              </a:rPr>
              <a:t>ever contemplated.</a:t>
            </a:r>
          </a:p>
        </p:txBody>
      </p:sp>
      <p:sp>
        <p:nvSpPr>
          <p:cNvPr id="4" name="Title 1"/>
          <p:cNvSpPr>
            <a:spLocks noGrp="1"/>
          </p:cNvSpPr>
          <p:nvPr>
            <p:ph type="title"/>
          </p:nvPr>
        </p:nvSpPr>
        <p:spPr/>
        <p:txBody>
          <a:bodyPr/>
          <a:lstStyle/>
          <a:p>
            <a:r>
              <a:rPr lang="en-US" dirty="0" smtClean="0">
                <a:latin typeface="Batang" panose="02030600000101010101" pitchFamily="18" charset="-127"/>
                <a:ea typeface="Batang" panose="02030600000101010101" pitchFamily="18" charset="-127"/>
              </a:rPr>
              <a:t>Challenges</a:t>
            </a:r>
            <a:endParaRPr lang="en-US" dirty="0">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765371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nSpc>
                <a:spcPct val="100000"/>
              </a:lnSpc>
              <a:spcBef>
                <a:spcPts val="0"/>
              </a:spcBef>
              <a:spcAft>
                <a:spcPts val="0"/>
              </a:spcAft>
              <a:buNone/>
            </a:pPr>
            <a:r>
              <a:rPr lang="en-US" dirty="0">
                <a:solidFill>
                  <a:schemeClr val="tx1"/>
                </a:solidFill>
                <a:latin typeface="Batang" panose="02030600000101010101" pitchFamily="18" charset="-127"/>
                <a:ea typeface="Batang" panose="02030600000101010101" pitchFamily="18" charset="-127"/>
              </a:rPr>
              <a:t>The Secretary’s grant of a right-of-way will clarify that it </a:t>
            </a:r>
            <a:r>
              <a:rPr lang="en-US" dirty="0" smtClean="0">
                <a:solidFill>
                  <a:schemeClr val="tx1"/>
                </a:solidFill>
                <a:latin typeface="Batang" panose="02030600000101010101" pitchFamily="18" charset="-127"/>
                <a:ea typeface="Batang" panose="02030600000101010101" pitchFamily="18" charset="-127"/>
              </a:rPr>
              <a:t>does not </a:t>
            </a:r>
            <a:r>
              <a:rPr lang="en-US" dirty="0">
                <a:solidFill>
                  <a:schemeClr val="tx1"/>
                </a:solidFill>
                <a:latin typeface="Batang" panose="02030600000101010101" pitchFamily="18" charset="-127"/>
                <a:ea typeface="Batang" panose="02030600000101010101" pitchFamily="18" charset="-127"/>
              </a:rPr>
              <a:t>diminish to any extent:</a:t>
            </a:r>
          </a:p>
          <a:p>
            <a:pPr marL="0">
              <a:lnSpc>
                <a:spcPct val="100000"/>
              </a:lnSpc>
              <a:spcBef>
                <a:spcPts val="0"/>
              </a:spcBef>
              <a:spcAft>
                <a:spcPts val="0"/>
              </a:spcAft>
            </a:pPr>
            <a:endParaRPr lang="en-US" dirty="0">
              <a:solidFill>
                <a:schemeClr val="tx1"/>
              </a:solidFill>
              <a:latin typeface="Batang" panose="02030600000101010101" pitchFamily="18" charset="-127"/>
              <a:ea typeface="Batang" panose="02030600000101010101" pitchFamily="18" charset="-127"/>
            </a:endParaRPr>
          </a:p>
          <a:p>
            <a:pPr marL="0">
              <a:lnSpc>
                <a:spcPct val="100000"/>
              </a:lnSpc>
              <a:spcBef>
                <a:spcPts val="0"/>
              </a:spcBef>
              <a:spcAft>
                <a:spcPts val="0"/>
              </a:spcAft>
            </a:pPr>
            <a:r>
              <a:rPr lang="en-US" dirty="0">
                <a:solidFill>
                  <a:schemeClr val="tx1"/>
                </a:solidFill>
                <a:latin typeface="Batang" panose="02030600000101010101" pitchFamily="18" charset="-127"/>
                <a:ea typeface="Batang" panose="02030600000101010101" pitchFamily="18" charset="-127"/>
              </a:rPr>
              <a:t>(a) The Indian tribe’s jurisdiction over the land subject to, and any person or</a:t>
            </a:r>
          </a:p>
          <a:p>
            <a:pPr marL="0">
              <a:lnSpc>
                <a:spcPct val="100000"/>
              </a:lnSpc>
              <a:spcBef>
                <a:spcPts val="0"/>
              </a:spcBef>
              <a:spcAft>
                <a:spcPts val="0"/>
              </a:spcAft>
            </a:pPr>
            <a:r>
              <a:rPr lang="en-US" dirty="0">
                <a:solidFill>
                  <a:schemeClr val="tx1"/>
                </a:solidFill>
                <a:latin typeface="Batang" panose="02030600000101010101" pitchFamily="18" charset="-127"/>
                <a:ea typeface="Batang" panose="02030600000101010101" pitchFamily="18" charset="-127"/>
              </a:rPr>
              <a:t>activity within, the right-of-way; … [or]</a:t>
            </a:r>
          </a:p>
          <a:p>
            <a:pPr marL="0">
              <a:lnSpc>
                <a:spcPct val="100000"/>
              </a:lnSpc>
              <a:spcBef>
                <a:spcPts val="0"/>
              </a:spcBef>
              <a:spcAft>
                <a:spcPts val="0"/>
              </a:spcAft>
            </a:pPr>
            <a:endParaRPr lang="en-US" dirty="0">
              <a:solidFill>
                <a:schemeClr val="tx1"/>
              </a:solidFill>
              <a:latin typeface="Batang" panose="02030600000101010101" pitchFamily="18" charset="-127"/>
              <a:ea typeface="Batang" panose="02030600000101010101" pitchFamily="18" charset="-127"/>
            </a:endParaRPr>
          </a:p>
          <a:p>
            <a:pPr marL="0">
              <a:lnSpc>
                <a:spcPct val="100000"/>
              </a:lnSpc>
              <a:spcBef>
                <a:spcPts val="0"/>
              </a:spcBef>
              <a:spcAft>
                <a:spcPts val="0"/>
              </a:spcAft>
            </a:pPr>
            <a:r>
              <a:rPr lang="en-US" dirty="0">
                <a:solidFill>
                  <a:schemeClr val="tx1"/>
                </a:solidFill>
                <a:latin typeface="Batang" panose="02030600000101010101" pitchFamily="18" charset="-127"/>
                <a:ea typeface="Batang" panose="02030600000101010101" pitchFamily="18" charset="-127"/>
              </a:rPr>
              <a:t>(d) The Indian tribe’s inherent sovereign power to exercise civil jurisdiction over non-members on Indian land; </a:t>
            </a:r>
          </a:p>
          <a:p>
            <a:pPr>
              <a:lnSpc>
                <a:spcPct val="100000"/>
              </a:lnSpc>
            </a:pPr>
            <a:endParaRPr lang="en-US" dirty="0"/>
          </a:p>
        </p:txBody>
      </p:sp>
      <p:sp>
        <p:nvSpPr>
          <p:cNvPr id="4" name="Title 1"/>
          <p:cNvSpPr>
            <a:spLocks noGrp="1"/>
          </p:cNvSpPr>
          <p:nvPr>
            <p:ph type="title"/>
          </p:nvPr>
        </p:nvSpPr>
        <p:spPr/>
        <p:txBody>
          <a:bodyPr/>
          <a:lstStyle/>
          <a:p>
            <a:r>
              <a:rPr lang="en-US" dirty="0" smtClean="0">
                <a:latin typeface="Batang" panose="02030600000101010101" pitchFamily="18" charset="-127"/>
                <a:ea typeface="Batang" panose="02030600000101010101" pitchFamily="18" charset="-127"/>
              </a:rPr>
              <a:t>Challenges</a:t>
            </a:r>
            <a:endParaRPr lang="en-US" dirty="0">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18596592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1">
              <a:lnSpc>
                <a:spcPct val="100000"/>
              </a:lnSpc>
              <a:spcBef>
                <a:spcPts val="0"/>
              </a:spcBef>
              <a:spcAft>
                <a:spcPts val="0"/>
              </a:spcAft>
            </a:pPr>
            <a:r>
              <a:rPr lang="en-US" dirty="0" smtClean="0">
                <a:latin typeface="Batang" panose="02030600000101010101" pitchFamily="18" charset="-127"/>
                <a:ea typeface="Batang" panose="02030600000101010101" pitchFamily="18" charset="-127"/>
              </a:rPr>
              <a:t>Prospective only?</a:t>
            </a:r>
          </a:p>
          <a:p>
            <a:pPr lvl="2">
              <a:lnSpc>
                <a:spcPct val="100000"/>
              </a:lnSpc>
              <a:spcBef>
                <a:spcPts val="0"/>
              </a:spcBef>
              <a:spcAft>
                <a:spcPts val="0"/>
              </a:spcAft>
            </a:pPr>
            <a:r>
              <a:rPr lang="en-US" sz="1800" dirty="0">
                <a:latin typeface="Batang" panose="02030600000101010101" pitchFamily="18" charset="-127"/>
                <a:ea typeface="Batang" panose="02030600000101010101" pitchFamily="18" charset="-127"/>
              </a:rPr>
              <a:t>The question of whether tribal law </a:t>
            </a:r>
            <a:r>
              <a:rPr lang="en-US" sz="1800" dirty="0" smtClean="0">
                <a:latin typeface="Batang" panose="02030600000101010101" pitchFamily="18" charset="-127"/>
                <a:ea typeface="Batang" panose="02030600000101010101" pitchFamily="18" charset="-127"/>
              </a:rPr>
              <a:t>or taxes </a:t>
            </a:r>
            <a:r>
              <a:rPr lang="en-US" sz="1800" dirty="0">
                <a:latin typeface="Batang" panose="02030600000101010101" pitchFamily="18" charset="-127"/>
                <a:ea typeface="Batang" panose="02030600000101010101" pitchFamily="18" charset="-127"/>
              </a:rPr>
              <a:t>apply to preexisting </a:t>
            </a:r>
            <a:r>
              <a:rPr lang="en-US" sz="1800" dirty="0" smtClean="0">
                <a:latin typeface="Batang" panose="02030600000101010101" pitchFamily="18" charset="-127"/>
                <a:ea typeface="Batang" panose="02030600000101010101" pitchFamily="18" charset="-127"/>
              </a:rPr>
              <a:t>right-of-way grants </a:t>
            </a:r>
            <a:r>
              <a:rPr lang="en-US" sz="1800" dirty="0">
                <a:latin typeface="Batang" panose="02030600000101010101" pitchFamily="18" charset="-127"/>
                <a:ea typeface="Batang" panose="02030600000101010101" pitchFamily="18" charset="-127"/>
              </a:rPr>
              <a:t>after the effective date of the </a:t>
            </a:r>
            <a:r>
              <a:rPr lang="en-US" sz="1800" dirty="0" smtClean="0">
                <a:latin typeface="Batang" panose="02030600000101010101" pitchFamily="18" charset="-127"/>
                <a:ea typeface="Batang" panose="02030600000101010101" pitchFamily="18" charset="-127"/>
              </a:rPr>
              <a:t>new regulations </a:t>
            </a:r>
            <a:r>
              <a:rPr lang="en-US" sz="1800" dirty="0">
                <a:latin typeface="Batang" panose="02030600000101010101" pitchFamily="18" charset="-127"/>
                <a:ea typeface="Batang" panose="02030600000101010101" pitchFamily="18" charset="-127"/>
              </a:rPr>
              <a:t>is not before the </a:t>
            </a:r>
            <a:r>
              <a:rPr lang="en-US" sz="1800" dirty="0" smtClean="0">
                <a:latin typeface="Batang" panose="02030600000101010101" pitchFamily="18" charset="-127"/>
                <a:ea typeface="Batang" panose="02030600000101010101" pitchFamily="18" charset="-127"/>
              </a:rPr>
              <a:t>Department at </a:t>
            </a:r>
            <a:r>
              <a:rPr lang="en-US" sz="1800" dirty="0">
                <a:latin typeface="Batang" panose="02030600000101010101" pitchFamily="18" charset="-127"/>
                <a:ea typeface="Batang" panose="02030600000101010101" pitchFamily="18" charset="-127"/>
              </a:rPr>
              <a:t>this point, but to the extent </a:t>
            </a:r>
            <a:r>
              <a:rPr lang="en-US" sz="1800" dirty="0" smtClean="0">
                <a:latin typeface="Batang" panose="02030600000101010101" pitchFamily="18" charset="-127"/>
                <a:ea typeface="Batang" panose="02030600000101010101" pitchFamily="18" charset="-127"/>
              </a:rPr>
              <a:t>any preexisting </a:t>
            </a:r>
            <a:r>
              <a:rPr lang="en-US" sz="1800" dirty="0">
                <a:latin typeface="Batang" panose="02030600000101010101" pitchFamily="18" charset="-127"/>
                <a:ea typeface="Batang" panose="02030600000101010101" pitchFamily="18" charset="-127"/>
              </a:rPr>
              <a:t>right-of-way is assigned </a:t>
            </a:r>
            <a:r>
              <a:rPr lang="en-US" sz="1800" dirty="0" smtClean="0">
                <a:latin typeface="Batang" panose="02030600000101010101" pitchFamily="18" charset="-127"/>
                <a:ea typeface="Batang" panose="02030600000101010101" pitchFamily="18" charset="-127"/>
              </a:rPr>
              <a:t>or amended</a:t>
            </a:r>
            <a:r>
              <a:rPr lang="en-US" sz="1800" dirty="0">
                <a:latin typeface="Batang" panose="02030600000101010101" pitchFamily="18" charset="-127"/>
                <a:ea typeface="Batang" panose="02030600000101010101" pitchFamily="18" charset="-127"/>
              </a:rPr>
              <a:t>, the provisions of </a:t>
            </a:r>
            <a:r>
              <a:rPr lang="en-US" sz="1800" dirty="0" smtClean="0">
                <a:latin typeface="Batang" panose="02030600000101010101" pitchFamily="18" charset="-127"/>
                <a:ea typeface="Batang" panose="02030600000101010101" pitchFamily="18" charset="-127"/>
              </a:rPr>
              <a:t>the </a:t>
            </a:r>
            <a:r>
              <a:rPr lang="en-US" sz="1800" dirty="0" smtClean="0">
                <a:latin typeface="Batang" panose="02030600000101010101" pitchFamily="18" charset="-127"/>
                <a:ea typeface="Batang" panose="02030600000101010101" pitchFamily="18" charset="-127"/>
              </a:rPr>
              <a:t>new regulations </a:t>
            </a:r>
            <a:r>
              <a:rPr lang="en-US" sz="1800" dirty="0">
                <a:latin typeface="Batang" panose="02030600000101010101" pitchFamily="18" charset="-127"/>
                <a:ea typeface="Batang" panose="02030600000101010101" pitchFamily="18" charset="-127"/>
              </a:rPr>
              <a:t>govern</a:t>
            </a:r>
            <a:r>
              <a:rPr lang="en-US" sz="1800" dirty="0" smtClean="0">
                <a:latin typeface="Batang" panose="02030600000101010101" pitchFamily="18" charset="-127"/>
                <a:ea typeface="Batang" panose="02030600000101010101" pitchFamily="18" charset="-127"/>
              </a:rPr>
              <a:t>. 80 FR 72502.</a:t>
            </a:r>
          </a:p>
          <a:p>
            <a:pPr lvl="1">
              <a:lnSpc>
                <a:spcPct val="100000"/>
              </a:lnSpc>
              <a:spcBef>
                <a:spcPts val="0"/>
              </a:spcBef>
              <a:spcAft>
                <a:spcPts val="0"/>
              </a:spcAft>
            </a:pPr>
            <a:r>
              <a:rPr lang="en-US" dirty="0" smtClean="0">
                <a:latin typeface="Batang" panose="02030600000101010101" pitchFamily="18" charset="-127"/>
                <a:ea typeface="Batang" panose="02030600000101010101" pitchFamily="18" charset="-127"/>
              </a:rPr>
              <a:t>Will tribes have to deal with </a:t>
            </a:r>
            <a:r>
              <a:rPr lang="en-US" dirty="0">
                <a:latin typeface="Batang" panose="02030600000101010101" pitchFamily="18" charset="-127"/>
                <a:ea typeface="Batang" panose="02030600000101010101" pitchFamily="18" charset="-127"/>
              </a:rPr>
              <a:t>d</a:t>
            </a:r>
            <a:r>
              <a:rPr lang="en-US" dirty="0" smtClean="0">
                <a:latin typeface="Batang" panose="02030600000101010101" pitchFamily="18" charset="-127"/>
                <a:ea typeface="Batang" panose="02030600000101010101" pitchFamily="18" charset="-127"/>
              </a:rPr>
              <a:t>elegation of authority/APA issues in addition to jurisdictional questions?</a:t>
            </a:r>
          </a:p>
          <a:p>
            <a:pPr lvl="1">
              <a:lnSpc>
                <a:spcPct val="100000"/>
              </a:lnSpc>
              <a:spcBef>
                <a:spcPts val="0"/>
              </a:spcBef>
              <a:spcAft>
                <a:spcPts val="0"/>
              </a:spcAft>
            </a:pPr>
            <a:r>
              <a:rPr lang="en-US" dirty="0" smtClean="0">
                <a:latin typeface="Batang" panose="02030600000101010101" pitchFamily="18" charset="-127"/>
                <a:ea typeface="Batang" panose="02030600000101010101" pitchFamily="18" charset="-127"/>
              </a:rPr>
              <a:t>Is there any jurisdiction to diminish?</a:t>
            </a:r>
          </a:p>
          <a:p>
            <a:pPr lvl="2">
              <a:lnSpc>
                <a:spcPct val="100000"/>
              </a:lnSpc>
              <a:spcBef>
                <a:spcPts val="0"/>
              </a:spcBef>
              <a:spcAft>
                <a:spcPts val="0"/>
              </a:spcAft>
            </a:pPr>
            <a:r>
              <a:rPr lang="en-US" sz="1800" dirty="0" smtClean="0">
                <a:latin typeface="Batang" panose="02030600000101010101" pitchFamily="18" charset="-127"/>
                <a:ea typeface="Batang" panose="02030600000101010101" pitchFamily="18" charset="-127"/>
              </a:rPr>
              <a:t>Will the nature of the right-of-way to be granted influence the court’s decision regardless of the regulatory language and the language of the grant of right-of-way? </a:t>
            </a:r>
          </a:p>
          <a:p>
            <a:pPr lvl="2">
              <a:lnSpc>
                <a:spcPct val="100000"/>
              </a:lnSpc>
              <a:spcBef>
                <a:spcPts val="0"/>
              </a:spcBef>
              <a:spcAft>
                <a:spcPts val="0"/>
              </a:spcAft>
            </a:pPr>
            <a:r>
              <a:rPr lang="en-US" sz="1800" dirty="0" smtClean="0">
                <a:latin typeface="Batang" panose="02030600000101010101" pitchFamily="18" charset="-127"/>
                <a:ea typeface="Batang" panose="02030600000101010101" pitchFamily="18" charset="-127"/>
              </a:rPr>
              <a:t>Other factors cause a court to interpret away the jurisdiction and authority purportedly reserved?</a:t>
            </a:r>
          </a:p>
          <a:p>
            <a:pPr lvl="1">
              <a:lnSpc>
                <a:spcPct val="100000"/>
              </a:lnSpc>
              <a:spcBef>
                <a:spcPts val="0"/>
              </a:spcBef>
              <a:spcAft>
                <a:spcPts val="0"/>
              </a:spcAft>
            </a:pPr>
            <a:r>
              <a:rPr lang="en-US" sz="2000" dirty="0" smtClean="0">
                <a:latin typeface="Batang" panose="02030600000101010101" pitchFamily="18" charset="-127"/>
                <a:ea typeface="Batang" panose="02030600000101010101" pitchFamily="18" charset="-127"/>
              </a:rPr>
              <a:t>Will it matter anyway?</a:t>
            </a:r>
          </a:p>
          <a:p>
            <a:pPr lvl="2">
              <a:lnSpc>
                <a:spcPct val="100000"/>
              </a:lnSpc>
              <a:spcBef>
                <a:spcPts val="0"/>
              </a:spcBef>
              <a:spcAft>
                <a:spcPts val="0"/>
              </a:spcAft>
            </a:pPr>
            <a:r>
              <a:rPr lang="en-US" sz="1600" dirty="0" smtClean="0">
                <a:latin typeface="Batang" panose="02030600000101010101" pitchFamily="18" charset="-127"/>
                <a:ea typeface="Batang" panose="02030600000101010101" pitchFamily="18" charset="-127"/>
              </a:rPr>
              <a:t>If the Supreme Court ultimately extends </a:t>
            </a:r>
            <a:r>
              <a:rPr lang="en-US" sz="1600" i="1" dirty="0" smtClean="0">
                <a:latin typeface="Batang" panose="02030600000101010101" pitchFamily="18" charset="-127"/>
                <a:ea typeface="Batang" panose="02030600000101010101" pitchFamily="18" charset="-127"/>
              </a:rPr>
              <a:t>Montana </a:t>
            </a:r>
            <a:r>
              <a:rPr lang="en-US" sz="1600" dirty="0" smtClean="0">
                <a:latin typeface="Batang" panose="02030600000101010101" pitchFamily="18" charset="-127"/>
                <a:ea typeface="Batang" panose="02030600000101010101" pitchFamily="18" charset="-127"/>
              </a:rPr>
              <a:t>to tribal land... </a:t>
            </a:r>
            <a:endParaRPr lang="en-US" sz="1600" i="1" dirty="0">
              <a:latin typeface="Batang" panose="02030600000101010101" pitchFamily="18" charset="-127"/>
              <a:ea typeface="Batang" panose="02030600000101010101" pitchFamily="18" charset="-127"/>
            </a:endParaRPr>
          </a:p>
        </p:txBody>
      </p:sp>
      <p:sp>
        <p:nvSpPr>
          <p:cNvPr id="4" name="Title 1"/>
          <p:cNvSpPr>
            <a:spLocks noGrp="1"/>
          </p:cNvSpPr>
          <p:nvPr>
            <p:ph type="title"/>
          </p:nvPr>
        </p:nvSpPr>
        <p:spPr/>
        <p:txBody>
          <a:bodyPr/>
          <a:lstStyle/>
          <a:p>
            <a:r>
              <a:rPr lang="en-US" dirty="0" smtClean="0">
                <a:latin typeface="Batang" panose="02030600000101010101" pitchFamily="18" charset="-127"/>
                <a:ea typeface="Batang" panose="02030600000101010101" pitchFamily="18" charset="-127"/>
              </a:rPr>
              <a:t>Challenges</a:t>
            </a:r>
            <a:endParaRPr lang="en-US" dirty="0">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2031609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lvl="1">
              <a:lnSpc>
                <a:spcPct val="100000"/>
              </a:lnSpc>
              <a:spcBef>
                <a:spcPts val="0"/>
              </a:spcBef>
              <a:spcAft>
                <a:spcPts val="0"/>
              </a:spcAft>
            </a:pPr>
            <a:endParaRPr lang="en-US" sz="2600" dirty="0" smtClean="0">
              <a:latin typeface="Batang" panose="02030600000101010101" pitchFamily="18" charset="-127"/>
              <a:ea typeface="Batang" panose="02030600000101010101" pitchFamily="18" charset="-127"/>
            </a:endParaRPr>
          </a:p>
          <a:p>
            <a:pPr lvl="1">
              <a:lnSpc>
                <a:spcPct val="100000"/>
              </a:lnSpc>
              <a:spcBef>
                <a:spcPts val="0"/>
              </a:spcBef>
              <a:spcAft>
                <a:spcPts val="0"/>
              </a:spcAft>
            </a:pPr>
            <a:r>
              <a:rPr lang="en-US" sz="2600" dirty="0" smtClean="0">
                <a:latin typeface="Batang" panose="02030600000101010101" pitchFamily="18" charset="-127"/>
                <a:ea typeface="Batang" panose="02030600000101010101" pitchFamily="18" charset="-127"/>
              </a:rPr>
              <a:t>Be specific about examples of reserved authority as conditions of consent;</a:t>
            </a:r>
          </a:p>
          <a:p>
            <a:pPr marL="201168" lvl="1" indent="0">
              <a:lnSpc>
                <a:spcPct val="100000"/>
              </a:lnSpc>
              <a:spcBef>
                <a:spcPts val="0"/>
              </a:spcBef>
              <a:spcAft>
                <a:spcPts val="0"/>
              </a:spcAft>
              <a:buNone/>
            </a:pPr>
            <a:r>
              <a:rPr lang="en-US" sz="2600" dirty="0">
                <a:latin typeface="Batang" panose="02030600000101010101" pitchFamily="18" charset="-127"/>
                <a:ea typeface="Batang" panose="02030600000101010101" pitchFamily="18" charset="-127"/>
              </a:rPr>
              <a:t> </a:t>
            </a:r>
            <a:endParaRPr lang="en-US" sz="2600" dirty="0" smtClean="0">
              <a:latin typeface="Batang" panose="02030600000101010101" pitchFamily="18" charset="-127"/>
              <a:ea typeface="Batang" panose="02030600000101010101" pitchFamily="18" charset="-127"/>
            </a:endParaRPr>
          </a:p>
          <a:p>
            <a:pPr lvl="1">
              <a:lnSpc>
                <a:spcPct val="100000"/>
              </a:lnSpc>
              <a:spcBef>
                <a:spcPts val="0"/>
              </a:spcBef>
              <a:spcAft>
                <a:spcPts val="0"/>
              </a:spcAft>
            </a:pPr>
            <a:r>
              <a:rPr lang="en-US" sz="2600" dirty="0" smtClean="0">
                <a:latin typeface="Batang" panose="02030600000101010101" pitchFamily="18" charset="-127"/>
                <a:ea typeface="Batang" panose="02030600000101010101" pitchFamily="18" charset="-127"/>
              </a:rPr>
              <a:t>Support underlying jurisdictional authority – give them </a:t>
            </a:r>
            <a:r>
              <a:rPr lang="en-US" sz="2600" i="1" dirty="0" smtClean="0">
                <a:latin typeface="Batang" panose="02030600000101010101" pitchFamily="18" charset="-127"/>
                <a:ea typeface="Batang" panose="02030600000101010101" pitchFamily="18" charset="-127"/>
              </a:rPr>
              <a:t>Montana </a:t>
            </a:r>
            <a:r>
              <a:rPr lang="en-US" sz="2600" dirty="0" smtClean="0">
                <a:latin typeface="Batang" panose="02030600000101010101" pitchFamily="18" charset="-127"/>
                <a:ea typeface="Batang" panose="02030600000101010101" pitchFamily="18" charset="-127"/>
              </a:rPr>
              <a:t>reasons too?;</a:t>
            </a:r>
          </a:p>
          <a:p>
            <a:pPr lvl="2">
              <a:lnSpc>
                <a:spcPct val="100000"/>
              </a:lnSpc>
              <a:spcBef>
                <a:spcPts val="0"/>
              </a:spcBef>
              <a:spcAft>
                <a:spcPts val="0"/>
              </a:spcAft>
            </a:pPr>
            <a:r>
              <a:rPr lang="en-US" sz="2600" dirty="0" smtClean="0">
                <a:latin typeface="Batang" panose="02030600000101010101" pitchFamily="18" charset="-127"/>
                <a:ea typeface="Batang" panose="02030600000101010101" pitchFamily="18" charset="-127"/>
              </a:rPr>
              <a:t>As explained </a:t>
            </a:r>
            <a:r>
              <a:rPr lang="en-US" sz="2600" dirty="0">
                <a:latin typeface="Batang" panose="02030600000101010101" pitchFamily="18" charset="-127"/>
                <a:ea typeface="Batang" panose="02030600000101010101" pitchFamily="18" charset="-127"/>
              </a:rPr>
              <a:t>above, and required by </a:t>
            </a:r>
            <a:r>
              <a:rPr lang="en-US" sz="2600" dirty="0" smtClean="0">
                <a:latin typeface="Batang" panose="02030600000101010101" pitchFamily="18" charset="-127"/>
                <a:ea typeface="Batang" panose="02030600000101010101" pitchFamily="18" charset="-127"/>
              </a:rPr>
              <a:t>the 1948 </a:t>
            </a:r>
            <a:r>
              <a:rPr lang="en-US" sz="2600" dirty="0">
                <a:latin typeface="Batang" panose="02030600000101010101" pitchFamily="18" charset="-127"/>
                <a:ea typeface="Batang" panose="02030600000101010101" pitchFamily="18" charset="-127"/>
              </a:rPr>
              <a:t>Act, tribal consent is required </a:t>
            </a:r>
            <a:r>
              <a:rPr lang="en-US" sz="2600" dirty="0" smtClean="0">
                <a:latin typeface="Batang" panose="02030600000101010101" pitchFamily="18" charset="-127"/>
                <a:ea typeface="Batang" panose="02030600000101010101" pitchFamily="18" charset="-127"/>
              </a:rPr>
              <a:t>for the </a:t>
            </a:r>
            <a:r>
              <a:rPr lang="en-US" sz="2600" dirty="0">
                <a:latin typeface="Batang" panose="02030600000101010101" pitchFamily="18" charset="-127"/>
                <a:ea typeface="Batang" panose="02030600000101010101" pitchFamily="18" charset="-127"/>
              </a:rPr>
              <a:t>right-of-way. Therefore, </a:t>
            </a:r>
            <a:r>
              <a:rPr lang="en-US" sz="2600" dirty="0" smtClean="0">
                <a:latin typeface="Batang" panose="02030600000101010101" pitchFamily="18" charset="-127"/>
                <a:ea typeface="Batang" panose="02030600000101010101" pitchFamily="18" charset="-127"/>
              </a:rPr>
              <a:t>the consensual </a:t>
            </a:r>
            <a:r>
              <a:rPr lang="en-US" sz="2600" dirty="0">
                <a:latin typeface="Batang" panose="02030600000101010101" pitchFamily="18" charset="-127"/>
                <a:ea typeface="Batang" panose="02030600000101010101" pitchFamily="18" charset="-127"/>
              </a:rPr>
              <a:t>relationship </a:t>
            </a:r>
            <a:r>
              <a:rPr lang="en-US" sz="2600" dirty="0" smtClean="0">
                <a:latin typeface="Batang" panose="02030600000101010101" pitchFamily="18" charset="-127"/>
                <a:ea typeface="Batang" panose="02030600000101010101" pitchFamily="18" charset="-127"/>
              </a:rPr>
              <a:t>exception applies. 80 FR 72504.</a:t>
            </a:r>
          </a:p>
          <a:p>
            <a:pPr lvl="2">
              <a:lnSpc>
                <a:spcPct val="100000"/>
              </a:lnSpc>
              <a:spcBef>
                <a:spcPts val="0"/>
              </a:spcBef>
              <a:spcAft>
                <a:spcPts val="0"/>
              </a:spcAft>
            </a:pPr>
            <a:r>
              <a:rPr lang="en-US" sz="2600" dirty="0" smtClean="0">
                <a:latin typeface="Batang" panose="02030600000101010101" pitchFamily="18" charset="-127"/>
                <a:ea typeface="Batang" panose="02030600000101010101" pitchFamily="18" charset="-127"/>
              </a:rPr>
              <a:t>Regulations and terms of grant preserve tribal access to area to assess health and safety issues (25 C.F.R § 169.125(c)(1))</a:t>
            </a:r>
          </a:p>
          <a:p>
            <a:pPr lvl="2">
              <a:lnSpc>
                <a:spcPct val="100000"/>
              </a:lnSpc>
              <a:spcBef>
                <a:spcPts val="0"/>
              </a:spcBef>
              <a:spcAft>
                <a:spcPts val="0"/>
              </a:spcAft>
            </a:pPr>
            <a:endParaRPr lang="en-US" sz="2600" dirty="0">
              <a:latin typeface="Batang" panose="02030600000101010101" pitchFamily="18" charset="-127"/>
              <a:ea typeface="Batang" panose="02030600000101010101" pitchFamily="18" charset="-127"/>
            </a:endParaRPr>
          </a:p>
          <a:p>
            <a:pPr lvl="1">
              <a:lnSpc>
                <a:spcPct val="100000"/>
              </a:lnSpc>
              <a:spcBef>
                <a:spcPts val="0"/>
              </a:spcBef>
              <a:spcAft>
                <a:spcPts val="0"/>
              </a:spcAft>
            </a:pPr>
            <a:r>
              <a:rPr lang="en-US" sz="2600" dirty="0" smtClean="0">
                <a:latin typeface="Batang" panose="02030600000101010101" pitchFamily="18" charset="-127"/>
                <a:ea typeface="Batang" panose="02030600000101010101" pitchFamily="18" charset="-127"/>
              </a:rPr>
              <a:t>Be prepared to address broader jurisdictional concerns (i.e., non-member consent, misperception of tribal courts, perceived fairness/due process issues). </a:t>
            </a:r>
          </a:p>
          <a:p>
            <a:pPr lvl="2">
              <a:lnSpc>
                <a:spcPct val="100000"/>
              </a:lnSpc>
              <a:spcBef>
                <a:spcPts val="0"/>
              </a:spcBef>
              <a:spcAft>
                <a:spcPts val="0"/>
              </a:spcAft>
            </a:pPr>
            <a:endParaRPr lang="en-US" sz="2600" dirty="0">
              <a:latin typeface="Batang" panose="02030600000101010101" pitchFamily="18" charset="-127"/>
              <a:ea typeface="Batang" panose="02030600000101010101" pitchFamily="18" charset="-127"/>
            </a:endParaRPr>
          </a:p>
          <a:p>
            <a:pPr>
              <a:lnSpc>
                <a:spcPct val="100000"/>
              </a:lnSpc>
              <a:spcBef>
                <a:spcPts val="0"/>
              </a:spcBef>
              <a:spcAft>
                <a:spcPts val="0"/>
              </a:spcAft>
            </a:pPr>
            <a:r>
              <a:rPr lang="en-US" dirty="0" smtClean="0">
                <a:latin typeface="Batang" panose="02030600000101010101" pitchFamily="18" charset="-127"/>
                <a:ea typeface="Batang" panose="02030600000101010101" pitchFamily="18" charset="-127"/>
              </a:rPr>
              <a:t> </a:t>
            </a:r>
            <a:endParaRPr lang="en-US" dirty="0">
              <a:latin typeface="Batang" panose="02030600000101010101" pitchFamily="18" charset="-127"/>
              <a:ea typeface="Batang" panose="02030600000101010101" pitchFamily="18" charset="-127"/>
            </a:endParaRPr>
          </a:p>
        </p:txBody>
      </p:sp>
      <p:sp>
        <p:nvSpPr>
          <p:cNvPr id="4" name="Title 1"/>
          <p:cNvSpPr>
            <a:spLocks noGrp="1"/>
          </p:cNvSpPr>
          <p:nvPr>
            <p:ph type="title"/>
          </p:nvPr>
        </p:nvSpPr>
        <p:spPr/>
        <p:txBody>
          <a:bodyPr/>
          <a:lstStyle/>
          <a:p>
            <a:r>
              <a:rPr lang="en-US" dirty="0" smtClean="0">
                <a:latin typeface="Batang" panose="02030600000101010101" pitchFamily="18" charset="-127"/>
                <a:ea typeface="Batang" panose="02030600000101010101" pitchFamily="18" charset="-127"/>
              </a:rPr>
              <a:t>Challenges...met?</a:t>
            </a:r>
            <a:endParaRPr lang="en-US" dirty="0">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303830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atang" panose="02030600000101010101" pitchFamily="18" charset="-127"/>
                <a:ea typeface="Batang" panose="02030600000101010101" pitchFamily="18" charset="-127"/>
              </a:rPr>
              <a:t>Thank you!</a:t>
            </a:r>
            <a:endParaRPr lang="en-US" dirty="0">
              <a:latin typeface="Batang" panose="02030600000101010101" pitchFamily="18" charset="-127"/>
              <a:ea typeface="Batang" panose="02030600000101010101" pitchFamily="18" charset="-127"/>
            </a:endParaRPr>
          </a:p>
        </p:txBody>
      </p:sp>
      <p:sp>
        <p:nvSpPr>
          <p:cNvPr id="3" name="Content Placeholder 2"/>
          <p:cNvSpPr>
            <a:spLocks noGrp="1"/>
          </p:cNvSpPr>
          <p:nvPr>
            <p:ph idx="1"/>
          </p:nvPr>
        </p:nvSpPr>
        <p:spPr/>
        <p:txBody>
          <a:bodyPr/>
          <a:lstStyle/>
          <a:p>
            <a:endParaRPr lang="en-US" dirty="0" smtClean="0"/>
          </a:p>
          <a:p>
            <a:endParaRPr lang="en-US" dirty="0"/>
          </a:p>
          <a:p>
            <a:pPr marL="0" indent="0" algn="ctr">
              <a:lnSpc>
                <a:spcPct val="100000"/>
              </a:lnSpc>
              <a:spcBef>
                <a:spcPts val="0"/>
              </a:spcBef>
              <a:spcAft>
                <a:spcPts val="0"/>
              </a:spcAft>
            </a:pPr>
            <a:endParaRPr lang="en-US" sz="2800" dirty="0" smtClean="0">
              <a:latin typeface="Batang" panose="02030600000101010101" pitchFamily="18" charset="-127"/>
              <a:ea typeface="Batang" panose="02030600000101010101" pitchFamily="18" charset="-127"/>
            </a:endParaRPr>
          </a:p>
          <a:p>
            <a:pPr marL="0" indent="0" algn="ctr">
              <a:lnSpc>
                <a:spcPct val="100000"/>
              </a:lnSpc>
              <a:spcBef>
                <a:spcPts val="0"/>
              </a:spcBef>
              <a:spcAft>
                <a:spcPts val="0"/>
              </a:spcAft>
            </a:pPr>
            <a:r>
              <a:rPr lang="en-US" sz="2800" dirty="0" smtClean="0">
                <a:latin typeface="Batang" panose="02030600000101010101" pitchFamily="18" charset="-127"/>
                <a:ea typeface="Batang" panose="02030600000101010101" pitchFamily="18" charset="-127"/>
              </a:rPr>
              <a:t>Monte Mills</a:t>
            </a:r>
          </a:p>
          <a:p>
            <a:pPr marL="0" indent="0" algn="ctr">
              <a:lnSpc>
                <a:spcPct val="100000"/>
              </a:lnSpc>
              <a:spcBef>
                <a:spcPts val="0"/>
              </a:spcBef>
              <a:spcAft>
                <a:spcPts val="0"/>
              </a:spcAft>
            </a:pPr>
            <a:endParaRPr lang="en-US" sz="2800" dirty="0" smtClean="0">
              <a:latin typeface="Batang" panose="02030600000101010101" pitchFamily="18" charset="-127"/>
              <a:ea typeface="Batang" panose="02030600000101010101" pitchFamily="18" charset="-127"/>
            </a:endParaRPr>
          </a:p>
          <a:p>
            <a:pPr marL="0" indent="0" algn="ctr">
              <a:lnSpc>
                <a:spcPct val="100000"/>
              </a:lnSpc>
              <a:spcBef>
                <a:spcPts val="0"/>
              </a:spcBef>
              <a:spcAft>
                <a:spcPts val="0"/>
              </a:spcAft>
            </a:pPr>
            <a:r>
              <a:rPr lang="en-US" dirty="0" smtClean="0">
                <a:latin typeface="Batang" panose="02030600000101010101" pitchFamily="18" charset="-127"/>
                <a:ea typeface="Batang" panose="02030600000101010101" pitchFamily="18" charset="-127"/>
                <a:hlinkClick r:id="rId2"/>
              </a:rPr>
              <a:t>monte.mills@umontana.edu</a:t>
            </a:r>
            <a:endParaRPr lang="en-US" dirty="0" smtClean="0">
              <a:latin typeface="Batang" panose="02030600000101010101" pitchFamily="18" charset="-127"/>
              <a:ea typeface="Batang" panose="02030600000101010101" pitchFamily="18" charset="-127"/>
            </a:endParaRPr>
          </a:p>
          <a:p>
            <a:pPr marL="0" indent="0" algn="ctr">
              <a:lnSpc>
                <a:spcPct val="100000"/>
              </a:lnSpc>
              <a:spcBef>
                <a:spcPts val="0"/>
              </a:spcBef>
              <a:spcAft>
                <a:spcPts val="0"/>
              </a:spcAft>
            </a:pPr>
            <a:r>
              <a:rPr lang="en-US" dirty="0" smtClean="0">
                <a:latin typeface="Batang" panose="02030600000101010101" pitchFamily="18" charset="-127"/>
                <a:ea typeface="Batang" panose="02030600000101010101" pitchFamily="18" charset="-127"/>
              </a:rPr>
              <a:t>406.243.2544</a:t>
            </a:r>
            <a:endParaRPr lang="en-US" dirty="0">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384143973"/>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517</TotalTime>
  <Words>1416</Words>
  <Application>Microsoft Office PowerPoint</Application>
  <PresentationFormat>Widescreen</PresentationFormat>
  <Paragraphs>116</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Batang</vt:lpstr>
      <vt:lpstr>Calibri</vt:lpstr>
      <vt:lpstr>Calibri Light</vt:lpstr>
      <vt:lpstr>Retrospect</vt:lpstr>
      <vt:lpstr>Straightening Strate?</vt:lpstr>
      <vt:lpstr>Overview</vt:lpstr>
      <vt:lpstr>New ROW Regulations</vt:lpstr>
      <vt:lpstr>New ROW Regulations</vt:lpstr>
      <vt:lpstr>New ROW Regulations</vt:lpstr>
      <vt:lpstr>New ROW Regulations</vt:lpstr>
      <vt:lpstr>New ROW Regulations</vt:lpstr>
      <vt:lpstr>Strate v. A-1 Contractors, 520 U.S. 438 (1997)</vt:lpstr>
      <vt:lpstr>Strate v. A-1 Contractors, 520 U.S. 438 (1997)</vt:lpstr>
      <vt:lpstr>Aftermath</vt:lpstr>
      <vt:lpstr>Challenges</vt:lpstr>
      <vt:lpstr>Challenges</vt:lpstr>
      <vt:lpstr>Challenges</vt:lpstr>
      <vt:lpstr>Challenges</vt:lpstr>
      <vt:lpstr>Challenges</vt:lpstr>
      <vt:lpstr>Challenges...met?</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Straightening Strate?</dc:title>
  <dc:creator>Mills, Monte</dc:creator>
  <cp:lastModifiedBy>Mills, Monte</cp:lastModifiedBy>
  <cp:revision>28</cp:revision>
  <dcterms:created xsi:type="dcterms:W3CDTF">2016-11-01T20:14:47Z</dcterms:created>
  <dcterms:modified xsi:type="dcterms:W3CDTF">2016-11-03T14:46:51Z</dcterms:modified>
</cp:coreProperties>
</file>