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7" r:id="rId10"/>
    <p:sldId id="266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DEDAA27-384E-48B2-84C9-31FDABE026F0}">
          <p14:sldIdLst>
            <p14:sldId id="256"/>
            <p14:sldId id="257"/>
            <p14:sldId id="258"/>
            <p14:sldId id="260"/>
            <p14:sldId id="261"/>
            <p14:sldId id="259"/>
          </p14:sldIdLst>
        </p14:section>
        <p14:section name="Untitled Section" id="{CEE92F7C-DAB6-4B1F-A977-E303657BD215}">
          <p14:sldIdLst>
            <p14:sldId id="262"/>
            <p14:sldId id="263"/>
            <p14:sldId id="267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>
        <p:scale>
          <a:sx n="95" d="100"/>
          <a:sy n="95" d="100"/>
        </p:scale>
        <p:origin x="200" y="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66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34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2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30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6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3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9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72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8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9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21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49036-CA76-422E-8534-C9F904B4F05A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67B05-4A52-4A8D-9707-1BB3BED8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8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62000" y="2038350"/>
            <a:ext cx="7696200" cy="8763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FEDERAL DISPLACEMENT OF TRIBAL JURISDICTION OVER NONINDIANS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1600" y="2724150"/>
            <a:ext cx="6400800" cy="152400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THE CASE OF THE NATIONAL LABOR RELATIONS ACT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Lloyd B. Miller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41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Tribes and the NLRA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2030"/>
            <a:ext cx="8229600" cy="341259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Legal Issue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Does the NLRA apply to tribal governments as employers of individuals working on trust </a:t>
            </a:r>
            <a:r>
              <a:rPr lang="en-US" dirty="0" smtClean="0">
                <a:solidFill>
                  <a:schemeClr val="bg1"/>
                </a:solidFill>
              </a:rPr>
              <a:t>lands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The Historic Issue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law had been settled for over 60 years, </a:t>
            </a:r>
            <a:r>
              <a:rPr lang="en-US" dirty="0">
                <a:solidFill>
                  <a:schemeClr val="bg1"/>
                </a:solidFill>
              </a:rPr>
              <a:t>until 2004 </a:t>
            </a:r>
          </a:p>
          <a:p>
            <a:r>
              <a:rPr lang="en-US" dirty="0">
                <a:solidFill>
                  <a:schemeClr val="bg1"/>
                </a:solidFill>
              </a:rPr>
              <a:t>The Practical Issue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Impact of Board jurisdiction over tribal </a:t>
            </a:r>
            <a:r>
              <a:rPr lang="en-US" dirty="0" smtClean="0">
                <a:solidFill>
                  <a:schemeClr val="bg1"/>
                </a:solidFill>
              </a:rPr>
              <a:t>employment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60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Competing World Views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659464"/>
              </p:ext>
            </p:extLst>
          </p:nvPr>
        </p:nvGraphicFramePr>
        <p:xfrm>
          <a:off x="533400" y="971550"/>
          <a:ext cx="81534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3733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b="1" dirty="0" smtClean="0"/>
                        <a:t>Standard</a:t>
                      </a:r>
                      <a:r>
                        <a:rPr lang="en-US" b="1" baseline="0" dirty="0" smtClean="0"/>
                        <a:t> Test in Statutory  Cases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lang="en-US" b="1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b="0" dirty="0" smtClean="0"/>
                        <a:t>Statutory text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sz="1600" b="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b="0" dirty="0" smtClean="0"/>
                        <a:t>Context</a:t>
                      </a:r>
                      <a:r>
                        <a:rPr lang="en-US" sz="1600" b="0" baseline="0" dirty="0" smtClean="0"/>
                        <a:t> and overall statutory scheme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sz="1600" b="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b="0" dirty="0" smtClean="0"/>
                        <a:t>Legislative history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sz="1600" b="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b="0" dirty="0" smtClean="0"/>
                        <a:t>Indian</a:t>
                      </a:r>
                      <a:r>
                        <a:rPr lang="en-US" sz="1600" b="0" baseline="0" dirty="0" smtClean="0"/>
                        <a:t> canon of construction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sz="1600" b="0" baseline="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b="0" baseline="0" dirty="0" smtClean="0"/>
                        <a:t>NLRA canon  of construction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i="1" dirty="0" smtClean="0"/>
                        <a:t>Tuscarora</a:t>
                      </a:r>
                      <a:r>
                        <a:rPr lang="en-US" dirty="0" smtClean="0"/>
                        <a:t>-</a:t>
                      </a:r>
                      <a:r>
                        <a:rPr lang="en-US" i="1" dirty="0" smtClean="0"/>
                        <a:t>Coeur</a:t>
                      </a:r>
                      <a:r>
                        <a:rPr lang="en-US" i="1" baseline="0" dirty="0" smtClean="0"/>
                        <a:t> d’Alene</a:t>
                      </a:r>
                      <a:r>
                        <a:rPr lang="en-US" baseline="0" dirty="0" smtClean="0"/>
                        <a:t> Test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b="0" dirty="0" smtClean="0"/>
                        <a:t>A law of general applicability applies to a Tribe unless </a:t>
                      </a:r>
                    </a:p>
                    <a:p>
                      <a:pPr marL="800100" lvl="1" indent="-342900">
                        <a:buAutoNum type="alphaLcParenBoth"/>
                      </a:pP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law touches “exclusive rights of self-governance in purely intramural matters”; </a:t>
                      </a:r>
                    </a:p>
                    <a:p>
                      <a:pPr marL="800100" lvl="1" indent="-342900">
                        <a:buAutoNum type="alphaLcParenBoth"/>
                      </a:pP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application of the law would “abrogate rights guaranteed by Indian treaties”; or </a:t>
                      </a:r>
                    </a:p>
                    <a:p>
                      <a:pPr marL="800100" lvl="1" indent="-342900">
                        <a:buAutoNum type="alphaLcParenBoth"/>
                      </a:pP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proof “by legislative history or some other means that Congress intended [the law] not to apply to Indians on their reservations </a:t>
                      </a:r>
                      <a:endParaRPr lang="en-US" sz="1600" b="0" dirty="0" smtClean="0"/>
                    </a:p>
                    <a:p>
                      <a:pPr marL="0" indent="0">
                        <a:buNone/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47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Applying the Standard Test to the NLRA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spcBef>
                <a:spcPts val="0"/>
              </a:spcBef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Statutory text -- 29 U.S.C. </a:t>
            </a:r>
            <a:r>
              <a:rPr lang="en-US" dirty="0">
                <a:solidFill>
                  <a:schemeClr val="bg1"/>
                </a:solidFill>
              </a:rPr>
              <a:t>§151(2</a:t>
            </a:r>
            <a:r>
              <a:rPr lang="en-US" dirty="0" smtClean="0">
                <a:solidFill>
                  <a:schemeClr val="bg1"/>
                </a:solidFill>
              </a:rPr>
              <a:t>); all gov’ts; “United States”</a:t>
            </a: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Context and overall statutory </a:t>
            </a:r>
            <a:r>
              <a:rPr lang="en-US" dirty="0" smtClean="0">
                <a:solidFill>
                  <a:schemeClr val="bg1"/>
                </a:solidFill>
              </a:rPr>
              <a:t>scheme -- terms suited to </a:t>
            </a:r>
            <a:r>
              <a:rPr lang="en-US" dirty="0" smtClean="0">
                <a:solidFill>
                  <a:schemeClr val="bg1"/>
                </a:solidFill>
              </a:rPr>
              <a:t>private sector; </a:t>
            </a:r>
            <a:r>
              <a:rPr lang="en-US" dirty="0" smtClean="0">
                <a:solidFill>
                  <a:schemeClr val="bg1"/>
                </a:solidFill>
              </a:rPr>
              <a:t>lack of sovereign immunity </a:t>
            </a:r>
            <a:r>
              <a:rPr lang="en-US" dirty="0" smtClean="0">
                <a:solidFill>
                  <a:schemeClr val="bg1"/>
                </a:solidFill>
              </a:rPr>
              <a:t>waiver (§185)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Legislative </a:t>
            </a:r>
            <a:r>
              <a:rPr lang="en-US" dirty="0" smtClean="0">
                <a:solidFill>
                  <a:schemeClr val="bg1"/>
                </a:solidFill>
              </a:rPr>
              <a:t>history </a:t>
            </a:r>
            <a:r>
              <a:rPr lang="en-US" dirty="0" smtClean="0">
                <a:solidFill>
                  <a:schemeClr val="bg1"/>
                </a:solidFill>
              </a:rPr>
              <a:t>– industrial strife; </a:t>
            </a:r>
            <a:r>
              <a:rPr lang="en-US" dirty="0" smtClean="0">
                <a:solidFill>
                  <a:schemeClr val="bg1"/>
                </a:solidFill>
              </a:rPr>
              <a:t>gov’t exemption; IRA/OIWA</a:t>
            </a: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Indian canon of </a:t>
            </a:r>
            <a:r>
              <a:rPr lang="en-US" dirty="0" smtClean="0">
                <a:solidFill>
                  <a:schemeClr val="bg1"/>
                </a:solidFill>
              </a:rPr>
              <a:t>construction -- </a:t>
            </a: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</a:rPr>
              <a:t>he meaning of </a:t>
            </a:r>
            <a:r>
              <a:rPr lang="en-US" dirty="0" smtClean="0">
                <a:solidFill>
                  <a:schemeClr val="bg1"/>
                </a:solidFill>
              </a:rPr>
              <a:t>silence (</a:t>
            </a:r>
            <a:r>
              <a:rPr lang="en-US" i="1" dirty="0" err="1" smtClean="0">
                <a:solidFill>
                  <a:schemeClr val="bg1"/>
                </a:solidFill>
              </a:rPr>
              <a:t>Merrion</a:t>
            </a:r>
            <a:r>
              <a:rPr lang="en-US" dirty="0" smtClean="0">
                <a:solidFill>
                  <a:schemeClr val="bg1"/>
                </a:solidFill>
              </a:rPr>
              <a:t>, etc.)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NLRA canon  of </a:t>
            </a:r>
            <a:r>
              <a:rPr lang="en-US" dirty="0" smtClean="0">
                <a:solidFill>
                  <a:schemeClr val="bg1"/>
                </a:solidFill>
              </a:rPr>
              <a:t>construction – “public </a:t>
            </a:r>
            <a:r>
              <a:rPr lang="en-US" dirty="0">
                <a:solidFill>
                  <a:schemeClr val="bg1"/>
                </a:solidFill>
              </a:rPr>
              <a:t>questions </a:t>
            </a:r>
            <a:r>
              <a:rPr lang="en-US" dirty="0" smtClean="0">
                <a:solidFill>
                  <a:schemeClr val="bg1"/>
                </a:solidFill>
              </a:rPr>
              <a:t>particularly high in the scale of our national interest” </a:t>
            </a:r>
            <a:r>
              <a:rPr lang="en-US" dirty="0" smtClean="0">
                <a:solidFill>
                  <a:schemeClr val="bg1"/>
                </a:solidFill>
              </a:rPr>
              <a:t>(Law </a:t>
            </a:r>
            <a:r>
              <a:rPr lang="en-US" dirty="0" smtClean="0">
                <a:solidFill>
                  <a:schemeClr val="bg1"/>
                </a:solidFill>
              </a:rPr>
              <a:t>of </a:t>
            </a:r>
            <a:r>
              <a:rPr lang="en-US" dirty="0" smtClean="0">
                <a:solidFill>
                  <a:schemeClr val="bg1"/>
                </a:solidFill>
              </a:rPr>
              <a:t>Nations</a:t>
            </a:r>
            <a:r>
              <a:rPr lang="en-US" dirty="0" smtClean="0">
                <a:solidFill>
                  <a:schemeClr val="bg1"/>
                </a:solidFill>
              </a:rPr>
              <a:t>; First Amendment)</a:t>
            </a:r>
          </a:p>
          <a:p>
            <a:pPr>
              <a:spcBef>
                <a:spcPts val="0"/>
              </a:spcBef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Context: IGRA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Context: authority over non-Indians on tribal lands:  </a:t>
            </a:r>
            <a:r>
              <a:rPr lang="en-US" i="1" dirty="0" smtClean="0">
                <a:solidFill>
                  <a:schemeClr val="bg1"/>
                </a:solidFill>
              </a:rPr>
              <a:t>Mescalero Apache</a:t>
            </a:r>
            <a:r>
              <a:rPr lang="en-US" dirty="0" smtClean="0">
                <a:solidFill>
                  <a:schemeClr val="bg1"/>
                </a:solidFill>
              </a:rPr>
              <a:t> &amp; </a:t>
            </a:r>
            <a:r>
              <a:rPr lang="en-US" i="1" dirty="0" smtClean="0">
                <a:solidFill>
                  <a:schemeClr val="bg1"/>
                </a:solidFill>
              </a:rPr>
              <a:t>Montana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3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Applying the </a:t>
            </a:r>
            <a:r>
              <a:rPr lang="en-US" i="1" dirty="0" smtClean="0"/>
              <a:t>Tuscarora-Coeur d’Alene</a:t>
            </a:r>
            <a:r>
              <a:rPr lang="en-US" dirty="0" smtClean="0"/>
              <a:t> Test to the NLRA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 Is </a:t>
            </a:r>
            <a:r>
              <a:rPr lang="en-US" sz="2000" dirty="0" smtClean="0">
                <a:solidFill>
                  <a:schemeClr val="bg1"/>
                </a:solidFill>
              </a:rPr>
              <a:t>the NLRA a </a:t>
            </a:r>
            <a:r>
              <a:rPr lang="en-US" sz="2000" dirty="0">
                <a:solidFill>
                  <a:schemeClr val="bg1"/>
                </a:solidFill>
              </a:rPr>
              <a:t>law of general </a:t>
            </a:r>
            <a:r>
              <a:rPr lang="en-US" sz="2000" dirty="0" smtClean="0">
                <a:solidFill>
                  <a:schemeClr val="bg1"/>
                </a:solidFill>
              </a:rPr>
              <a:t>applicability?</a:t>
            </a:r>
            <a:r>
              <a:rPr lang="en-US" sz="2000" dirty="0">
                <a:solidFill>
                  <a:schemeClr val="bg1"/>
                </a:solidFill>
              </a:rPr>
              <a:t> (</a:t>
            </a:r>
            <a:r>
              <a:rPr lang="en-US" sz="2000" i="1" dirty="0">
                <a:solidFill>
                  <a:schemeClr val="bg1"/>
                </a:solidFill>
              </a:rPr>
              <a:t>San Juan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v. </a:t>
            </a:r>
            <a:r>
              <a:rPr lang="en-US" sz="2000" i="1" dirty="0">
                <a:solidFill>
                  <a:schemeClr val="bg1"/>
                </a:solidFill>
              </a:rPr>
              <a:t>Little River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  <a:endParaRPr lang="en-US" sz="2000" dirty="0" smtClean="0">
              <a:solidFill>
                <a:schemeClr val="bg1"/>
              </a:solidFill>
            </a:endParaRPr>
          </a:p>
          <a:p>
            <a:pPr lvl="1">
              <a:buAutoNum type="arabicPeriod"/>
            </a:pPr>
            <a:r>
              <a:rPr lang="en-US" sz="1600" dirty="0" smtClean="0">
                <a:solidFill>
                  <a:schemeClr val="bg1"/>
                </a:solidFill>
              </a:rPr>
              <a:t>Does the NLRA touch </a:t>
            </a:r>
            <a:r>
              <a:rPr lang="en-US" sz="1600" dirty="0">
                <a:solidFill>
                  <a:schemeClr val="bg1"/>
                </a:solidFill>
              </a:rPr>
              <a:t>“exclusive rights of self-governance in purely intramural matters</a:t>
            </a:r>
            <a:r>
              <a:rPr lang="en-US" sz="1600" dirty="0" smtClean="0">
                <a:solidFill>
                  <a:schemeClr val="bg1"/>
                </a:solidFill>
              </a:rPr>
              <a:t>”</a:t>
            </a:r>
          </a:p>
          <a:p>
            <a:pPr lvl="1">
              <a:buAutoNum type="arabicPeriod"/>
            </a:pPr>
            <a:r>
              <a:rPr lang="en-US" sz="1600" dirty="0" smtClean="0">
                <a:solidFill>
                  <a:schemeClr val="bg1"/>
                </a:solidFill>
              </a:rPr>
              <a:t>Would applying the NLRA “</a:t>
            </a:r>
            <a:r>
              <a:rPr lang="en-US" sz="1600" dirty="0">
                <a:solidFill>
                  <a:schemeClr val="bg1"/>
                </a:solidFill>
              </a:rPr>
              <a:t>abrogate rights guaranteed by Indian treaties</a:t>
            </a:r>
            <a:r>
              <a:rPr lang="en-US" sz="1600" dirty="0" smtClean="0">
                <a:solidFill>
                  <a:schemeClr val="bg1"/>
                </a:solidFill>
              </a:rPr>
              <a:t>” (</a:t>
            </a:r>
            <a:r>
              <a:rPr lang="en-US" sz="1600" i="1" dirty="0" smtClean="0">
                <a:solidFill>
                  <a:schemeClr val="bg1"/>
                </a:solidFill>
              </a:rPr>
              <a:t>Chickasaw </a:t>
            </a:r>
            <a:r>
              <a:rPr lang="en-US" sz="1600" dirty="0" smtClean="0">
                <a:solidFill>
                  <a:schemeClr val="bg1"/>
                </a:solidFill>
              </a:rPr>
              <a:t>v.</a:t>
            </a:r>
            <a:r>
              <a:rPr lang="en-US" sz="1600" i="1" dirty="0" smtClean="0">
                <a:solidFill>
                  <a:schemeClr val="bg1"/>
                </a:solidFill>
              </a:rPr>
              <a:t> Little River</a:t>
            </a:r>
            <a:r>
              <a:rPr lang="en-US" sz="1600" dirty="0" smtClean="0">
                <a:solidFill>
                  <a:schemeClr val="bg1"/>
                </a:solidFill>
              </a:rPr>
              <a:t>)</a:t>
            </a:r>
          </a:p>
          <a:p>
            <a:pPr lvl="1"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I</a:t>
            </a:r>
            <a:r>
              <a:rPr lang="en-US" sz="1600" dirty="0" smtClean="0">
                <a:solidFill>
                  <a:schemeClr val="bg1"/>
                </a:solidFill>
              </a:rPr>
              <a:t>s there proof </a:t>
            </a:r>
            <a:r>
              <a:rPr lang="en-US" sz="1600" dirty="0">
                <a:solidFill>
                  <a:schemeClr val="bg1"/>
                </a:solidFill>
              </a:rPr>
              <a:t>“by legislative history or some other means that Congress intended [the </a:t>
            </a:r>
            <a:r>
              <a:rPr lang="en-US" sz="1600" dirty="0" smtClean="0">
                <a:solidFill>
                  <a:schemeClr val="bg1"/>
                </a:solidFill>
              </a:rPr>
              <a:t>NLRA] </a:t>
            </a:r>
            <a:r>
              <a:rPr lang="en-US" sz="1600" dirty="0">
                <a:solidFill>
                  <a:schemeClr val="bg1"/>
                </a:solidFill>
              </a:rPr>
              <a:t>not to apply to Indians on their </a:t>
            </a:r>
            <a:r>
              <a:rPr lang="en-US" sz="1600" dirty="0" smtClean="0">
                <a:solidFill>
                  <a:schemeClr val="bg1"/>
                </a:solidFill>
              </a:rPr>
              <a:t>reservations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Judicial </a:t>
            </a:r>
            <a:r>
              <a:rPr lang="en-US" sz="2000" dirty="0" smtClean="0">
                <a:solidFill>
                  <a:schemeClr val="bg1"/>
                </a:solidFill>
              </a:rPr>
              <a:t>narrowing of </a:t>
            </a:r>
            <a:r>
              <a:rPr lang="en-US" sz="2000" dirty="0" err="1" smtClean="0">
                <a:solidFill>
                  <a:schemeClr val="bg1"/>
                </a:solidFill>
              </a:rPr>
              <a:t>jurisd</a:t>
            </a:r>
            <a:r>
              <a:rPr lang="en-US" sz="2000" dirty="0" smtClean="0">
                <a:solidFill>
                  <a:schemeClr val="bg1"/>
                </a:solidFill>
              </a:rPr>
              <a:t>. o</a:t>
            </a:r>
            <a:r>
              <a:rPr lang="en-US" sz="2000" dirty="0" smtClean="0">
                <a:solidFill>
                  <a:schemeClr val="bg1"/>
                </a:solidFill>
              </a:rPr>
              <a:t>ver </a:t>
            </a:r>
            <a:r>
              <a:rPr lang="en-US" sz="2000" dirty="0">
                <a:solidFill>
                  <a:schemeClr val="bg1"/>
                </a:solidFill>
              </a:rPr>
              <a:t>non-Indians to the </a:t>
            </a:r>
            <a:r>
              <a:rPr lang="en-US" sz="2000" dirty="0" smtClean="0">
                <a:solidFill>
                  <a:schemeClr val="bg1"/>
                </a:solidFill>
              </a:rPr>
              <a:t>“</a:t>
            </a:r>
            <a:r>
              <a:rPr lang="en-US" sz="2000" dirty="0">
                <a:solidFill>
                  <a:schemeClr val="bg1"/>
                </a:solidFill>
              </a:rPr>
              <a:t>periphery” </a:t>
            </a:r>
            <a:r>
              <a:rPr lang="en-US" sz="2000" dirty="0" smtClean="0">
                <a:solidFill>
                  <a:schemeClr val="bg1"/>
                </a:solidFill>
              </a:rPr>
              <a:t>of tribal    	sovereignty (</a:t>
            </a:r>
            <a:r>
              <a:rPr lang="en-US" sz="2000" i="1" dirty="0" smtClean="0">
                <a:solidFill>
                  <a:schemeClr val="bg1"/>
                </a:solidFill>
              </a:rPr>
              <a:t>Little </a:t>
            </a:r>
            <a:r>
              <a:rPr lang="en-US" sz="2000" i="1" dirty="0">
                <a:solidFill>
                  <a:schemeClr val="bg1"/>
                </a:solidFill>
              </a:rPr>
              <a:t>River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Board </a:t>
            </a:r>
            <a:r>
              <a:rPr lang="en-US" sz="2000" dirty="0" smtClean="0">
                <a:solidFill>
                  <a:schemeClr val="bg1"/>
                </a:solidFill>
              </a:rPr>
              <a:t>claimed </a:t>
            </a:r>
            <a:r>
              <a:rPr lang="en-US" sz="2000" dirty="0" smtClean="0">
                <a:solidFill>
                  <a:schemeClr val="bg1"/>
                </a:solidFill>
              </a:rPr>
              <a:t>discretion </a:t>
            </a:r>
            <a:r>
              <a:rPr lang="en-US" sz="2000" dirty="0" smtClean="0">
                <a:solidFill>
                  <a:schemeClr val="bg1"/>
                </a:solidFill>
              </a:rPr>
              <a:t>not to apply the Act in particular settings </a:t>
            </a:r>
            <a:r>
              <a:rPr lang="en-US" sz="2000" dirty="0" smtClean="0">
                <a:solidFill>
                  <a:schemeClr val="bg1"/>
                </a:solidFill>
              </a:rPr>
              <a:t>based on 	the “commercial” versus “governmental</a:t>
            </a:r>
            <a:r>
              <a:rPr lang="en-US" sz="2000" dirty="0">
                <a:solidFill>
                  <a:schemeClr val="bg1"/>
                </a:solidFill>
              </a:rPr>
              <a:t>” distinction </a:t>
            </a:r>
            <a:r>
              <a:rPr lang="en-US" sz="2000" dirty="0" smtClean="0">
                <a:solidFill>
                  <a:schemeClr val="bg1"/>
                </a:solidFill>
              </a:rPr>
              <a:t>(</a:t>
            </a:r>
            <a:r>
              <a:rPr lang="en-US" sz="2000" i="1" dirty="0" smtClean="0">
                <a:solidFill>
                  <a:schemeClr val="bg1"/>
                </a:solidFill>
              </a:rPr>
              <a:t>San 	Manuel </a:t>
            </a:r>
            <a:r>
              <a:rPr lang="en-US" sz="2000" dirty="0" smtClean="0">
                <a:solidFill>
                  <a:schemeClr val="bg1"/>
                </a:solidFill>
              </a:rPr>
              <a:t>&amp; </a:t>
            </a:r>
            <a:r>
              <a:rPr lang="en-US" sz="2000" i="1" dirty="0" smtClean="0">
                <a:solidFill>
                  <a:schemeClr val="bg1"/>
                </a:solidFill>
              </a:rPr>
              <a:t>Little River </a:t>
            </a:r>
            <a:r>
              <a:rPr lang="en-US" sz="2000" dirty="0" smtClean="0">
                <a:solidFill>
                  <a:schemeClr val="bg1"/>
                </a:solidFill>
              </a:rPr>
              <a:t>vs. </a:t>
            </a:r>
            <a:r>
              <a:rPr lang="en-US" sz="2000" i="1" dirty="0" smtClean="0">
                <a:solidFill>
                  <a:schemeClr val="bg1"/>
                </a:solidFill>
              </a:rPr>
              <a:t>YKHC 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12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Problem with the </a:t>
            </a:r>
            <a:r>
              <a:rPr lang="en-US" i="1" dirty="0" smtClean="0"/>
              <a:t>Tuscarora</a:t>
            </a:r>
            <a:r>
              <a:rPr lang="en-US" dirty="0" smtClean="0"/>
              <a:t>-</a:t>
            </a:r>
            <a:r>
              <a:rPr lang="en-US" i="1" dirty="0" smtClean="0"/>
              <a:t>Coeur d’Alene</a:t>
            </a:r>
            <a:r>
              <a:rPr lang="en-US" dirty="0" smtClean="0"/>
              <a:t> (</a:t>
            </a:r>
            <a:r>
              <a:rPr lang="en-US" i="1" dirty="0" err="1" smtClean="0"/>
              <a:t>CdA</a:t>
            </a:r>
            <a:r>
              <a:rPr lang="en-US" dirty="0" smtClean="0"/>
              <a:t>)Test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</a:rPr>
              <a:t>Tuscarora</a:t>
            </a:r>
            <a:r>
              <a:rPr lang="en-US" sz="2000" dirty="0" smtClean="0">
                <a:solidFill>
                  <a:schemeClr val="bg1"/>
                </a:solidFill>
              </a:rPr>
              <a:t>’s dictum </a:t>
            </a:r>
            <a:r>
              <a:rPr lang="en-US" sz="2000" dirty="0" smtClean="0"/>
              <a:t>(</a:t>
            </a:r>
            <a:r>
              <a:rPr lang="en-US" sz="2000" dirty="0"/>
              <a:t>“a general statute in terms applying to all persons includes Indians and their property interests.” </a:t>
            </a:r>
            <a:r>
              <a:rPr lang="en-US" sz="2000" dirty="0" smtClean="0"/>
              <a:t>)</a:t>
            </a:r>
            <a:r>
              <a:rPr lang="en-US" sz="2000" dirty="0">
                <a:solidFill>
                  <a:schemeClr val="bg1"/>
                </a:solidFill>
              </a:rPr>
              <a:t> and </a:t>
            </a:r>
            <a:r>
              <a:rPr lang="en-US" sz="2000" dirty="0" smtClean="0">
                <a:solidFill>
                  <a:schemeClr val="bg1"/>
                </a:solidFill>
              </a:rPr>
              <a:t>context </a:t>
            </a:r>
            <a:r>
              <a:rPr lang="en-US" sz="2000" dirty="0" smtClean="0"/>
              <a:t>(FPA)</a:t>
            </a:r>
          </a:p>
          <a:p>
            <a:r>
              <a:rPr lang="en-US" sz="2000" i="1" dirty="0" err="1" smtClean="0">
                <a:solidFill>
                  <a:schemeClr val="bg1"/>
                </a:solidFill>
              </a:rPr>
              <a:t>CdA</a:t>
            </a:r>
            <a:r>
              <a:rPr lang="en-US" sz="2000" dirty="0" err="1" smtClean="0">
                <a:solidFill>
                  <a:schemeClr val="bg1"/>
                </a:solidFill>
              </a:rPr>
              <a:t>’s</a:t>
            </a:r>
            <a:r>
              <a:rPr lang="en-US" sz="2000" dirty="0" smtClean="0">
                <a:solidFill>
                  <a:schemeClr val="bg1"/>
                </a:solidFill>
              </a:rPr>
              <a:t> reliance on </a:t>
            </a:r>
            <a:r>
              <a:rPr lang="en-US" sz="2000" i="1" dirty="0" smtClean="0">
                <a:solidFill>
                  <a:schemeClr val="bg1"/>
                </a:solidFill>
              </a:rPr>
              <a:t>Farris</a:t>
            </a:r>
            <a:r>
              <a:rPr lang="en-US" sz="2000" dirty="0" smtClean="0">
                <a:solidFill>
                  <a:schemeClr val="bg1"/>
                </a:solidFill>
              </a:rPr>
              <a:t> and criminal law cases</a:t>
            </a:r>
          </a:p>
          <a:p>
            <a:r>
              <a:rPr lang="en-US" sz="2000" i="1" dirty="0" err="1" smtClean="0">
                <a:solidFill>
                  <a:schemeClr val="bg1"/>
                </a:solidFill>
              </a:rPr>
              <a:t>CdA</a:t>
            </a:r>
            <a:r>
              <a:rPr lang="en-US" sz="2000" dirty="0" err="1" smtClean="0">
                <a:solidFill>
                  <a:schemeClr val="bg1"/>
                </a:solidFill>
              </a:rPr>
              <a:t>’s</a:t>
            </a:r>
            <a:r>
              <a:rPr lang="en-US" sz="2000" dirty="0" smtClean="0">
                <a:solidFill>
                  <a:schemeClr val="bg1"/>
                </a:solidFill>
              </a:rPr>
              <a:t> reliance on tax cases</a:t>
            </a:r>
          </a:p>
          <a:p>
            <a:r>
              <a:rPr lang="en-US" sz="2000" i="1" dirty="0" err="1" smtClean="0">
                <a:solidFill>
                  <a:schemeClr val="bg1"/>
                </a:solidFill>
              </a:rPr>
              <a:t>CdA’s</a:t>
            </a:r>
            <a:r>
              <a:rPr lang="en-US" sz="2000" dirty="0" smtClean="0">
                <a:solidFill>
                  <a:schemeClr val="bg1"/>
                </a:solidFill>
              </a:rPr>
              <a:t> reliance on case law re private employers</a:t>
            </a:r>
          </a:p>
          <a:p>
            <a:r>
              <a:rPr lang="en-US" sz="2000" i="1" dirty="0" err="1" smtClean="0">
                <a:solidFill>
                  <a:schemeClr val="bg1"/>
                </a:solidFill>
              </a:rPr>
              <a:t>CdA’s</a:t>
            </a:r>
            <a:r>
              <a:rPr lang="en-US" sz="2000" i="1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reliance on “intramural” test (see</a:t>
            </a:r>
            <a:r>
              <a:rPr lang="en-US" sz="2000" i="1" dirty="0" smtClean="0">
                <a:solidFill>
                  <a:schemeClr val="bg1"/>
                </a:solidFill>
              </a:rPr>
              <a:t> Montana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i="1" dirty="0" smtClean="0">
                <a:solidFill>
                  <a:schemeClr val="bg1"/>
                </a:solidFill>
              </a:rPr>
              <a:t>Cabazon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i="1" dirty="0" err="1" smtClean="0">
                <a:solidFill>
                  <a:schemeClr val="bg1"/>
                </a:solidFill>
              </a:rPr>
              <a:t>CdA</a:t>
            </a:r>
            <a:r>
              <a:rPr lang="en-US" sz="2000" dirty="0" err="1" smtClean="0">
                <a:solidFill>
                  <a:schemeClr val="bg1"/>
                </a:solidFill>
              </a:rPr>
              <a:t>’s</a:t>
            </a:r>
            <a:r>
              <a:rPr lang="en-US" sz="2000" dirty="0" smtClean="0">
                <a:solidFill>
                  <a:schemeClr val="bg1"/>
                </a:solidFill>
              </a:rPr>
              <a:t> reliance on commercial vs governmental (</a:t>
            </a:r>
            <a:r>
              <a:rPr lang="en-US" sz="2000" i="1" dirty="0" smtClean="0">
                <a:solidFill>
                  <a:schemeClr val="bg1"/>
                </a:solidFill>
              </a:rPr>
              <a:t>Garcia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i="1" dirty="0" smtClean="0">
                <a:solidFill>
                  <a:schemeClr val="bg1"/>
                </a:solidFill>
              </a:rPr>
              <a:t>Kiowa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i="1" dirty="0" err="1" smtClean="0">
                <a:solidFill>
                  <a:schemeClr val="bg1"/>
                </a:solidFill>
              </a:rPr>
              <a:t>CdA</a:t>
            </a:r>
            <a:r>
              <a:rPr lang="en-US" sz="2000" dirty="0" err="1" smtClean="0">
                <a:solidFill>
                  <a:schemeClr val="bg1"/>
                </a:solidFill>
              </a:rPr>
              <a:t>’s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view of legislative silence (v. </a:t>
            </a:r>
            <a:r>
              <a:rPr lang="en-US" sz="2000" i="1" dirty="0" smtClean="0">
                <a:solidFill>
                  <a:schemeClr val="bg1"/>
                </a:solidFill>
              </a:rPr>
              <a:t>Bay Mills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i="1" dirty="0" smtClean="0">
                <a:solidFill>
                  <a:schemeClr val="bg1"/>
                </a:solidFill>
              </a:rPr>
              <a:t>Iowa Mutual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i="1" dirty="0" err="1">
                <a:solidFill>
                  <a:schemeClr val="bg1"/>
                </a:solidFill>
              </a:rPr>
              <a:t>CdA</a:t>
            </a:r>
            <a:r>
              <a:rPr lang="en-US" sz="2000" dirty="0" err="1">
                <a:solidFill>
                  <a:schemeClr val="bg1"/>
                </a:solidFill>
              </a:rPr>
              <a:t>’s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special difficulty in gaming context (</a:t>
            </a:r>
            <a:r>
              <a:rPr lang="en-US" sz="2000" i="1" dirty="0" smtClean="0">
                <a:solidFill>
                  <a:schemeClr val="bg1"/>
                </a:solidFill>
              </a:rPr>
              <a:t>Bay Mills</a:t>
            </a:r>
            <a:r>
              <a:rPr lang="en-US" sz="2000" dirty="0" smtClean="0">
                <a:solidFill>
                  <a:schemeClr val="bg1"/>
                </a:solidFill>
              </a:rPr>
              <a:t> (J. Sotomayor), </a:t>
            </a:r>
            <a:r>
              <a:rPr lang="en-US" sz="2000" i="1" dirty="0" smtClean="0">
                <a:solidFill>
                  <a:schemeClr val="bg1"/>
                </a:solidFill>
              </a:rPr>
              <a:t>Pauma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0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38151"/>
            <a:ext cx="7772400" cy="83819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How the Circuits line up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76350"/>
            <a:ext cx="6400800" cy="2743200"/>
          </a:xfrm>
        </p:spPr>
        <p:txBody>
          <a:bodyPr>
            <a:noAutofit/>
          </a:bodyPr>
          <a:lstStyle/>
          <a:p>
            <a:pPr algn="l"/>
            <a:r>
              <a:rPr lang="en-US" sz="2600" dirty="0" smtClean="0">
                <a:solidFill>
                  <a:schemeClr val="bg1"/>
                </a:solidFill>
              </a:rPr>
              <a:t>•10th Circuit:   </a:t>
            </a:r>
            <a:r>
              <a:rPr lang="en-US" sz="2600" i="1" dirty="0" smtClean="0">
                <a:solidFill>
                  <a:schemeClr val="bg1"/>
                </a:solidFill>
              </a:rPr>
              <a:t>San Juan</a:t>
            </a:r>
            <a:r>
              <a:rPr lang="en-US" sz="2600" dirty="0" smtClean="0">
                <a:solidFill>
                  <a:schemeClr val="bg1"/>
                </a:solidFill>
              </a:rPr>
              <a:t> (</a:t>
            </a:r>
            <a:r>
              <a:rPr lang="en-US" sz="2600" dirty="0" err="1" smtClean="0">
                <a:solidFill>
                  <a:schemeClr val="bg1"/>
                </a:solidFill>
              </a:rPr>
              <a:t>en</a:t>
            </a:r>
            <a:r>
              <a:rPr lang="en-US" sz="2600" dirty="0" smtClean="0">
                <a:solidFill>
                  <a:schemeClr val="bg1"/>
                </a:solidFill>
              </a:rPr>
              <a:t> banc); </a:t>
            </a:r>
            <a:r>
              <a:rPr lang="en-US" sz="2600" i="1" dirty="0" smtClean="0">
                <a:solidFill>
                  <a:schemeClr val="bg1"/>
                </a:solidFill>
              </a:rPr>
              <a:t>Dobbs</a:t>
            </a:r>
          </a:p>
          <a:p>
            <a:pPr algn="l"/>
            <a:r>
              <a:rPr lang="en-US" sz="2600" dirty="0">
                <a:solidFill>
                  <a:schemeClr val="bg1"/>
                </a:solidFill>
              </a:rPr>
              <a:t>• </a:t>
            </a:r>
            <a:r>
              <a:rPr lang="en-US" sz="2600" dirty="0" smtClean="0">
                <a:solidFill>
                  <a:schemeClr val="bg1"/>
                </a:solidFill>
              </a:rPr>
              <a:t>6th Circuit: </a:t>
            </a:r>
            <a:r>
              <a:rPr lang="en-US" sz="2600" i="1" dirty="0" smtClean="0">
                <a:solidFill>
                  <a:schemeClr val="bg1"/>
                </a:solidFill>
              </a:rPr>
              <a:t>   Little River </a:t>
            </a:r>
            <a:r>
              <a:rPr lang="en-US" sz="2600" dirty="0" smtClean="0">
                <a:solidFill>
                  <a:schemeClr val="bg1"/>
                </a:solidFill>
              </a:rPr>
              <a:t>(</a:t>
            </a:r>
            <a:r>
              <a:rPr lang="en-US" sz="2600" i="1" dirty="0" err="1" smtClean="0">
                <a:solidFill>
                  <a:schemeClr val="bg1"/>
                </a:solidFill>
              </a:rPr>
              <a:t>CdA</a:t>
            </a:r>
            <a:r>
              <a:rPr lang="en-US" sz="2600" i="1" dirty="0" smtClean="0">
                <a:solidFill>
                  <a:schemeClr val="bg1"/>
                </a:solidFill>
              </a:rPr>
              <a:t> </a:t>
            </a:r>
            <a:r>
              <a:rPr lang="en-US" sz="2600" dirty="0" smtClean="0">
                <a:solidFill>
                  <a:schemeClr val="bg1"/>
                </a:solidFill>
              </a:rPr>
              <a:t>+ “periphery”               	issue)</a:t>
            </a:r>
          </a:p>
          <a:p>
            <a:pPr algn="l"/>
            <a:r>
              <a:rPr lang="en-US" sz="2600" dirty="0">
                <a:solidFill>
                  <a:schemeClr val="bg1"/>
                </a:solidFill>
              </a:rPr>
              <a:t>• </a:t>
            </a:r>
            <a:r>
              <a:rPr lang="en-US" sz="2600" dirty="0" smtClean="0">
                <a:solidFill>
                  <a:schemeClr val="bg1"/>
                </a:solidFill>
              </a:rPr>
              <a:t>D.C. Circuit:  </a:t>
            </a:r>
            <a:r>
              <a:rPr lang="en-US" sz="2600" i="1" dirty="0" smtClean="0">
                <a:solidFill>
                  <a:schemeClr val="bg1"/>
                </a:solidFill>
              </a:rPr>
              <a:t>San Manuel</a:t>
            </a:r>
            <a:r>
              <a:rPr lang="en-US" sz="2600" dirty="0" smtClean="0">
                <a:solidFill>
                  <a:schemeClr val="bg1"/>
                </a:solidFill>
              </a:rPr>
              <a:t> (what is sovereign 			“enough”)</a:t>
            </a:r>
          </a:p>
          <a:p>
            <a:pPr algn="l"/>
            <a:r>
              <a:rPr lang="en-US" sz="2600" dirty="0">
                <a:solidFill>
                  <a:schemeClr val="bg1"/>
                </a:solidFill>
              </a:rPr>
              <a:t>• </a:t>
            </a:r>
            <a:r>
              <a:rPr lang="en-US" sz="2600" dirty="0" smtClean="0">
                <a:solidFill>
                  <a:schemeClr val="bg1"/>
                </a:solidFill>
              </a:rPr>
              <a:t>9th Circuit:   </a:t>
            </a:r>
            <a:r>
              <a:rPr lang="en-US" sz="2600" i="1" dirty="0" smtClean="0">
                <a:solidFill>
                  <a:schemeClr val="bg1"/>
                </a:solidFill>
              </a:rPr>
              <a:t>Pauma</a:t>
            </a:r>
            <a:endParaRPr lang="en-US" sz="2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00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Peculiar Case of the Sixth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Little River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Majority: 	 Merritt, </a:t>
            </a:r>
            <a:r>
              <a:rPr lang="en-US" u="sng" dirty="0">
                <a:solidFill>
                  <a:schemeClr val="bg1"/>
                </a:solidFill>
              </a:rPr>
              <a:t>Gibbons</a:t>
            </a:r>
            <a:r>
              <a:rPr lang="en-US" dirty="0">
                <a:solidFill>
                  <a:schemeClr val="bg1"/>
                </a:solidFill>
              </a:rPr>
              <a:t> (Fed. Cir.),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Dissent:	 </a:t>
            </a:r>
            <a:r>
              <a:rPr lang="en-US" dirty="0" err="1" smtClean="0">
                <a:solidFill>
                  <a:srgbClr val="C00000"/>
                </a:solidFill>
              </a:rPr>
              <a:t>McKeague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Soaring Eagle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Majority:	 </a:t>
            </a:r>
            <a:r>
              <a:rPr lang="en-US" u="sng" dirty="0" smtClean="0">
                <a:solidFill>
                  <a:srgbClr val="C00000"/>
                </a:solidFill>
              </a:rPr>
              <a:t>O’Malley</a:t>
            </a:r>
            <a:r>
              <a:rPr lang="en-US" dirty="0" smtClean="0">
                <a:solidFill>
                  <a:srgbClr val="C00000"/>
                </a:solidFill>
              </a:rPr>
              <a:t>, Donald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Concurrence:	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White</a:t>
            </a:r>
            <a:endParaRPr lang="en-US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38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OSHA 	exempts US and States</a:t>
            </a:r>
          </a:p>
          <a:p>
            <a:r>
              <a:rPr lang="en-US" dirty="0" smtClean="0"/>
              <a:t>ADA	exempts US</a:t>
            </a:r>
          </a:p>
          <a:p>
            <a:r>
              <a:rPr lang="en-US" dirty="0" smtClean="0"/>
              <a:t>FMLA	covers any “public agency”</a:t>
            </a:r>
          </a:p>
          <a:p>
            <a:r>
              <a:rPr lang="en-US" dirty="0" smtClean="0"/>
              <a:t>ERISA	tribal specific</a:t>
            </a:r>
          </a:p>
          <a:p>
            <a:r>
              <a:rPr lang="en-US" dirty="0" smtClean="0"/>
              <a:t>ADEA	exempts US</a:t>
            </a:r>
          </a:p>
          <a:p>
            <a:r>
              <a:rPr lang="en-US" dirty="0" smtClean="0"/>
              <a:t>FLSA	covers “public agency” with special 		exemptions for fire/law </a:t>
            </a:r>
            <a:r>
              <a:rPr lang="en-US" dirty="0" err="1" smtClean="0"/>
              <a:t>enf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397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62000" y="2038350"/>
            <a:ext cx="7696200" cy="8763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FEDERAL DISPLACEMENT OF TRIBAL JURISDICTION OVER NONINDIANS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1600" y="2724150"/>
            <a:ext cx="6400800" cy="152400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THE CASE OF THE NATIONAL LABOR RELATIONS ACT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Lloyd B. Miller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37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</TotalTime>
  <Words>534</Words>
  <Application>Microsoft Office PowerPoint</Application>
  <PresentationFormat>On-screen Show (16:9)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FEDERAL DISPLACEMENT OF TRIBAL JURISDICTION OVER NONINDIANS </vt:lpstr>
      <vt:lpstr>Tribes and the NLRA</vt:lpstr>
      <vt:lpstr>The Competing World Views </vt:lpstr>
      <vt:lpstr>Applying the Standard Test to the NLRA</vt:lpstr>
      <vt:lpstr>Applying the Tuscarora-Coeur d’Alene Test to the NLRA</vt:lpstr>
      <vt:lpstr>The Problem with the Tuscarora-Coeur d’Alene (CdA)Test</vt:lpstr>
      <vt:lpstr>How the Circuits line up</vt:lpstr>
      <vt:lpstr>The Peculiar Case of the Sixth Circuit</vt:lpstr>
      <vt:lpstr>Other Laws</vt:lpstr>
      <vt:lpstr>FEDERAL DISPLACEMENT OF TRIBAL JURISDICTION OVER NONINDIANS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JArnold</dc:creator>
  <cp:lastModifiedBy>Lloyd B. Miller</cp:lastModifiedBy>
  <cp:revision>39</cp:revision>
  <dcterms:created xsi:type="dcterms:W3CDTF">2015-04-06T19:41:31Z</dcterms:created>
  <dcterms:modified xsi:type="dcterms:W3CDTF">2016-11-04T00:47:53Z</dcterms:modified>
</cp:coreProperties>
</file>