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352" r:id="rId2"/>
    <p:sldId id="404" r:id="rId3"/>
    <p:sldId id="420" r:id="rId4"/>
    <p:sldId id="421" r:id="rId5"/>
    <p:sldId id="406" r:id="rId6"/>
    <p:sldId id="407" r:id="rId7"/>
    <p:sldId id="422" r:id="rId8"/>
    <p:sldId id="393" r:id="rId9"/>
    <p:sldId id="401" r:id="rId10"/>
    <p:sldId id="418" r:id="rId11"/>
    <p:sldId id="408" r:id="rId12"/>
    <p:sldId id="409" r:id="rId13"/>
    <p:sldId id="417" r:id="rId14"/>
    <p:sldId id="428" r:id="rId15"/>
    <p:sldId id="411" r:id="rId16"/>
    <p:sldId id="423" r:id="rId17"/>
    <p:sldId id="424" r:id="rId18"/>
    <p:sldId id="425" r:id="rId19"/>
    <p:sldId id="426" r:id="rId20"/>
    <p:sldId id="427" r:id="rId21"/>
    <p:sldId id="414" r:id="rId22"/>
    <p:sldId id="413" r:id="rId23"/>
    <p:sldId id="416" r:id="rId24"/>
    <p:sldId id="419" r:id="rId25"/>
    <p:sldId id="410" r:id="rId26"/>
    <p:sldId id="391" r:id="rId27"/>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76"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0000"/>
    <a:srgbClr val="9A0000"/>
    <a:srgbClr val="CC0000"/>
    <a:srgbClr val="FCB040"/>
    <a:srgbClr val="EE2424"/>
    <a:srgbClr val="FF6161"/>
    <a:srgbClr val="516529"/>
    <a:srgbClr val="4F6228"/>
    <a:srgbClr val="647D33"/>
    <a:srgbClr val="303C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8" autoAdjust="0"/>
    <p:restoredTop sz="85009" autoAdjust="0"/>
  </p:normalViewPr>
  <p:slideViewPr>
    <p:cSldViewPr snapToGrid="0" snapToObjects="1">
      <p:cViewPr varScale="1">
        <p:scale>
          <a:sx n="93" d="100"/>
          <a:sy n="93" d="100"/>
        </p:scale>
        <p:origin x="1350" y="72"/>
      </p:cViewPr>
      <p:guideLst>
        <p:guide orient="horz" pos="1176"/>
        <p:guide pos="2880"/>
      </p:guideLst>
    </p:cSldViewPr>
  </p:slideViewPr>
  <p:notesTextViewPr>
    <p:cViewPr>
      <p:scale>
        <a:sx n="3" d="2"/>
        <a:sy n="3" d="2"/>
      </p:scale>
      <p:origin x="0" y="0"/>
    </p:cViewPr>
  </p:notesTextViewPr>
  <p:sorterViewPr>
    <p:cViewPr>
      <p:scale>
        <a:sx n="100" d="100"/>
        <a:sy n="100" d="100"/>
      </p:scale>
      <p:origin x="0" y="-9270"/>
    </p:cViewPr>
  </p:sorterViewPr>
  <p:notesViewPr>
    <p:cSldViewPr snapToGrid="0" snapToObjects="1">
      <p:cViewPr varScale="1">
        <p:scale>
          <a:sx n="65" d="100"/>
          <a:sy n="65" d="100"/>
        </p:scale>
        <p:origin x="3082"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62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5621"/>
          </a:xfrm>
          <a:prstGeom prst="rect">
            <a:avLst/>
          </a:prstGeom>
        </p:spPr>
        <p:txBody>
          <a:bodyPr vert="horz" lIns="91440" tIns="45720" rIns="91440" bIns="45720" rtlCol="0"/>
          <a:lstStyle>
            <a:lvl1pPr algn="r">
              <a:defRPr sz="1200"/>
            </a:lvl1pPr>
          </a:lstStyle>
          <a:p>
            <a:fld id="{E7DE650B-E8C3-42A7-815F-763175475D23}" type="datetimeFigureOut">
              <a:rPr lang="en-US" smtClean="0"/>
              <a:t>10/25/2017</a:t>
            </a:fld>
            <a:endParaRPr lang="en-US"/>
          </a:p>
        </p:txBody>
      </p:sp>
      <p:sp>
        <p:nvSpPr>
          <p:cNvPr id="4" name="Footer Placeholder 3"/>
          <p:cNvSpPr>
            <a:spLocks noGrp="1"/>
          </p:cNvSpPr>
          <p:nvPr>
            <p:ph type="ftr" sz="quarter" idx="2"/>
          </p:nvPr>
        </p:nvSpPr>
        <p:spPr>
          <a:xfrm>
            <a:off x="1" y="8830780"/>
            <a:ext cx="3038475" cy="4656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30780"/>
            <a:ext cx="3038475" cy="465620"/>
          </a:xfrm>
          <a:prstGeom prst="rect">
            <a:avLst/>
          </a:prstGeom>
        </p:spPr>
        <p:txBody>
          <a:bodyPr vert="horz" lIns="91440" tIns="45720" rIns="91440" bIns="45720" rtlCol="0" anchor="b"/>
          <a:lstStyle>
            <a:lvl1pPr algn="r">
              <a:defRPr sz="1200"/>
            </a:lvl1pPr>
          </a:lstStyle>
          <a:p>
            <a:fld id="{65253BAF-AF59-4A15-961A-52A134434A5D}" type="slidenum">
              <a:rPr lang="en-US" smtClean="0"/>
              <a:t>‹#›</a:t>
            </a:fld>
            <a:endParaRPr lang="en-US"/>
          </a:p>
        </p:txBody>
      </p:sp>
    </p:spTree>
    <p:extLst>
      <p:ext uri="{BB962C8B-B14F-4D97-AF65-F5344CB8AC3E}">
        <p14:creationId xmlns:p14="http://schemas.microsoft.com/office/powerpoint/2010/main" val="2606029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5"/>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1"/>
            <a:ext cx="3037840" cy="466435"/>
          </a:xfrm>
          <a:prstGeom prst="rect">
            <a:avLst/>
          </a:prstGeom>
        </p:spPr>
        <p:txBody>
          <a:bodyPr vert="horz" lIns="92757" tIns="46378" rIns="92757" bIns="46378" rtlCol="0"/>
          <a:lstStyle>
            <a:lvl1pPr algn="r">
              <a:defRPr sz="1200"/>
            </a:lvl1pPr>
          </a:lstStyle>
          <a:p>
            <a:fld id="{835E1890-5C87-4DF4-8B49-2AA0BDFC3505}" type="datetimeFigureOut">
              <a:rPr lang="en-US" smtClean="0"/>
              <a:t>10/25/2017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2757" tIns="46378" rIns="92757" bIns="463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2757" tIns="46378" rIns="92757" bIns="46378" rtlCol="0" anchor="b"/>
          <a:lstStyle>
            <a:lvl1pPr algn="r">
              <a:defRPr sz="1200"/>
            </a:lvl1pPr>
          </a:lstStyle>
          <a:p>
            <a:fld id="{F8D5262E-4EFC-40F9-AB03-9A89B7FA5B00}" type="slidenum">
              <a:rPr lang="en-US" smtClean="0"/>
              <a:t>‹#›</a:t>
            </a:fld>
            <a:endParaRPr lang="en-US"/>
          </a:p>
        </p:txBody>
      </p:sp>
    </p:spTree>
    <p:extLst>
      <p:ext uri="{BB962C8B-B14F-4D97-AF65-F5344CB8AC3E}">
        <p14:creationId xmlns:p14="http://schemas.microsoft.com/office/powerpoint/2010/main" val="3442791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D5262E-4EFC-40F9-AB03-9A89B7FA5B00}" type="slidenum">
              <a:rPr lang="en-US" smtClean="0"/>
              <a:t>2</a:t>
            </a:fld>
            <a:endParaRPr lang="en-US"/>
          </a:p>
        </p:txBody>
      </p:sp>
    </p:spTree>
    <p:extLst>
      <p:ext uri="{BB962C8B-B14F-4D97-AF65-F5344CB8AC3E}">
        <p14:creationId xmlns:p14="http://schemas.microsoft.com/office/powerpoint/2010/main" val="2630614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fld id="{C9941FEB-71BB-4EBC-BD73-BC363CBA03E3}" type="datetimeFigureOut">
              <a:rPr lang="en-US"/>
              <a:pPr/>
              <a:t>10/25/2017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8C3855A-8344-4784-A3B4-70CBFF6C0063}" type="slidenum">
              <a:rPr lang="en-US"/>
              <a:pPr/>
              <a:t>‹#›</a:t>
            </a:fld>
            <a:endParaRPr lang="en-US"/>
          </a:p>
        </p:txBody>
      </p:sp>
    </p:spTree>
    <p:extLst>
      <p:ext uri="{BB962C8B-B14F-4D97-AF65-F5344CB8AC3E}">
        <p14:creationId xmlns:p14="http://schemas.microsoft.com/office/powerpoint/2010/main" val="3079699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00" b="1">
                <a:solidFill>
                  <a:srgbClr val="EE2424"/>
                </a:solidFill>
              </a:defRPr>
            </a:lvl1pPr>
          </a:lstStyle>
          <a:p>
            <a:r>
              <a:rPr lang="en-US" dirty="0"/>
              <a:t>Click to edit Master title style</a:t>
            </a:r>
          </a:p>
        </p:txBody>
      </p:sp>
      <p:sp>
        <p:nvSpPr>
          <p:cNvPr id="3" name="Content Placeholder 2"/>
          <p:cNvSpPr>
            <a:spLocks noGrp="1"/>
          </p:cNvSpPr>
          <p:nvPr>
            <p:ph idx="1"/>
          </p:nvPr>
        </p:nvSpPr>
        <p:spPr/>
        <p:txBody>
          <a:bodyPr/>
          <a:lstStyle>
            <a:lvl1pPr>
              <a:spcBef>
                <a:spcPts val="1200"/>
              </a:spcBef>
              <a:defRPr/>
            </a:lvl1pPr>
            <a:lvl2pPr marL="742950" indent="-285750">
              <a:spcBef>
                <a:spcPts val="1200"/>
              </a:spcBef>
              <a:buFont typeface="Arial" panose="020B0604020202020204" pitchFamily="34" charset="0"/>
              <a:buChar char="•"/>
              <a:defRPr/>
            </a:lvl2pPr>
            <a:lvl3pPr marL="1143000" indent="-228600">
              <a:spcBef>
                <a:spcPts val="1200"/>
              </a:spcBef>
              <a:buFont typeface="Arial" panose="020B0604020202020204" pitchFamily="34" charset="0"/>
              <a:buChar char="•"/>
              <a:defRPr/>
            </a:lvl3pPr>
            <a:lvl4pPr marL="1600200" indent="-228600">
              <a:spcBef>
                <a:spcPts val="1200"/>
              </a:spcBef>
              <a:buFont typeface="Arial" panose="020B0604020202020204" pitchFamily="34" charset="0"/>
              <a:buChar char="•"/>
              <a:defRPr/>
            </a:lvl4pPr>
            <a:lvl5pPr marL="2057400" indent="-228600">
              <a:spcBef>
                <a:spcPts val="1200"/>
              </a:spcBef>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fld id="{D4F393CA-4673-47F8-8C31-A529F95D7DE9}" type="datetimeFigureOut">
              <a:rPr lang="en-US"/>
              <a:pPr/>
              <a:t>10/25/2017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30B6C9D-5224-4F82-ADBA-6ACDC591BD4F}" type="slidenum">
              <a:rPr lang="en-US"/>
              <a:pPr/>
              <a:t>‹#›</a:t>
            </a:fld>
            <a:endParaRPr lang="en-US"/>
          </a:p>
        </p:txBody>
      </p:sp>
    </p:spTree>
    <p:extLst>
      <p:ext uri="{BB962C8B-B14F-4D97-AF65-F5344CB8AC3E}">
        <p14:creationId xmlns:p14="http://schemas.microsoft.com/office/powerpoint/2010/main" val="1101423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A2BAF430-B1F3-4111-A75E-8DDD9B7E1B22}" type="datetimeFigureOut">
              <a:rPr lang="en-US"/>
              <a:pPr/>
              <a:t>10/25/2017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72EDFC2-67D5-4F1A-A04A-48BDCF2CA57F}" type="slidenum">
              <a:rPr lang="en-US"/>
              <a:pPr/>
              <a:t>‹#›</a:t>
            </a:fld>
            <a:endParaRPr lang="en-US"/>
          </a:p>
        </p:txBody>
      </p:sp>
    </p:spTree>
    <p:extLst>
      <p:ext uri="{BB962C8B-B14F-4D97-AF65-F5344CB8AC3E}">
        <p14:creationId xmlns:p14="http://schemas.microsoft.com/office/powerpoint/2010/main" val="176778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A3309356-4F0B-4D5B-BBC3-8A18B5917CC2}" type="datetimeFigureOut">
              <a:rPr lang="en-US"/>
              <a:pPr/>
              <a:t>10/25/2017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27442A1-AC87-4755-AC71-CD47DB00E9A9}" type="slidenum">
              <a:rPr lang="en-US"/>
              <a:pPr/>
              <a:t>‹#›</a:t>
            </a:fld>
            <a:endParaRPr lang="en-US"/>
          </a:p>
        </p:txBody>
      </p:sp>
    </p:spTree>
    <p:extLst>
      <p:ext uri="{BB962C8B-B14F-4D97-AF65-F5344CB8AC3E}">
        <p14:creationId xmlns:p14="http://schemas.microsoft.com/office/powerpoint/2010/main" val="3461554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49892C56-1D43-4DAA-84AC-8487391F9C92}" type="datetimeFigureOut">
              <a:rPr lang="en-US"/>
              <a:pPr/>
              <a:t>10/25/2017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44D5AD3-0D10-42F2-80C2-95C064675820}" type="slidenum">
              <a:rPr lang="en-US"/>
              <a:pPr/>
              <a:t>‹#›</a:t>
            </a:fld>
            <a:endParaRPr lang="en-US"/>
          </a:p>
        </p:txBody>
      </p:sp>
    </p:spTree>
    <p:extLst>
      <p:ext uri="{BB962C8B-B14F-4D97-AF65-F5344CB8AC3E}">
        <p14:creationId xmlns:p14="http://schemas.microsoft.com/office/powerpoint/2010/main" val="493663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D1547DC1-DAA0-44BB-9530-603F6A51AB63}" type="datetimeFigureOut">
              <a:rPr lang="en-US"/>
              <a:pPr/>
              <a:t>10/25/2017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866E4C29-AED3-4561-BA44-2D57045091FC}" type="slidenum">
              <a:rPr lang="en-US"/>
              <a:pPr/>
              <a:t>‹#›</a:t>
            </a:fld>
            <a:endParaRPr lang="en-US"/>
          </a:p>
        </p:txBody>
      </p:sp>
    </p:spTree>
    <p:extLst>
      <p:ext uri="{BB962C8B-B14F-4D97-AF65-F5344CB8AC3E}">
        <p14:creationId xmlns:p14="http://schemas.microsoft.com/office/powerpoint/2010/main" val="4249713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82F7037-306F-4414-9F1D-F7BBEB5D6CA7}" type="datetimeFigureOut">
              <a:rPr lang="en-US"/>
              <a:pPr/>
              <a:t>10/25/2017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3625333B-07E0-4C64-B0FC-4F287C806DFF}" type="slidenum">
              <a:rPr lang="en-US"/>
              <a:pPr/>
              <a:t>‹#›</a:t>
            </a:fld>
            <a:endParaRPr lang="en-US"/>
          </a:p>
        </p:txBody>
      </p:sp>
    </p:spTree>
    <p:extLst>
      <p:ext uri="{BB962C8B-B14F-4D97-AF65-F5344CB8AC3E}">
        <p14:creationId xmlns:p14="http://schemas.microsoft.com/office/powerpoint/2010/main" val="2107593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41B14DE1-D9D7-41DF-8B73-DE26DC68A26A}" type="datetimeFigureOut">
              <a:rPr lang="en-US"/>
              <a:pPr/>
              <a:t>10/25/2017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F52EBC9-E6AA-41D5-B62A-06CF521BEAE1}" type="slidenum">
              <a:rPr lang="en-US"/>
              <a:pPr/>
              <a:t>‹#›</a:t>
            </a:fld>
            <a:endParaRPr lang="en-US"/>
          </a:p>
        </p:txBody>
      </p:sp>
    </p:spTree>
    <p:extLst>
      <p:ext uri="{BB962C8B-B14F-4D97-AF65-F5344CB8AC3E}">
        <p14:creationId xmlns:p14="http://schemas.microsoft.com/office/powerpoint/2010/main" val="3693600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4B6682B1-1C47-4429-9110-1EB16EC94AA2}" type="datetimeFigureOut">
              <a:rPr lang="en-US"/>
              <a:pPr/>
              <a:t>10/25/2017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4C1E587-D14E-491A-8F83-4BD8CDE705A0}" type="slidenum">
              <a:rPr lang="en-US"/>
              <a:pPr/>
              <a:t>‹#›</a:t>
            </a:fld>
            <a:endParaRPr lang="en-US"/>
          </a:p>
        </p:txBody>
      </p:sp>
    </p:spTree>
    <p:extLst>
      <p:ext uri="{BB962C8B-B14F-4D97-AF65-F5344CB8AC3E}">
        <p14:creationId xmlns:p14="http://schemas.microsoft.com/office/powerpoint/2010/main" val="3865462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EA09A93-20F1-41C3-830C-C8E8822A5690}" type="datetimeFigureOut">
              <a:rPr lang="en-US"/>
              <a:pPr/>
              <a:t>10/25/2017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2806B3F-AF5E-4310-AB08-86BDC4AD9185}" type="slidenum">
              <a:rPr lang="en-US"/>
              <a:pPr/>
              <a:t>‹#›</a:t>
            </a:fld>
            <a:endParaRPr lang="en-US"/>
          </a:p>
        </p:txBody>
      </p:sp>
    </p:spTree>
    <p:extLst>
      <p:ext uri="{BB962C8B-B14F-4D97-AF65-F5344CB8AC3E}">
        <p14:creationId xmlns:p14="http://schemas.microsoft.com/office/powerpoint/2010/main" val="1837142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6876E03-B4BC-48B8-ABA5-1F1DDC9CB453}" type="datetimeFigureOut">
              <a:rPr lang="en-US"/>
              <a:pPr/>
              <a:t>10/25/2017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2DD74C4-C011-47B0-BBFA-80E717A64831}" type="slidenum">
              <a:rPr lang="en-US"/>
              <a:pPr/>
              <a:t>‹#›</a:t>
            </a:fld>
            <a:endParaRPr lang="en-US"/>
          </a:p>
        </p:txBody>
      </p:sp>
    </p:spTree>
    <p:extLst>
      <p:ext uri="{BB962C8B-B14F-4D97-AF65-F5344CB8AC3E}">
        <p14:creationId xmlns:p14="http://schemas.microsoft.com/office/powerpoint/2010/main" val="2087503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3A61DE7C-19F5-4DFD-AAE1-A8ED9A9A5191}" type="datetimeFigureOut">
              <a:rPr lang="en-US"/>
              <a:pPr/>
              <a:t>10/25/2017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Georgia" panose="02040502050405020303" pitchFamily="18" charset="0"/>
              </a:defRPr>
            </a:lvl1pPr>
          </a:lstStyle>
          <a:p>
            <a:r>
              <a:rPr lang="en-US" dirty="0"/>
              <a:t>Jessica Intermill</a:t>
            </a:r>
          </a:p>
        </p:txBody>
      </p:sp>
      <p:pic>
        <p:nvPicPr>
          <p:cNvPr id="1031" name="Picture 8" descr="HA Logo PP.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63525" y="5905500"/>
            <a:ext cx="2725738"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HA Accent Line PP.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5688013"/>
            <a:ext cx="91440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fontAlgn="base" hangingPunct="1">
        <a:spcBef>
          <a:spcPct val="0"/>
        </a:spcBef>
        <a:spcAft>
          <a:spcPct val="0"/>
        </a:spcAft>
        <a:defRPr sz="4400" kern="1200">
          <a:solidFill>
            <a:schemeClr val="tx1"/>
          </a:solidFill>
          <a:latin typeface="Georgia" panose="02040502050405020303" pitchFamily="18" charset="0"/>
          <a:ea typeface="MS PGothic" panose="020B0600070205080204" pitchFamily="34" charset="-128"/>
          <a:cs typeface="Georgia" panose="02040502050405020303" pitchFamily="18" charset="0"/>
        </a:defRPr>
      </a:lvl1pPr>
      <a:lvl2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Georgia" panose="02040502050405020303" pitchFamily="18" charset="0"/>
          <a:ea typeface="MS PGothic" panose="020B0600070205080204" pitchFamily="34" charset="-128"/>
          <a:cs typeface="Georgia" panose="02040502050405020303" pitchFamily="18"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Georgia" panose="02040502050405020303" pitchFamily="18" charset="0"/>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Georgia" panose="02040502050405020303" pitchFamily="18" charset="0"/>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Georgia" panose="02040502050405020303" pitchFamily="18" charset="0"/>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Georgia" panose="02040502050405020303" pitchFamily="18" charset="0"/>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isdominthewhisper.com/tag/wisdominthewhisper-com/page/6/" TargetMode="External"/><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hyperlink" Target="https://creativecommons.org/licenses/by-nc-nd/3.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isdominthewhisper.com/tag/wisdominthewhisper-com/page/6/" TargetMode="External"/><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685800" y="639291"/>
            <a:ext cx="7772400" cy="3025415"/>
          </a:xfrm>
        </p:spPr>
        <p:txBody>
          <a:bodyPr/>
          <a:lstStyle/>
          <a:p>
            <a:r>
              <a:rPr lang="en-US" sz="3600" b="1" dirty="0"/>
              <a:t>Beyond Title 25: Putting Federal Law to Work for Tribes</a:t>
            </a:r>
            <a:r>
              <a:rPr lang="en-US" sz="3600" dirty="0"/>
              <a:t/>
            </a:r>
            <a:br>
              <a:rPr lang="en-US" sz="3600" dirty="0"/>
            </a:br>
            <a:r>
              <a:rPr lang="en-US" sz="3600" b="1" dirty="0">
                <a:latin typeface="Georgia" panose="02040502050405020303" pitchFamily="18" charset="0"/>
              </a:rPr>
              <a:t/>
            </a:r>
            <a:br>
              <a:rPr lang="en-US" sz="3600" b="1" dirty="0">
                <a:latin typeface="Georgia" panose="02040502050405020303" pitchFamily="18" charset="0"/>
              </a:rPr>
            </a:br>
            <a:r>
              <a:rPr lang="en-US" sz="2400" b="1" dirty="0">
                <a:latin typeface="Georgia" panose="02040502050405020303" pitchFamily="18" charset="0"/>
              </a:rPr>
              <a:t>Tribal In-House Counsel Association</a:t>
            </a:r>
            <a:r>
              <a:rPr lang="en-US" sz="3000" b="1" dirty="0">
                <a:latin typeface="Georgia" panose="02040502050405020303" pitchFamily="18" charset="0"/>
              </a:rPr>
              <a:t/>
            </a:r>
            <a:br>
              <a:rPr lang="en-US" sz="3000" b="1" dirty="0">
                <a:latin typeface="Georgia" panose="02040502050405020303" pitchFamily="18" charset="0"/>
              </a:rPr>
            </a:br>
            <a:r>
              <a:rPr lang="en-US" sz="3000" b="1" dirty="0"/>
              <a:t/>
            </a:r>
            <a:br>
              <a:rPr lang="en-US" sz="3000" b="1" dirty="0"/>
            </a:br>
            <a:r>
              <a:rPr lang="en-US" sz="2000" dirty="0">
                <a:latin typeface="Georgia" panose="02040502050405020303" pitchFamily="18" charset="0"/>
              </a:rPr>
              <a:t>October 26, 2017</a:t>
            </a:r>
          </a:p>
        </p:txBody>
      </p:sp>
      <p:sp>
        <p:nvSpPr>
          <p:cNvPr id="3" name="Subtitle 2"/>
          <p:cNvSpPr>
            <a:spLocks noGrp="1"/>
          </p:cNvSpPr>
          <p:nvPr>
            <p:ph type="subTitle" idx="1"/>
          </p:nvPr>
        </p:nvSpPr>
        <p:spPr>
          <a:xfrm>
            <a:off x="1" y="4384840"/>
            <a:ext cx="9143999" cy="1752600"/>
          </a:xfrm>
        </p:spPr>
        <p:txBody>
          <a:bodyPr rtlCol="0">
            <a:normAutofit/>
          </a:bodyPr>
          <a:lstStyle/>
          <a:p>
            <a:pPr fontAlgn="auto">
              <a:spcBef>
                <a:spcPts val="0"/>
              </a:spcBef>
              <a:spcAft>
                <a:spcPts val="0"/>
              </a:spcAft>
              <a:defRPr/>
            </a:pPr>
            <a:r>
              <a:rPr lang="en-US" dirty="0">
                <a:solidFill>
                  <a:schemeClr val="tx1"/>
                </a:solidFill>
                <a:latin typeface="Georgia" panose="02040502050405020303" pitchFamily="18" charset="0"/>
                <a:ea typeface="+mn-ea"/>
                <a:cs typeface="+mn-cs"/>
              </a:rPr>
              <a:t>Jessica Intermill</a:t>
            </a:r>
          </a:p>
          <a:p>
            <a:pPr fontAlgn="auto">
              <a:spcBef>
                <a:spcPts val="0"/>
              </a:spcBef>
              <a:spcAft>
                <a:spcPts val="0"/>
              </a:spcAft>
              <a:defRPr/>
            </a:pPr>
            <a:r>
              <a:rPr lang="en-US" sz="2500" dirty="0">
                <a:solidFill>
                  <a:schemeClr val="tx1"/>
                </a:solidFill>
                <a:latin typeface="Georgia" panose="02040502050405020303" pitchFamily="18" charset="0"/>
                <a:ea typeface="+mn-ea"/>
                <a:cs typeface="+mn-cs"/>
              </a:rPr>
              <a:t>Founding Member, Hogen Adams PLLC</a:t>
            </a:r>
          </a:p>
        </p:txBody>
      </p:sp>
    </p:spTree>
    <p:extLst>
      <p:ext uri="{BB962C8B-B14F-4D97-AF65-F5344CB8AC3E}">
        <p14:creationId xmlns:p14="http://schemas.microsoft.com/office/powerpoint/2010/main" val="3605850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9E41-47D7-4E8E-9A37-F2FBE0F2A0FD}"/>
              </a:ext>
            </a:extLst>
          </p:cNvPr>
          <p:cNvSpPr>
            <a:spLocks noGrp="1"/>
          </p:cNvSpPr>
          <p:nvPr>
            <p:ph type="title"/>
          </p:nvPr>
        </p:nvSpPr>
        <p:spPr/>
        <p:txBody>
          <a:bodyPr/>
          <a:lstStyle/>
          <a:p>
            <a:r>
              <a:rPr lang="en-US" dirty="0"/>
              <a:t>Beyond Indian Law</a:t>
            </a:r>
          </a:p>
        </p:txBody>
      </p:sp>
      <p:pic>
        <p:nvPicPr>
          <p:cNvPr id="3" name="Princess Bride ( Inconceivable [ Montage ] )">
            <a:hlinkClick r:id="" action="ppaction://media"/>
            <a:extLst>
              <a:ext uri="{FF2B5EF4-FFF2-40B4-BE49-F238E27FC236}">
                <a16:creationId xmlns:a16="http://schemas.microsoft.com/office/drawing/2014/main" id="{09B47DF1-75F9-4F15-AD71-1DB440B2A46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37360" y="1270533"/>
            <a:ext cx="5669280" cy="4251961"/>
          </a:xfrm>
          <a:prstGeom prst="rect">
            <a:avLst/>
          </a:prstGeom>
        </p:spPr>
      </p:pic>
    </p:spTree>
    <p:extLst>
      <p:ext uri="{BB962C8B-B14F-4D97-AF65-F5344CB8AC3E}">
        <p14:creationId xmlns:p14="http://schemas.microsoft.com/office/powerpoint/2010/main" val="40736070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Indian Law</a:t>
            </a:r>
          </a:p>
        </p:txBody>
      </p:sp>
      <p:sp>
        <p:nvSpPr>
          <p:cNvPr id="3" name="Content Placeholder 2"/>
          <p:cNvSpPr>
            <a:spLocks noGrp="1"/>
          </p:cNvSpPr>
          <p:nvPr>
            <p:ph idx="1"/>
          </p:nvPr>
        </p:nvSpPr>
        <p:spPr>
          <a:xfrm>
            <a:off x="457200" y="2530764"/>
            <a:ext cx="8229600" cy="3595399"/>
          </a:xfrm>
        </p:spPr>
        <p:txBody>
          <a:bodyPr/>
          <a:lstStyle/>
          <a:p>
            <a:pPr marL="0" indent="0" algn="ctr">
              <a:buNone/>
            </a:pPr>
            <a:r>
              <a:rPr lang="en-US" sz="3000" dirty="0"/>
              <a:t>In federal court …</a:t>
            </a:r>
            <a:endParaRPr lang="en-US" sz="2800" dirty="0"/>
          </a:p>
        </p:txBody>
      </p:sp>
    </p:spTree>
    <p:extLst>
      <p:ext uri="{BB962C8B-B14F-4D97-AF65-F5344CB8AC3E}">
        <p14:creationId xmlns:p14="http://schemas.microsoft.com/office/powerpoint/2010/main" val="1376097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Indian Law</a:t>
            </a:r>
          </a:p>
        </p:txBody>
      </p:sp>
      <p:sp>
        <p:nvSpPr>
          <p:cNvPr id="3" name="Content Placeholder 2"/>
          <p:cNvSpPr>
            <a:spLocks noGrp="1"/>
          </p:cNvSpPr>
          <p:nvPr>
            <p:ph idx="1"/>
          </p:nvPr>
        </p:nvSpPr>
        <p:spPr/>
        <p:txBody>
          <a:bodyPr/>
          <a:lstStyle/>
          <a:p>
            <a:pPr marL="0" indent="0">
              <a:buNone/>
            </a:pPr>
            <a:r>
              <a:rPr lang="en-US" sz="3000" b="1" i="1" dirty="0"/>
              <a:t>Merrion v. Jicarilla Apache Tribe </a:t>
            </a:r>
            <a:r>
              <a:rPr lang="en-US" sz="3000" b="1" dirty="0"/>
              <a:t>(1982)</a:t>
            </a:r>
          </a:p>
          <a:p>
            <a:pPr marL="0" indent="0">
              <a:buNone/>
            </a:pPr>
            <a:r>
              <a:rPr lang="en-US" sz="2800" dirty="0"/>
              <a:t>Nonmembers who lawfully enter tribal lands remain subject to the tribe’s power to exclude them. This power necessarily includes the lesser power to place conditions on entry, on continued presence, or on reservation conduct. . . .</a:t>
            </a:r>
            <a:endParaRPr lang="en-US" sz="2800" b="1" dirty="0"/>
          </a:p>
        </p:txBody>
      </p:sp>
    </p:spTree>
    <p:extLst>
      <p:ext uri="{BB962C8B-B14F-4D97-AF65-F5344CB8AC3E}">
        <p14:creationId xmlns:p14="http://schemas.microsoft.com/office/powerpoint/2010/main" val="3870441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Indian Law</a:t>
            </a:r>
          </a:p>
        </p:txBody>
      </p:sp>
      <p:sp>
        <p:nvSpPr>
          <p:cNvPr id="3" name="Content Placeholder 2"/>
          <p:cNvSpPr>
            <a:spLocks noGrp="1"/>
          </p:cNvSpPr>
          <p:nvPr>
            <p:ph idx="1"/>
          </p:nvPr>
        </p:nvSpPr>
        <p:spPr/>
        <p:txBody>
          <a:bodyPr/>
          <a:lstStyle/>
          <a:p>
            <a:pPr marL="0" indent="0">
              <a:buNone/>
            </a:pPr>
            <a:r>
              <a:rPr lang="en-US" sz="3000" b="1" i="1" dirty="0"/>
              <a:t>Merrion v. Jicarilla Apache Tribe </a:t>
            </a:r>
            <a:r>
              <a:rPr lang="en-US" sz="3000" b="1" dirty="0"/>
              <a:t>(1982)</a:t>
            </a:r>
          </a:p>
          <a:p>
            <a:pPr marL="0" indent="0">
              <a:buNone/>
            </a:pPr>
            <a:r>
              <a:rPr lang="en-US" sz="2800" dirty="0"/>
              <a:t>Nonmembers who lawfully enter tribal lands remain subject to the tribe’s power to exclude them. This power necessarily includes the lesser power to place conditions on entry, on continued presence, or on reservation conduct. . . .</a:t>
            </a:r>
            <a:endParaRPr lang="en-US" sz="2800" b="1" dirty="0"/>
          </a:p>
        </p:txBody>
      </p:sp>
    </p:spTree>
    <p:extLst>
      <p:ext uri="{BB962C8B-B14F-4D97-AF65-F5344CB8AC3E}">
        <p14:creationId xmlns:p14="http://schemas.microsoft.com/office/powerpoint/2010/main" val="4266042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Indian Law</a:t>
            </a:r>
          </a:p>
        </p:txBody>
      </p:sp>
      <p:pic>
        <p:nvPicPr>
          <p:cNvPr id="6" name="Picture 5">
            <a:extLst>
              <a:ext uri="{FF2B5EF4-FFF2-40B4-BE49-F238E27FC236}">
                <a16:creationId xmlns:a16="http://schemas.microsoft.com/office/drawing/2014/main" id="{4284E065-A706-4596-8699-B3A49EE00C52}"/>
              </a:ext>
            </a:extLst>
          </p:cNvPr>
          <p:cNvPicPr>
            <a:picLocks noChangeAspect="1"/>
          </p:cNvPicPr>
          <p:nvPr/>
        </p:nvPicPr>
        <p:blipFill>
          <a:blip r:embed="rId2"/>
          <a:stretch>
            <a:fillRect/>
          </a:stretch>
        </p:blipFill>
        <p:spPr>
          <a:xfrm>
            <a:off x="797764" y="1602658"/>
            <a:ext cx="8262662" cy="3344334"/>
          </a:xfrm>
          <a:prstGeom prst="rect">
            <a:avLst/>
          </a:prstGeom>
        </p:spPr>
      </p:pic>
      <p:cxnSp>
        <p:nvCxnSpPr>
          <p:cNvPr id="8" name="Straight Connector 7">
            <a:extLst>
              <a:ext uri="{FF2B5EF4-FFF2-40B4-BE49-F238E27FC236}">
                <a16:creationId xmlns:a16="http://schemas.microsoft.com/office/drawing/2014/main" id="{977A3677-62BC-493D-A1EF-E8A347A5CE1C}"/>
              </a:ext>
            </a:extLst>
          </p:cNvPr>
          <p:cNvCxnSpPr>
            <a:cxnSpLocks/>
          </p:cNvCxnSpPr>
          <p:nvPr/>
        </p:nvCxnSpPr>
        <p:spPr>
          <a:xfrm>
            <a:off x="3657600" y="4503174"/>
            <a:ext cx="3696929" cy="0"/>
          </a:xfrm>
          <a:prstGeom prst="line">
            <a:avLst/>
          </a:prstGeom>
          <a:ln>
            <a:solidFill>
              <a:srgbClr val="DA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CE49655-BB72-4587-8829-AEB3602272DB}"/>
              </a:ext>
            </a:extLst>
          </p:cNvPr>
          <p:cNvCxnSpPr>
            <a:cxnSpLocks/>
          </p:cNvCxnSpPr>
          <p:nvPr/>
        </p:nvCxnSpPr>
        <p:spPr>
          <a:xfrm>
            <a:off x="875071" y="4951908"/>
            <a:ext cx="1789471" cy="0"/>
          </a:xfrm>
          <a:prstGeom prst="line">
            <a:avLst/>
          </a:prstGeom>
          <a:ln>
            <a:solidFill>
              <a:srgbClr val="DA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108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Indian Law</a:t>
            </a:r>
          </a:p>
        </p:txBody>
      </p:sp>
      <p:sp>
        <p:nvSpPr>
          <p:cNvPr id="3" name="Content Placeholder 2"/>
          <p:cNvSpPr>
            <a:spLocks noGrp="1"/>
          </p:cNvSpPr>
          <p:nvPr>
            <p:ph idx="1"/>
          </p:nvPr>
        </p:nvSpPr>
        <p:spPr>
          <a:xfrm>
            <a:off x="457200" y="2530764"/>
            <a:ext cx="8229600" cy="3595399"/>
          </a:xfrm>
        </p:spPr>
        <p:txBody>
          <a:bodyPr/>
          <a:lstStyle/>
          <a:p>
            <a:pPr marL="0" indent="0" algn="ctr">
              <a:buNone/>
            </a:pPr>
            <a:r>
              <a:rPr lang="en-US" sz="3000" dirty="0"/>
              <a:t>… and state court.</a:t>
            </a:r>
            <a:endParaRPr lang="en-US" sz="2800" dirty="0"/>
          </a:p>
        </p:txBody>
      </p:sp>
    </p:spTree>
    <p:extLst>
      <p:ext uri="{BB962C8B-B14F-4D97-AF65-F5344CB8AC3E}">
        <p14:creationId xmlns:p14="http://schemas.microsoft.com/office/powerpoint/2010/main" val="380945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Indian Law</a:t>
            </a:r>
          </a:p>
        </p:txBody>
      </p:sp>
      <p:sp>
        <p:nvSpPr>
          <p:cNvPr id="3" name="Content Placeholder 2"/>
          <p:cNvSpPr>
            <a:spLocks noGrp="1"/>
          </p:cNvSpPr>
          <p:nvPr>
            <p:ph idx="1"/>
          </p:nvPr>
        </p:nvSpPr>
        <p:spPr>
          <a:xfrm>
            <a:off x="457200" y="1600200"/>
            <a:ext cx="8229600" cy="4525963"/>
          </a:xfrm>
        </p:spPr>
        <p:txBody>
          <a:bodyPr/>
          <a:lstStyle/>
          <a:p>
            <a:pPr marL="0" indent="0">
              <a:buNone/>
            </a:pPr>
            <a:r>
              <a:rPr lang="en-US" b="1" i="1" dirty="0"/>
              <a:t>Michigan v. Bay Mills </a:t>
            </a:r>
            <a:r>
              <a:rPr lang="en-US" b="1" dirty="0"/>
              <a:t>(2014)</a:t>
            </a:r>
          </a:p>
          <a:p>
            <a:pPr marL="0" indent="0">
              <a:buNone/>
            </a:pPr>
            <a:r>
              <a:rPr lang="en-US" sz="2800" dirty="0"/>
              <a:t>Among the core aspects of sovereignty that tribes possess—subject, again, to congressional action—is the “common-law immunity from suit traditionally enjoyed by sovereign powers.” That immunity, we have explained, is “a necessary corollary to Indian sovereignty and self-governance.”</a:t>
            </a:r>
            <a:endParaRPr lang="en-US" sz="2800" b="1" dirty="0"/>
          </a:p>
        </p:txBody>
      </p:sp>
    </p:spTree>
    <p:extLst>
      <p:ext uri="{BB962C8B-B14F-4D97-AF65-F5344CB8AC3E}">
        <p14:creationId xmlns:p14="http://schemas.microsoft.com/office/powerpoint/2010/main" val="3167109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96529AE-B8E1-4312-8E13-CA54BA22B4A7}"/>
              </a:ext>
            </a:extLst>
          </p:cNvPr>
          <p:cNvPicPr>
            <a:picLocks noChangeAspect="1"/>
          </p:cNvPicPr>
          <p:nvPr/>
        </p:nvPicPr>
        <p:blipFill>
          <a:blip r:embed="rId2"/>
          <a:stretch>
            <a:fillRect/>
          </a:stretch>
        </p:blipFill>
        <p:spPr>
          <a:xfrm>
            <a:off x="847518" y="3069625"/>
            <a:ext cx="7193549" cy="2610742"/>
          </a:xfrm>
          <a:prstGeom prst="rect">
            <a:avLst/>
          </a:prstGeom>
        </p:spPr>
      </p:pic>
      <p:sp>
        <p:nvSpPr>
          <p:cNvPr id="2" name="Title 1">
            <a:extLst>
              <a:ext uri="{FF2B5EF4-FFF2-40B4-BE49-F238E27FC236}">
                <a16:creationId xmlns:a16="http://schemas.microsoft.com/office/drawing/2014/main" id="{07AEAA3A-983B-4D74-8FF3-2E0B16A43879}"/>
              </a:ext>
            </a:extLst>
          </p:cNvPr>
          <p:cNvSpPr>
            <a:spLocks noGrp="1"/>
          </p:cNvSpPr>
          <p:nvPr>
            <p:ph type="title"/>
          </p:nvPr>
        </p:nvSpPr>
        <p:spPr/>
        <p:txBody>
          <a:bodyPr/>
          <a:lstStyle/>
          <a:p>
            <a:r>
              <a:rPr lang="en-US" dirty="0"/>
              <a:t>Beyond Indian Law</a:t>
            </a:r>
          </a:p>
        </p:txBody>
      </p:sp>
      <p:sp>
        <p:nvSpPr>
          <p:cNvPr id="9" name="TextBox 8">
            <a:extLst>
              <a:ext uri="{FF2B5EF4-FFF2-40B4-BE49-F238E27FC236}">
                <a16:creationId xmlns:a16="http://schemas.microsoft.com/office/drawing/2014/main" id="{902026AC-659E-4E7B-AA6B-4D2E1C5D4180}"/>
              </a:ext>
            </a:extLst>
          </p:cNvPr>
          <p:cNvSpPr txBox="1"/>
          <p:nvPr/>
        </p:nvSpPr>
        <p:spPr>
          <a:xfrm>
            <a:off x="3543300" y="7149601"/>
            <a:ext cx="2057400" cy="369332"/>
          </a:xfrm>
          <a:prstGeom prst="rect">
            <a:avLst/>
          </a:prstGeom>
          <a:noFill/>
        </p:spPr>
        <p:txBody>
          <a:bodyPr wrap="square" rtlCol="0">
            <a:spAutoFit/>
          </a:bodyPr>
          <a:lstStyle/>
          <a:p>
            <a:r>
              <a:rPr lang="en-US" sz="900">
                <a:hlinkClick r:id="rId3" tooltip="http://wisdominthewhisper.com/tag/wisdominthewhisper-com/page/6/"/>
              </a:rPr>
              <a:t>This Photo</a:t>
            </a:r>
            <a:r>
              <a:rPr lang="en-US" sz="900"/>
              <a:t> by Unknown Author is licensed under </a:t>
            </a:r>
            <a:r>
              <a:rPr lang="en-US" sz="900">
                <a:hlinkClick r:id="rId4" tooltip="https://creativecommons.org/licenses/by-nc-nd/3.0/"/>
              </a:rPr>
              <a:t>CC BY-NC-ND</a:t>
            </a:r>
            <a:endParaRPr lang="en-US" sz="900"/>
          </a:p>
        </p:txBody>
      </p:sp>
      <p:pic>
        <p:nvPicPr>
          <p:cNvPr id="14" name="Picture 13">
            <a:extLst>
              <a:ext uri="{FF2B5EF4-FFF2-40B4-BE49-F238E27FC236}">
                <a16:creationId xmlns:a16="http://schemas.microsoft.com/office/drawing/2014/main" id="{9889729F-A623-4358-B5EC-034F948788A3}"/>
              </a:ext>
            </a:extLst>
          </p:cNvPr>
          <p:cNvPicPr>
            <a:picLocks noChangeAspect="1"/>
          </p:cNvPicPr>
          <p:nvPr/>
        </p:nvPicPr>
        <p:blipFill>
          <a:blip r:embed="rId5"/>
          <a:stretch>
            <a:fillRect/>
          </a:stretch>
        </p:blipFill>
        <p:spPr>
          <a:xfrm>
            <a:off x="1098991" y="1313276"/>
            <a:ext cx="6946017" cy="1889546"/>
          </a:xfrm>
          <a:prstGeom prst="rect">
            <a:avLst/>
          </a:prstGeom>
        </p:spPr>
      </p:pic>
      <p:cxnSp>
        <p:nvCxnSpPr>
          <p:cNvPr id="17" name="Straight Connector 16">
            <a:extLst>
              <a:ext uri="{FF2B5EF4-FFF2-40B4-BE49-F238E27FC236}">
                <a16:creationId xmlns:a16="http://schemas.microsoft.com/office/drawing/2014/main" id="{19290063-C9DD-4F3E-AE50-BF55666D3422}"/>
              </a:ext>
            </a:extLst>
          </p:cNvPr>
          <p:cNvCxnSpPr/>
          <p:nvPr/>
        </p:nvCxnSpPr>
        <p:spPr>
          <a:xfrm>
            <a:off x="4193309" y="2410691"/>
            <a:ext cx="3611418" cy="0"/>
          </a:xfrm>
          <a:prstGeom prst="line">
            <a:avLst/>
          </a:prstGeom>
          <a:ln>
            <a:solidFill>
              <a:srgbClr val="DA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E4A6E69-F24B-4B03-9332-8D8F6C6C3AD3}"/>
              </a:ext>
            </a:extLst>
          </p:cNvPr>
          <p:cNvCxnSpPr>
            <a:cxnSpLocks/>
          </p:cNvCxnSpPr>
          <p:nvPr/>
        </p:nvCxnSpPr>
        <p:spPr>
          <a:xfrm>
            <a:off x="1098991" y="2807854"/>
            <a:ext cx="3334190" cy="0"/>
          </a:xfrm>
          <a:prstGeom prst="line">
            <a:avLst/>
          </a:prstGeom>
          <a:ln>
            <a:solidFill>
              <a:srgbClr val="DA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802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EAA3A-983B-4D74-8FF3-2E0B16A43879}"/>
              </a:ext>
            </a:extLst>
          </p:cNvPr>
          <p:cNvSpPr>
            <a:spLocks noGrp="1"/>
          </p:cNvSpPr>
          <p:nvPr>
            <p:ph type="title"/>
          </p:nvPr>
        </p:nvSpPr>
        <p:spPr/>
        <p:txBody>
          <a:bodyPr/>
          <a:lstStyle/>
          <a:p>
            <a:r>
              <a:rPr lang="en-US" dirty="0"/>
              <a:t>Beyond Indian Law</a:t>
            </a:r>
          </a:p>
        </p:txBody>
      </p:sp>
      <p:pic>
        <p:nvPicPr>
          <p:cNvPr id="4" name="Content Placeholder 3">
            <a:extLst>
              <a:ext uri="{FF2B5EF4-FFF2-40B4-BE49-F238E27FC236}">
                <a16:creationId xmlns:a16="http://schemas.microsoft.com/office/drawing/2014/main" id="{66AF6EE4-A44C-48FE-A4AC-E1E8E8C82AD6}"/>
              </a:ext>
            </a:extLst>
          </p:cNvPr>
          <p:cNvPicPr>
            <a:picLocks noGrp="1" noChangeAspect="1"/>
          </p:cNvPicPr>
          <p:nvPr>
            <p:ph idx="1"/>
          </p:nvPr>
        </p:nvPicPr>
        <p:blipFill rotWithShape="1">
          <a:blip r:embed="rId2"/>
          <a:srcRect l="8750"/>
          <a:stretch/>
        </p:blipFill>
        <p:spPr>
          <a:xfrm>
            <a:off x="433056" y="1455840"/>
            <a:ext cx="8253744" cy="3355367"/>
          </a:xfrm>
          <a:prstGeom prst="rect">
            <a:avLst/>
          </a:prstGeom>
        </p:spPr>
      </p:pic>
      <p:sp>
        <p:nvSpPr>
          <p:cNvPr id="9" name="TextBox 8">
            <a:extLst>
              <a:ext uri="{FF2B5EF4-FFF2-40B4-BE49-F238E27FC236}">
                <a16:creationId xmlns:a16="http://schemas.microsoft.com/office/drawing/2014/main" id="{902026AC-659E-4E7B-AA6B-4D2E1C5D4180}"/>
              </a:ext>
            </a:extLst>
          </p:cNvPr>
          <p:cNvSpPr txBox="1"/>
          <p:nvPr/>
        </p:nvSpPr>
        <p:spPr>
          <a:xfrm>
            <a:off x="3543300" y="7149601"/>
            <a:ext cx="2057400" cy="369332"/>
          </a:xfrm>
          <a:prstGeom prst="rect">
            <a:avLst/>
          </a:prstGeom>
          <a:noFill/>
        </p:spPr>
        <p:txBody>
          <a:bodyPr wrap="square" rtlCol="0">
            <a:spAutoFit/>
          </a:bodyPr>
          <a:lstStyle/>
          <a:p>
            <a:r>
              <a:rPr lang="en-US" sz="900">
                <a:hlinkClick r:id="rId3" tooltip="http://wisdominthewhisper.com/tag/wisdominthewhisper-com/page/6/"/>
              </a:rPr>
              <a:t>This Photo</a:t>
            </a:r>
            <a:r>
              <a:rPr lang="en-US" sz="900"/>
              <a:t> by Unknown Author is licensed under </a:t>
            </a:r>
            <a:r>
              <a:rPr lang="en-US" sz="900">
                <a:hlinkClick r:id="rId4" tooltip="https://creativecommons.org/licenses/by-nc-nd/3.0/"/>
              </a:rPr>
              <a:t>CC BY-NC-ND</a:t>
            </a:r>
            <a:endParaRPr lang="en-US" sz="900"/>
          </a:p>
        </p:txBody>
      </p:sp>
      <p:sp>
        <p:nvSpPr>
          <p:cNvPr id="5" name="Oval 4">
            <a:extLst>
              <a:ext uri="{FF2B5EF4-FFF2-40B4-BE49-F238E27FC236}">
                <a16:creationId xmlns:a16="http://schemas.microsoft.com/office/drawing/2014/main" id="{1888AC20-7D54-4847-AC6E-0132E08ED6BB}"/>
              </a:ext>
            </a:extLst>
          </p:cNvPr>
          <p:cNvSpPr/>
          <p:nvPr/>
        </p:nvSpPr>
        <p:spPr>
          <a:xfrm>
            <a:off x="2579569" y="3423960"/>
            <a:ext cx="4090737" cy="664143"/>
          </a:xfrm>
          <a:prstGeom prst="ellipse">
            <a:avLst/>
          </a:prstGeom>
          <a:noFill/>
          <a:ln w="19050">
            <a:solidFill>
              <a:srgbClr val="CC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D826D68B-F423-411F-873A-05D230467B01}"/>
              </a:ext>
            </a:extLst>
          </p:cNvPr>
          <p:cNvCxnSpPr>
            <a:cxnSpLocks/>
          </p:cNvCxnSpPr>
          <p:nvPr/>
        </p:nvCxnSpPr>
        <p:spPr>
          <a:xfrm>
            <a:off x="5060869" y="4414981"/>
            <a:ext cx="3094840" cy="0"/>
          </a:xfrm>
          <a:prstGeom prst="line">
            <a:avLst/>
          </a:prstGeom>
          <a:ln>
            <a:solidFill>
              <a:srgbClr val="DA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889E438-DFA8-4214-BF53-1BFF27352263}"/>
              </a:ext>
            </a:extLst>
          </p:cNvPr>
          <p:cNvCxnSpPr>
            <a:cxnSpLocks/>
          </p:cNvCxnSpPr>
          <p:nvPr/>
        </p:nvCxnSpPr>
        <p:spPr>
          <a:xfrm>
            <a:off x="1154545" y="4811207"/>
            <a:ext cx="3140364" cy="0"/>
          </a:xfrm>
          <a:prstGeom prst="line">
            <a:avLst/>
          </a:prstGeom>
          <a:ln>
            <a:solidFill>
              <a:srgbClr val="DA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549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Thinkish</a:t>
            </a:r>
            <a:r>
              <a:rPr lang="en-US" dirty="0"/>
              <a:t> thoughts in 2016</a:t>
            </a:r>
          </a:p>
        </p:txBody>
      </p:sp>
      <p:sp>
        <p:nvSpPr>
          <p:cNvPr id="3" name="Content Placeholder 2"/>
          <p:cNvSpPr>
            <a:spLocks noGrp="1"/>
          </p:cNvSpPr>
          <p:nvPr>
            <p:ph idx="1"/>
          </p:nvPr>
        </p:nvSpPr>
        <p:spPr/>
        <p:txBody>
          <a:bodyPr/>
          <a:lstStyle/>
          <a:p>
            <a:pPr>
              <a:spcAft>
                <a:spcPts val="400"/>
              </a:spcAft>
            </a:pPr>
            <a:r>
              <a:rPr lang="en-US" sz="2800" dirty="0"/>
              <a:t>Sometimes bad facts make bad law</a:t>
            </a:r>
          </a:p>
          <a:p>
            <a:pPr>
              <a:spcAft>
                <a:spcPts val="400"/>
              </a:spcAft>
            </a:pPr>
            <a:r>
              <a:rPr lang="en-US" sz="2800" b="1" dirty="0"/>
              <a:t>Sometimes good judges make bad law because they don’t like Indian law</a:t>
            </a:r>
          </a:p>
          <a:p>
            <a:pPr>
              <a:spcAft>
                <a:spcPts val="400"/>
              </a:spcAft>
            </a:pPr>
            <a:r>
              <a:rPr lang="en-US" sz="2800" dirty="0"/>
              <a:t>Sometimes tribal advocates should look outside of Indian law</a:t>
            </a:r>
          </a:p>
        </p:txBody>
      </p:sp>
    </p:spTree>
    <p:extLst>
      <p:ext uri="{BB962C8B-B14F-4D97-AF65-F5344CB8AC3E}">
        <p14:creationId xmlns:p14="http://schemas.microsoft.com/office/powerpoint/2010/main" val="211629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Thinkish</a:t>
            </a:r>
            <a:r>
              <a:rPr lang="en-US" dirty="0"/>
              <a:t> thoughts in 2016</a:t>
            </a:r>
          </a:p>
        </p:txBody>
      </p:sp>
      <p:sp>
        <p:nvSpPr>
          <p:cNvPr id="3" name="Content Placeholder 2"/>
          <p:cNvSpPr>
            <a:spLocks noGrp="1"/>
          </p:cNvSpPr>
          <p:nvPr>
            <p:ph idx="1"/>
          </p:nvPr>
        </p:nvSpPr>
        <p:spPr>
          <a:xfrm>
            <a:off x="457200" y="1297858"/>
            <a:ext cx="8229600" cy="4828305"/>
          </a:xfrm>
        </p:spPr>
        <p:txBody>
          <a:bodyPr/>
          <a:lstStyle/>
          <a:p>
            <a:pPr marL="0" indent="0">
              <a:buNone/>
            </a:pPr>
            <a:r>
              <a:rPr lang="en-US" sz="2400" dirty="0"/>
              <a:t>The 2016 election brought a wave of uncertainty to Indian country. As the incoming administration stakes out its Indian policy, tribes need stable, reliable tools. This session will explore federal statutes that tribes can use outside of Indian law to protect tribal interests, including:</a:t>
            </a:r>
          </a:p>
          <a:p>
            <a:pPr lvl="1"/>
            <a:r>
              <a:rPr lang="en-US" sz="2400" dirty="0"/>
              <a:t>Labor-law statutes as models for internal governance;</a:t>
            </a:r>
          </a:p>
          <a:p>
            <a:pPr lvl="1"/>
            <a:r>
              <a:rPr lang="en-US" sz="2400" dirty="0"/>
              <a:t>The 1906 Antiquities Act as a tool to protect cultural properties;</a:t>
            </a:r>
          </a:p>
          <a:p>
            <a:pPr lvl="1"/>
            <a:r>
              <a:rPr lang="en-US" sz="2400" dirty="0"/>
              <a:t>And more!</a:t>
            </a:r>
          </a:p>
        </p:txBody>
      </p:sp>
    </p:spTree>
    <p:extLst>
      <p:ext uri="{BB962C8B-B14F-4D97-AF65-F5344CB8AC3E}">
        <p14:creationId xmlns:p14="http://schemas.microsoft.com/office/powerpoint/2010/main" val="2325885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the 2017 inauguration</a:t>
            </a:r>
          </a:p>
        </p:txBody>
      </p:sp>
      <p:sp>
        <p:nvSpPr>
          <p:cNvPr id="5" name="Content Placeholder 2">
            <a:extLst>
              <a:ext uri="{FF2B5EF4-FFF2-40B4-BE49-F238E27FC236}">
                <a16:creationId xmlns:a16="http://schemas.microsoft.com/office/drawing/2014/main" id="{26896526-6177-4E0B-B08B-83A20353957F}"/>
              </a:ext>
            </a:extLst>
          </p:cNvPr>
          <p:cNvSpPr>
            <a:spLocks noGrp="1"/>
          </p:cNvSpPr>
          <p:nvPr>
            <p:ph idx="1"/>
          </p:nvPr>
        </p:nvSpPr>
        <p:spPr>
          <a:xfrm>
            <a:off x="457200" y="2530764"/>
            <a:ext cx="8229600" cy="3595399"/>
          </a:xfrm>
        </p:spPr>
        <p:txBody>
          <a:bodyPr/>
          <a:lstStyle/>
          <a:p>
            <a:pPr marL="0" indent="0" algn="ctr">
              <a:buNone/>
            </a:pPr>
            <a:r>
              <a:rPr lang="en-US" sz="3000" dirty="0"/>
              <a:t>Life outside Title 25</a:t>
            </a:r>
            <a:endParaRPr lang="en-US" sz="2800" dirty="0"/>
          </a:p>
        </p:txBody>
      </p:sp>
    </p:spTree>
    <p:extLst>
      <p:ext uri="{BB962C8B-B14F-4D97-AF65-F5344CB8AC3E}">
        <p14:creationId xmlns:p14="http://schemas.microsoft.com/office/powerpoint/2010/main" val="205211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Indian Law</a:t>
            </a:r>
          </a:p>
        </p:txBody>
      </p:sp>
      <p:sp>
        <p:nvSpPr>
          <p:cNvPr id="5" name="Content Placeholder 2">
            <a:extLst>
              <a:ext uri="{FF2B5EF4-FFF2-40B4-BE49-F238E27FC236}">
                <a16:creationId xmlns:a16="http://schemas.microsoft.com/office/drawing/2014/main" id="{26896526-6177-4E0B-B08B-83A20353957F}"/>
              </a:ext>
            </a:extLst>
          </p:cNvPr>
          <p:cNvSpPr>
            <a:spLocks noGrp="1"/>
          </p:cNvSpPr>
          <p:nvPr>
            <p:ph idx="1"/>
          </p:nvPr>
        </p:nvSpPr>
        <p:spPr>
          <a:xfrm>
            <a:off x="457200" y="2530764"/>
            <a:ext cx="8229600" cy="3595399"/>
          </a:xfrm>
        </p:spPr>
        <p:txBody>
          <a:bodyPr/>
          <a:lstStyle/>
          <a:p>
            <a:pPr marL="0" indent="0" algn="ctr">
              <a:buNone/>
            </a:pPr>
            <a:r>
              <a:rPr lang="en-US" sz="3000" dirty="0"/>
              <a:t>Life outside Title 25</a:t>
            </a:r>
            <a:endParaRPr lang="en-US" sz="2800" dirty="0"/>
          </a:p>
        </p:txBody>
      </p:sp>
    </p:spTree>
    <p:extLst>
      <p:ext uri="{BB962C8B-B14F-4D97-AF65-F5344CB8AC3E}">
        <p14:creationId xmlns:p14="http://schemas.microsoft.com/office/powerpoint/2010/main" val="222571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71E9-63A4-4CCE-A611-C0E8407F87B1}"/>
              </a:ext>
            </a:extLst>
          </p:cNvPr>
          <p:cNvSpPr>
            <a:spLocks noGrp="1"/>
          </p:cNvSpPr>
          <p:nvPr>
            <p:ph type="title"/>
          </p:nvPr>
        </p:nvSpPr>
        <p:spPr/>
        <p:txBody>
          <a:bodyPr/>
          <a:lstStyle/>
          <a:p>
            <a:r>
              <a:rPr lang="en-US" dirty="0"/>
              <a:t>Labor Law</a:t>
            </a:r>
          </a:p>
        </p:txBody>
      </p:sp>
      <p:sp>
        <p:nvSpPr>
          <p:cNvPr id="3" name="Content Placeholder 2">
            <a:extLst>
              <a:ext uri="{FF2B5EF4-FFF2-40B4-BE49-F238E27FC236}">
                <a16:creationId xmlns:a16="http://schemas.microsoft.com/office/drawing/2014/main" id="{7CCA89B5-1C67-400C-8560-C3966FC1F9B1}"/>
              </a:ext>
            </a:extLst>
          </p:cNvPr>
          <p:cNvSpPr>
            <a:spLocks noGrp="1"/>
          </p:cNvSpPr>
          <p:nvPr>
            <p:ph idx="1"/>
          </p:nvPr>
        </p:nvSpPr>
        <p:spPr>
          <a:xfrm>
            <a:off x="457200" y="1387012"/>
            <a:ext cx="8229600" cy="4739152"/>
          </a:xfrm>
        </p:spPr>
        <p:txBody>
          <a:bodyPr/>
          <a:lstStyle/>
          <a:p>
            <a:pPr>
              <a:spcAft>
                <a:spcPts val="500"/>
              </a:spcAft>
            </a:pPr>
            <a:r>
              <a:rPr lang="en-US" sz="3000" dirty="0"/>
              <a:t>Indian law: argue inapplicability of federal law, immunity where appropriate</a:t>
            </a:r>
          </a:p>
          <a:p>
            <a:pPr>
              <a:spcAft>
                <a:spcPts val="500"/>
              </a:spcAft>
            </a:pPr>
            <a:r>
              <a:rPr lang="en-US" sz="3000" dirty="0"/>
              <a:t>Federal law: consider FMLA, OSHA, NLRA as a starting point for tribal law</a:t>
            </a:r>
          </a:p>
          <a:p>
            <a:pPr>
              <a:spcAft>
                <a:spcPts val="500"/>
              </a:spcAft>
            </a:pPr>
            <a:r>
              <a:rPr lang="en-US" sz="3000" dirty="0"/>
              <a:t>Leverages federal law to create the “good facts” litigators (and judges) love</a:t>
            </a:r>
          </a:p>
          <a:p>
            <a:pPr>
              <a:spcAft>
                <a:spcPts val="500"/>
              </a:spcAft>
            </a:pPr>
            <a:r>
              <a:rPr lang="en-US" sz="3000" dirty="0"/>
              <a:t>Generally, governance is better than gaps</a:t>
            </a:r>
          </a:p>
        </p:txBody>
      </p:sp>
    </p:spTree>
    <p:extLst>
      <p:ext uri="{BB962C8B-B14F-4D97-AF65-F5344CB8AC3E}">
        <p14:creationId xmlns:p14="http://schemas.microsoft.com/office/powerpoint/2010/main" val="358512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953A-64CF-44BA-8966-A89ED65841D6}"/>
              </a:ext>
            </a:extLst>
          </p:cNvPr>
          <p:cNvSpPr>
            <a:spLocks noGrp="1"/>
          </p:cNvSpPr>
          <p:nvPr>
            <p:ph type="title"/>
          </p:nvPr>
        </p:nvSpPr>
        <p:spPr/>
        <p:txBody>
          <a:bodyPr/>
          <a:lstStyle/>
          <a:p>
            <a:r>
              <a:rPr lang="en-US" dirty="0"/>
              <a:t>Resource Preservation - Defense</a:t>
            </a:r>
          </a:p>
        </p:txBody>
      </p:sp>
      <p:sp>
        <p:nvSpPr>
          <p:cNvPr id="3" name="Content Placeholder 2">
            <a:extLst>
              <a:ext uri="{FF2B5EF4-FFF2-40B4-BE49-F238E27FC236}">
                <a16:creationId xmlns:a16="http://schemas.microsoft.com/office/drawing/2014/main" id="{8C1B4DD4-57CA-4E2A-8A51-6C976EE660C9}"/>
              </a:ext>
            </a:extLst>
          </p:cNvPr>
          <p:cNvSpPr>
            <a:spLocks noGrp="1"/>
          </p:cNvSpPr>
          <p:nvPr>
            <p:ph idx="1"/>
          </p:nvPr>
        </p:nvSpPr>
        <p:spPr/>
        <p:txBody>
          <a:bodyPr/>
          <a:lstStyle/>
          <a:p>
            <a:pPr>
              <a:spcAft>
                <a:spcPts val="500"/>
              </a:spcAft>
            </a:pPr>
            <a:r>
              <a:rPr lang="en-US" sz="3000" dirty="0"/>
              <a:t>Archeological Resources Protection Act</a:t>
            </a:r>
          </a:p>
          <a:p>
            <a:pPr lvl="1">
              <a:spcAft>
                <a:spcPts val="500"/>
              </a:spcAft>
            </a:pPr>
            <a:r>
              <a:rPr lang="en-US" dirty="0"/>
              <a:t>“Archeological resources on public lands” are “an accessible and irreplaceable part of the Nation’s heritage”</a:t>
            </a:r>
          </a:p>
          <a:p>
            <a:pPr lvl="1">
              <a:spcAft>
                <a:spcPts val="500"/>
              </a:spcAft>
            </a:pPr>
            <a:r>
              <a:rPr lang="en-US" dirty="0"/>
              <a:t>Prohibits </a:t>
            </a:r>
            <a:r>
              <a:rPr lang="en-US" i="1" dirty="0"/>
              <a:t>some</a:t>
            </a:r>
            <a:r>
              <a:rPr lang="en-US" dirty="0"/>
              <a:t> excavation on federal and Indian lands – no tribal veto on federal lands</a:t>
            </a:r>
          </a:p>
          <a:p>
            <a:pPr lvl="1"/>
            <a:endParaRPr lang="en-US" dirty="0"/>
          </a:p>
          <a:p>
            <a:pPr lvl="2"/>
            <a:endParaRPr lang="en-US" dirty="0"/>
          </a:p>
          <a:p>
            <a:pPr lvl="1"/>
            <a:endParaRPr lang="en-US" dirty="0"/>
          </a:p>
        </p:txBody>
      </p:sp>
    </p:spTree>
    <p:extLst>
      <p:ext uri="{BB962C8B-B14F-4D97-AF65-F5344CB8AC3E}">
        <p14:creationId xmlns:p14="http://schemas.microsoft.com/office/powerpoint/2010/main" val="64815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953A-64CF-44BA-8966-A89ED65841D6}"/>
              </a:ext>
            </a:extLst>
          </p:cNvPr>
          <p:cNvSpPr>
            <a:spLocks noGrp="1"/>
          </p:cNvSpPr>
          <p:nvPr>
            <p:ph type="title"/>
          </p:nvPr>
        </p:nvSpPr>
        <p:spPr/>
        <p:txBody>
          <a:bodyPr/>
          <a:lstStyle/>
          <a:p>
            <a:r>
              <a:rPr lang="en-US" dirty="0"/>
              <a:t>Resource Preservation - Defense</a:t>
            </a:r>
          </a:p>
        </p:txBody>
      </p:sp>
      <p:sp>
        <p:nvSpPr>
          <p:cNvPr id="3" name="Content Placeholder 2">
            <a:extLst>
              <a:ext uri="{FF2B5EF4-FFF2-40B4-BE49-F238E27FC236}">
                <a16:creationId xmlns:a16="http://schemas.microsoft.com/office/drawing/2014/main" id="{8C1B4DD4-57CA-4E2A-8A51-6C976EE660C9}"/>
              </a:ext>
            </a:extLst>
          </p:cNvPr>
          <p:cNvSpPr>
            <a:spLocks noGrp="1"/>
          </p:cNvSpPr>
          <p:nvPr>
            <p:ph idx="1"/>
          </p:nvPr>
        </p:nvSpPr>
        <p:spPr/>
        <p:txBody>
          <a:bodyPr/>
          <a:lstStyle/>
          <a:p>
            <a:pPr>
              <a:spcAft>
                <a:spcPts val="500"/>
              </a:spcAft>
            </a:pPr>
            <a:r>
              <a:rPr lang="en-US" sz="3000" dirty="0"/>
              <a:t>National Historic Preservation Act</a:t>
            </a:r>
          </a:p>
          <a:p>
            <a:pPr lvl="1">
              <a:spcAft>
                <a:spcPts val="500"/>
              </a:spcAft>
            </a:pPr>
            <a:r>
              <a:rPr lang="en-US" dirty="0"/>
              <a:t>Designation and protection of “historic sites,” including “traditional cultural properties”</a:t>
            </a:r>
          </a:p>
          <a:p>
            <a:pPr lvl="1">
              <a:spcAft>
                <a:spcPts val="500"/>
              </a:spcAft>
            </a:pPr>
            <a:r>
              <a:rPr lang="en-US" dirty="0"/>
              <a:t>Requires “Sec. 106” review of federal actions that might affect any “district, site, building, structure, or object that is included in or eligible for inclusion in the National Register.”</a:t>
            </a:r>
          </a:p>
          <a:p>
            <a:pPr lvl="1"/>
            <a:endParaRPr lang="en-US" dirty="0"/>
          </a:p>
          <a:p>
            <a:pPr lvl="2"/>
            <a:endParaRPr lang="en-US" dirty="0"/>
          </a:p>
          <a:p>
            <a:pPr lvl="1"/>
            <a:endParaRPr lang="en-US" dirty="0"/>
          </a:p>
        </p:txBody>
      </p:sp>
    </p:spTree>
    <p:extLst>
      <p:ext uri="{BB962C8B-B14F-4D97-AF65-F5344CB8AC3E}">
        <p14:creationId xmlns:p14="http://schemas.microsoft.com/office/powerpoint/2010/main" val="1322274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953A-64CF-44BA-8966-A89ED65841D6}"/>
              </a:ext>
            </a:extLst>
          </p:cNvPr>
          <p:cNvSpPr>
            <a:spLocks noGrp="1"/>
          </p:cNvSpPr>
          <p:nvPr>
            <p:ph type="title"/>
          </p:nvPr>
        </p:nvSpPr>
        <p:spPr/>
        <p:txBody>
          <a:bodyPr/>
          <a:lstStyle/>
          <a:p>
            <a:r>
              <a:rPr lang="en-US" dirty="0"/>
              <a:t>Resource Preservation - Defense</a:t>
            </a:r>
          </a:p>
        </p:txBody>
      </p:sp>
      <p:sp>
        <p:nvSpPr>
          <p:cNvPr id="3" name="Content Placeholder 2">
            <a:extLst>
              <a:ext uri="{FF2B5EF4-FFF2-40B4-BE49-F238E27FC236}">
                <a16:creationId xmlns:a16="http://schemas.microsoft.com/office/drawing/2014/main" id="{8C1B4DD4-57CA-4E2A-8A51-6C976EE660C9}"/>
              </a:ext>
            </a:extLst>
          </p:cNvPr>
          <p:cNvSpPr>
            <a:spLocks noGrp="1"/>
          </p:cNvSpPr>
          <p:nvPr>
            <p:ph idx="1"/>
          </p:nvPr>
        </p:nvSpPr>
        <p:spPr/>
        <p:txBody>
          <a:bodyPr/>
          <a:lstStyle/>
          <a:p>
            <a:pPr>
              <a:spcAft>
                <a:spcPts val="500"/>
              </a:spcAft>
            </a:pPr>
            <a:r>
              <a:rPr lang="en-US" sz="3000" dirty="0"/>
              <a:t>National Historic Preservation Act (cont.)</a:t>
            </a:r>
          </a:p>
          <a:p>
            <a:pPr lvl="1">
              <a:spcAft>
                <a:spcPts val="500"/>
              </a:spcAft>
            </a:pPr>
            <a:r>
              <a:rPr lang="en-US" dirty="0"/>
              <a:t>Sec. 106 mandates tribal consultation</a:t>
            </a:r>
          </a:p>
          <a:p>
            <a:pPr lvl="1">
              <a:spcAft>
                <a:spcPts val="500"/>
              </a:spcAft>
            </a:pPr>
            <a:r>
              <a:rPr lang="en-US" dirty="0"/>
              <a:t>Procedural- does not forbid impact on historic properties</a:t>
            </a:r>
          </a:p>
          <a:p>
            <a:pPr lvl="1"/>
            <a:endParaRPr lang="en-US" dirty="0"/>
          </a:p>
          <a:p>
            <a:pPr lvl="2"/>
            <a:endParaRPr lang="en-US" dirty="0"/>
          </a:p>
          <a:p>
            <a:pPr lvl="1"/>
            <a:endParaRPr lang="en-US" dirty="0"/>
          </a:p>
        </p:txBody>
      </p:sp>
    </p:spTree>
    <p:extLst>
      <p:ext uri="{BB962C8B-B14F-4D97-AF65-F5344CB8AC3E}">
        <p14:creationId xmlns:p14="http://schemas.microsoft.com/office/powerpoint/2010/main" val="286594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953A-64CF-44BA-8966-A89ED65841D6}"/>
              </a:ext>
            </a:extLst>
          </p:cNvPr>
          <p:cNvSpPr>
            <a:spLocks noGrp="1"/>
          </p:cNvSpPr>
          <p:nvPr>
            <p:ph type="title"/>
          </p:nvPr>
        </p:nvSpPr>
        <p:spPr/>
        <p:txBody>
          <a:bodyPr/>
          <a:lstStyle/>
          <a:p>
            <a:r>
              <a:rPr lang="en-US" dirty="0"/>
              <a:t>Resource Preservation - Defense</a:t>
            </a:r>
          </a:p>
        </p:txBody>
      </p:sp>
      <p:sp>
        <p:nvSpPr>
          <p:cNvPr id="3" name="Content Placeholder 2">
            <a:extLst>
              <a:ext uri="{FF2B5EF4-FFF2-40B4-BE49-F238E27FC236}">
                <a16:creationId xmlns:a16="http://schemas.microsoft.com/office/drawing/2014/main" id="{8C1B4DD4-57CA-4E2A-8A51-6C976EE660C9}"/>
              </a:ext>
            </a:extLst>
          </p:cNvPr>
          <p:cNvSpPr>
            <a:spLocks noGrp="1"/>
          </p:cNvSpPr>
          <p:nvPr>
            <p:ph idx="1"/>
          </p:nvPr>
        </p:nvSpPr>
        <p:spPr>
          <a:xfrm>
            <a:off x="457200" y="1417638"/>
            <a:ext cx="8229600" cy="4708525"/>
          </a:xfrm>
        </p:spPr>
        <p:txBody>
          <a:bodyPr/>
          <a:lstStyle/>
          <a:p>
            <a:pPr>
              <a:spcAft>
                <a:spcPts val="500"/>
              </a:spcAft>
            </a:pPr>
            <a:r>
              <a:rPr lang="en-US" sz="3000" dirty="0"/>
              <a:t>National Environmental Policy Act</a:t>
            </a:r>
          </a:p>
          <a:p>
            <a:pPr lvl="1">
              <a:spcAft>
                <a:spcPts val="500"/>
              </a:spcAft>
            </a:pPr>
            <a:r>
              <a:rPr lang="en-US" dirty="0"/>
              <a:t>Requires analysis of federal actions that may significantly affect human health, environment</a:t>
            </a:r>
          </a:p>
          <a:p>
            <a:pPr lvl="1">
              <a:spcAft>
                <a:spcPts val="500"/>
              </a:spcAft>
            </a:pPr>
            <a:r>
              <a:rPr lang="en-US" dirty="0"/>
              <a:t>Courts have expanded beyond air and water quality to protect “historic, cultural, and national aspects of our heritage.”</a:t>
            </a:r>
          </a:p>
          <a:p>
            <a:pPr lvl="1">
              <a:spcAft>
                <a:spcPts val="500"/>
              </a:spcAft>
            </a:pPr>
            <a:r>
              <a:rPr lang="en-US" dirty="0"/>
              <a:t>Doesn’t mandate protection</a:t>
            </a:r>
          </a:p>
          <a:p>
            <a:pPr lvl="1"/>
            <a:endParaRPr lang="en-US" dirty="0"/>
          </a:p>
          <a:p>
            <a:pPr lvl="2"/>
            <a:endParaRPr lang="en-US" dirty="0"/>
          </a:p>
          <a:p>
            <a:pPr lvl="1"/>
            <a:endParaRPr lang="en-US" dirty="0"/>
          </a:p>
        </p:txBody>
      </p:sp>
    </p:spTree>
    <p:extLst>
      <p:ext uri="{BB962C8B-B14F-4D97-AF65-F5344CB8AC3E}">
        <p14:creationId xmlns:p14="http://schemas.microsoft.com/office/powerpoint/2010/main" val="2843624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953A-64CF-44BA-8966-A89ED65841D6}"/>
              </a:ext>
            </a:extLst>
          </p:cNvPr>
          <p:cNvSpPr>
            <a:spLocks noGrp="1"/>
          </p:cNvSpPr>
          <p:nvPr>
            <p:ph type="title"/>
          </p:nvPr>
        </p:nvSpPr>
        <p:spPr/>
        <p:txBody>
          <a:bodyPr/>
          <a:lstStyle/>
          <a:p>
            <a:r>
              <a:rPr lang="en-US" dirty="0"/>
              <a:t>Resource Preservation - Offense</a:t>
            </a:r>
          </a:p>
        </p:txBody>
      </p:sp>
      <p:sp>
        <p:nvSpPr>
          <p:cNvPr id="3" name="Content Placeholder 2">
            <a:extLst>
              <a:ext uri="{FF2B5EF4-FFF2-40B4-BE49-F238E27FC236}">
                <a16:creationId xmlns:a16="http://schemas.microsoft.com/office/drawing/2014/main" id="{8C1B4DD4-57CA-4E2A-8A51-6C976EE660C9}"/>
              </a:ext>
            </a:extLst>
          </p:cNvPr>
          <p:cNvSpPr>
            <a:spLocks noGrp="1"/>
          </p:cNvSpPr>
          <p:nvPr>
            <p:ph idx="1"/>
          </p:nvPr>
        </p:nvSpPr>
        <p:spPr>
          <a:xfrm>
            <a:off x="457200" y="1417638"/>
            <a:ext cx="8229600" cy="4708525"/>
          </a:xfrm>
        </p:spPr>
        <p:txBody>
          <a:bodyPr/>
          <a:lstStyle/>
          <a:p>
            <a:pPr>
              <a:spcAft>
                <a:spcPts val="500"/>
              </a:spcAft>
            </a:pPr>
            <a:r>
              <a:rPr lang="en-US" sz="3000" dirty="0"/>
              <a:t>Antiquities Act of 1906</a:t>
            </a:r>
          </a:p>
          <a:p>
            <a:pPr lvl="1">
              <a:spcAft>
                <a:spcPts val="500"/>
              </a:spcAft>
            </a:pPr>
            <a:r>
              <a:rPr lang="en-US" dirty="0"/>
              <a:t>Response to archeological thefts</a:t>
            </a:r>
          </a:p>
          <a:p>
            <a:pPr lvl="1">
              <a:spcAft>
                <a:spcPts val="500"/>
              </a:spcAft>
            </a:pPr>
            <a:r>
              <a:rPr lang="en-US" dirty="0"/>
              <a:t>President may designate national monuments in areas with “historic landmarks, historic and prehistoric structures, and other objects of historic or scientific interest.”</a:t>
            </a:r>
          </a:p>
          <a:p>
            <a:pPr lvl="1">
              <a:spcAft>
                <a:spcPts val="500"/>
              </a:spcAft>
            </a:pPr>
            <a:r>
              <a:rPr lang="en-US" dirty="0"/>
              <a:t>Sec’y can make emergency designations</a:t>
            </a:r>
          </a:p>
          <a:p>
            <a:pPr lvl="1"/>
            <a:endParaRPr lang="en-US" dirty="0"/>
          </a:p>
          <a:p>
            <a:pPr lvl="2"/>
            <a:endParaRPr lang="en-US" dirty="0"/>
          </a:p>
          <a:p>
            <a:pPr lvl="1"/>
            <a:endParaRPr lang="en-US" dirty="0"/>
          </a:p>
        </p:txBody>
      </p:sp>
    </p:spTree>
    <p:extLst>
      <p:ext uri="{BB962C8B-B14F-4D97-AF65-F5344CB8AC3E}">
        <p14:creationId xmlns:p14="http://schemas.microsoft.com/office/powerpoint/2010/main" val="2861559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71E9-63A4-4CCE-A611-C0E8407F87B1}"/>
              </a:ext>
            </a:extLst>
          </p:cNvPr>
          <p:cNvSpPr>
            <a:spLocks noGrp="1"/>
          </p:cNvSpPr>
          <p:nvPr>
            <p:ph type="title"/>
          </p:nvPr>
        </p:nvSpPr>
        <p:spPr/>
        <p:txBody>
          <a:bodyPr/>
          <a:lstStyle/>
          <a:p>
            <a:r>
              <a:rPr lang="en-US" dirty="0"/>
              <a:t>Antiquities Act of 1906</a:t>
            </a:r>
          </a:p>
        </p:txBody>
      </p:sp>
      <p:sp>
        <p:nvSpPr>
          <p:cNvPr id="3" name="Content Placeholder 2">
            <a:extLst>
              <a:ext uri="{FF2B5EF4-FFF2-40B4-BE49-F238E27FC236}">
                <a16:creationId xmlns:a16="http://schemas.microsoft.com/office/drawing/2014/main" id="{7CCA89B5-1C67-400C-8560-C3966FC1F9B1}"/>
              </a:ext>
            </a:extLst>
          </p:cNvPr>
          <p:cNvSpPr>
            <a:spLocks noGrp="1"/>
          </p:cNvSpPr>
          <p:nvPr>
            <p:ph idx="1"/>
          </p:nvPr>
        </p:nvSpPr>
        <p:spPr>
          <a:xfrm>
            <a:off x="457200" y="1417638"/>
            <a:ext cx="8229600" cy="4708525"/>
          </a:xfrm>
        </p:spPr>
        <p:txBody>
          <a:bodyPr/>
          <a:lstStyle/>
          <a:p>
            <a:r>
              <a:rPr lang="en-US" sz="3000" dirty="0"/>
              <a:t>Limited to federal lands?</a:t>
            </a:r>
          </a:p>
          <a:p>
            <a:pPr lvl="1"/>
            <a:r>
              <a:rPr lang="en-US" dirty="0"/>
              <a:t>U.S. can accept donated lands</a:t>
            </a:r>
          </a:p>
          <a:p>
            <a:pPr lvl="1"/>
            <a:r>
              <a:rPr lang="en-US" dirty="0"/>
              <a:t>Some monuments have inholdings</a:t>
            </a:r>
          </a:p>
          <a:p>
            <a:pPr lvl="1">
              <a:spcAft>
                <a:spcPts val="500"/>
              </a:spcAft>
            </a:pPr>
            <a:r>
              <a:rPr lang="en-US" dirty="0"/>
              <a:t>Possible argument for condemnation</a:t>
            </a:r>
          </a:p>
          <a:p>
            <a:r>
              <a:rPr lang="en-US" sz="3000" dirty="0"/>
              <a:t>Typically managed by NPS</a:t>
            </a:r>
          </a:p>
          <a:p>
            <a:pPr lvl="1"/>
            <a:r>
              <a:rPr lang="en-US" dirty="0"/>
              <a:t>BLM, NFS also manage at times</a:t>
            </a:r>
          </a:p>
          <a:p>
            <a:endParaRPr lang="en-US" dirty="0"/>
          </a:p>
          <a:p>
            <a:endParaRPr lang="en-US" dirty="0"/>
          </a:p>
        </p:txBody>
      </p:sp>
    </p:spTree>
    <p:extLst>
      <p:ext uri="{BB962C8B-B14F-4D97-AF65-F5344CB8AC3E}">
        <p14:creationId xmlns:p14="http://schemas.microsoft.com/office/powerpoint/2010/main" val="1780119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71E9-63A4-4CCE-A611-C0E8407F87B1}"/>
              </a:ext>
            </a:extLst>
          </p:cNvPr>
          <p:cNvSpPr>
            <a:spLocks noGrp="1"/>
          </p:cNvSpPr>
          <p:nvPr>
            <p:ph type="title"/>
          </p:nvPr>
        </p:nvSpPr>
        <p:spPr/>
        <p:txBody>
          <a:bodyPr/>
          <a:lstStyle/>
          <a:p>
            <a:r>
              <a:rPr lang="en-US" dirty="0"/>
              <a:t>Antiquities Act of 1906</a:t>
            </a:r>
          </a:p>
        </p:txBody>
      </p:sp>
      <p:sp>
        <p:nvSpPr>
          <p:cNvPr id="3" name="Content Placeholder 2">
            <a:extLst>
              <a:ext uri="{FF2B5EF4-FFF2-40B4-BE49-F238E27FC236}">
                <a16:creationId xmlns:a16="http://schemas.microsoft.com/office/drawing/2014/main" id="{7CCA89B5-1C67-400C-8560-C3966FC1F9B1}"/>
              </a:ext>
            </a:extLst>
          </p:cNvPr>
          <p:cNvSpPr>
            <a:spLocks noGrp="1"/>
          </p:cNvSpPr>
          <p:nvPr>
            <p:ph idx="1"/>
          </p:nvPr>
        </p:nvSpPr>
        <p:spPr>
          <a:xfrm>
            <a:off x="457200" y="1417638"/>
            <a:ext cx="8229600" cy="4708525"/>
          </a:xfrm>
        </p:spPr>
        <p:txBody>
          <a:bodyPr/>
          <a:lstStyle/>
          <a:p>
            <a:pPr>
              <a:spcAft>
                <a:spcPts val="500"/>
              </a:spcAft>
            </a:pPr>
            <a:r>
              <a:rPr lang="en-US" sz="3000" dirty="0"/>
              <a:t>151 monuments nationwide: often responding to threatened resources</a:t>
            </a:r>
          </a:p>
          <a:p>
            <a:r>
              <a:rPr lang="en-US" sz="3000" dirty="0"/>
              <a:t>Tool to limit or prohibit land uses:</a:t>
            </a:r>
          </a:p>
          <a:p>
            <a:pPr lvl="1"/>
            <a:r>
              <a:rPr lang="en-US" dirty="0"/>
              <a:t>Prohibit hunting, fishing, grazing</a:t>
            </a:r>
          </a:p>
          <a:p>
            <a:pPr lvl="1"/>
            <a:r>
              <a:rPr lang="en-US" dirty="0"/>
              <a:t>Stop mining leases, logging</a:t>
            </a:r>
          </a:p>
          <a:p>
            <a:pPr lvl="1"/>
            <a:r>
              <a:rPr lang="en-US" dirty="0"/>
              <a:t>Bar motorized vehicles</a:t>
            </a:r>
          </a:p>
          <a:p>
            <a:pPr lvl="1"/>
            <a:r>
              <a:rPr lang="en-US" dirty="0"/>
              <a:t>Require compliance with tribal law</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266553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71E9-63A4-4CCE-A611-C0E8407F87B1}"/>
              </a:ext>
            </a:extLst>
          </p:cNvPr>
          <p:cNvSpPr>
            <a:spLocks noGrp="1"/>
          </p:cNvSpPr>
          <p:nvPr>
            <p:ph type="title"/>
          </p:nvPr>
        </p:nvSpPr>
        <p:spPr/>
        <p:txBody>
          <a:bodyPr/>
          <a:lstStyle/>
          <a:p>
            <a:r>
              <a:rPr lang="en-US" dirty="0"/>
              <a:t>Antiquities Act of 1906</a:t>
            </a:r>
          </a:p>
        </p:txBody>
      </p:sp>
      <p:pic>
        <p:nvPicPr>
          <p:cNvPr id="7" name="Picture 6">
            <a:extLst>
              <a:ext uri="{FF2B5EF4-FFF2-40B4-BE49-F238E27FC236}">
                <a16:creationId xmlns:a16="http://schemas.microsoft.com/office/drawing/2014/main" id="{6405F379-826E-498A-9405-DA5DCFF910B3}"/>
              </a:ext>
            </a:extLst>
          </p:cNvPr>
          <p:cNvPicPr>
            <a:picLocks noChangeAspect="1"/>
          </p:cNvPicPr>
          <p:nvPr/>
        </p:nvPicPr>
        <p:blipFill>
          <a:blip r:embed="rId2"/>
          <a:stretch>
            <a:fillRect/>
          </a:stretch>
        </p:blipFill>
        <p:spPr>
          <a:xfrm>
            <a:off x="1666875" y="1490662"/>
            <a:ext cx="5810250" cy="3876675"/>
          </a:xfrm>
          <a:prstGeom prst="rect">
            <a:avLst/>
          </a:prstGeom>
        </p:spPr>
      </p:pic>
      <p:pic>
        <p:nvPicPr>
          <p:cNvPr id="9" name="Picture 8">
            <a:extLst>
              <a:ext uri="{FF2B5EF4-FFF2-40B4-BE49-F238E27FC236}">
                <a16:creationId xmlns:a16="http://schemas.microsoft.com/office/drawing/2014/main" id="{0DFD762E-F23D-4A7A-B828-57DD13D476B7}"/>
              </a:ext>
            </a:extLst>
          </p:cNvPr>
          <p:cNvPicPr>
            <a:picLocks noChangeAspect="1"/>
          </p:cNvPicPr>
          <p:nvPr/>
        </p:nvPicPr>
        <p:blipFill>
          <a:blip r:embed="rId3"/>
          <a:stretch>
            <a:fillRect/>
          </a:stretch>
        </p:blipFill>
        <p:spPr>
          <a:xfrm>
            <a:off x="457200" y="1789212"/>
            <a:ext cx="4096615" cy="2303506"/>
          </a:xfrm>
          <a:prstGeom prst="rect">
            <a:avLst/>
          </a:prstGeom>
        </p:spPr>
      </p:pic>
      <p:pic>
        <p:nvPicPr>
          <p:cNvPr id="11" name="Picture 10">
            <a:extLst>
              <a:ext uri="{FF2B5EF4-FFF2-40B4-BE49-F238E27FC236}">
                <a16:creationId xmlns:a16="http://schemas.microsoft.com/office/drawing/2014/main" id="{42E383CB-9ECB-4B95-8630-0C7520D05257}"/>
              </a:ext>
            </a:extLst>
          </p:cNvPr>
          <p:cNvPicPr>
            <a:picLocks noChangeAspect="1"/>
          </p:cNvPicPr>
          <p:nvPr/>
        </p:nvPicPr>
        <p:blipFill>
          <a:blip r:embed="rId4"/>
          <a:stretch>
            <a:fillRect/>
          </a:stretch>
        </p:blipFill>
        <p:spPr>
          <a:xfrm>
            <a:off x="6469119" y="2734973"/>
            <a:ext cx="2217681" cy="2166783"/>
          </a:xfrm>
          <a:prstGeom prst="rect">
            <a:avLst/>
          </a:prstGeom>
        </p:spPr>
      </p:pic>
      <p:sp>
        <p:nvSpPr>
          <p:cNvPr id="13" name="Title 1">
            <a:extLst>
              <a:ext uri="{FF2B5EF4-FFF2-40B4-BE49-F238E27FC236}">
                <a16:creationId xmlns:a16="http://schemas.microsoft.com/office/drawing/2014/main" id="{39D0BDE2-129A-4D05-B0BE-D77FBECCC96E}"/>
              </a:ext>
            </a:extLst>
          </p:cNvPr>
          <p:cNvSpPr txBox="1">
            <a:spLocks/>
          </p:cNvSpPr>
          <p:nvPr/>
        </p:nvSpPr>
        <p:spPr bwMode="auto">
          <a:xfrm>
            <a:off x="457200" y="294971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500" b="1" kern="1200">
                <a:solidFill>
                  <a:srgbClr val="EE2424"/>
                </a:solidFill>
                <a:latin typeface="Georgia" panose="02040502050405020303" pitchFamily="18" charset="0"/>
                <a:ea typeface="MS PGothic" panose="020B0600070205080204" pitchFamily="34" charset="-128"/>
                <a:cs typeface="Georgia" panose="02040502050405020303" pitchFamily="18" charset="0"/>
              </a:defRPr>
            </a:lvl1pPr>
            <a:lvl2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sz="7000" dirty="0">
                <a:solidFill>
                  <a:schemeClr val="bg1"/>
                </a:solidFill>
              </a:rPr>
              <a:t>???</a:t>
            </a:r>
          </a:p>
        </p:txBody>
      </p:sp>
    </p:spTree>
    <p:extLst>
      <p:ext uri="{BB962C8B-B14F-4D97-AF65-F5344CB8AC3E}">
        <p14:creationId xmlns:p14="http://schemas.microsoft.com/office/powerpoint/2010/main" val="133457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756C3-2FAB-4DFC-9980-DCAFDEBECF8B}"/>
              </a:ext>
            </a:extLst>
          </p:cNvPr>
          <p:cNvSpPr>
            <a:spLocks noGrp="1"/>
          </p:cNvSpPr>
          <p:nvPr>
            <p:ph type="title"/>
          </p:nvPr>
        </p:nvSpPr>
        <p:spPr/>
        <p:txBody>
          <a:bodyPr/>
          <a:lstStyle/>
          <a:p>
            <a:r>
              <a:rPr lang="en-US" dirty="0"/>
              <a:t>And more!</a:t>
            </a:r>
          </a:p>
        </p:txBody>
      </p:sp>
      <p:sp>
        <p:nvSpPr>
          <p:cNvPr id="3" name="Content Placeholder 2">
            <a:extLst>
              <a:ext uri="{FF2B5EF4-FFF2-40B4-BE49-F238E27FC236}">
                <a16:creationId xmlns:a16="http://schemas.microsoft.com/office/drawing/2014/main" id="{CAAFC289-D62A-42EF-B835-E592ED938818}"/>
              </a:ext>
            </a:extLst>
          </p:cNvPr>
          <p:cNvSpPr>
            <a:spLocks noGrp="1"/>
          </p:cNvSpPr>
          <p:nvPr>
            <p:ph idx="1"/>
          </p:nvPr>
        </p:nvSpPr>
        <p:spPr>
          <a:xfrm>
            <a:off x="457200" y="1417638"/>
            <a:ext cx="8229600" cy="4708525"/>
          </a:xfrm>
        </p:spPr>
        <p:txBody>
          <a:bodyPr/>
          <a:lstStyle/>
          <a:p>
            <a:pPr>
              <a:spcAft>
                <a:spcPts val="500"/>
              </a:spcAft>
            </a:pPr>
            <a:r>
              <a:rPr lang="en-US" sz="2800" dirty="0"/>
              <a:t>Think outside of the Title 25 box</a:t>
            </a:r>
          </a:p>
          <a:p>
            <a:pPr>
              <a:spcAft>
                <a:spcPts val="500"/>
              </a:spcAft>
            </a:pPr>
            <a:r>
              <a:rPr lang="en-US" sz="2800" dirty="0"/>
              <a:t>Relationships &amp; intergovernmental agreements</a:t>
            </a:r>
          </a:p>
        </p:txBody>
      </p:sp>
      <p:pic>
        <p:nvPicPr>
          <p:cNvPr id="7" name="Picture 6">
            <a:extLst>
              <a:ext uri="{FF2B5EF4-FFF2-40B4-BE49-F238E27FC236}">
                <a16:creationId xmlns:a16="http://schemas.microsoft.com/office/drawing/2014/main" id="{0333A937-5D02-4BE7-91C8-FCAD7AE0F567}"/>
              </a:ext>
            </a:extLst>
          </p:cNvPr>
          <p:cNvPicPr/>
          <p:nvPr/>
        </p:nvPicPr>
        <p:blipFill rotWithShape="1">
          <a:blip r:embed="rId2"/>
          <a:srcRect l="15396" t="52465" r="66914" b="11583"/>
          <a:stretch/>
        </p:blipFill>
        <p:spPr bwMode="auto">
          <a:xfrm>
            <a:off x="564745" y="2875107"/>
            <a:ext cx="2349891" cy="2685184"/>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7A341999-6288-44F4-91D3-664F9EF58B70}"/>
              </a:ext>
            </a:extLst>
          </p:cNvPr>
          <p:cNvPicPr/>
          <p:nvPr/>
        </p:nvPicPr>
        <p:blipFill rotWithShape="1">
          <a:blip r:embed="rId2"/>
          <a:srcRect t="20118" b="45251"/>
          <a:stretch/>
        </p:blipFill>
        <p:spPr bwMode="auto">
          <a:xfrm>
            <a:off x="2746375" y="4267200"/>
            <a:ext cx="5940425" cy="1157201"/>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F993BE84-E999-4B60-94AA-A7FD97659C9F}"/>
              </a:ext>
            </a:extLst>
          </p:cNvPr>
          <p:cNvPicPr/>
          <p:nvPr/>
        </p:nvPicPr>
        <p:blipFill rotWithShape="1">
          <a:blip r:embed="rId3"/>
          <a:srcRect l="14750" t="51992" r="65790" b="8672"/>
          <a:stretch/>
        </p:blipFill>
        <p:spPr bwMode="auto">
          <a:xfrm>
            <a:off x="3346882" y="2875107"/>
            <a:ext cx="2361191" cy="2685184"/>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3D5CBE8F-03DB-4B15-81FA-A79ACB404346}"/>
              </a:ext>
            </a:extLst>
          </p:cNvPr>
          <p:cNvPicPr/>
          <p:nvPr/>
        </p:nvPicPr>
        <p:blipFill rotWithShape="1">
          <a:blip r:embed="rId4"/>
          <a:srcRect l="15240" t="51375" r="66560" b="9127"/>
          <a:stretch/>
        </p:blipFill>
        <p:spPr bwMode="auto">
          <a:xfrm>
            <a:off x="6140319" y="2875107"/>
            <a:ext cx="2200118" cy="26851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7834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756C3-2FAB-4DFC-9980-DCAFDEBECF8B}"/>
              </a:ext>
            </a:extLst>
          </p:cNvPr>
          <p:cNvSpPr>
            <a:spLocks noGrp="1"/>
          </p:cNvSpPr>
          <p:nvPr>
            <p:ph type="title"/>
          </p:nvPr>
        </p:nvSpPr>
        <p:spPr/>
        <p:txBody>
          <a:bodyPr/>
          <a:lstStyle/>
          <a:p>
            <a:r>
              <a:rPr lang="en-US" dirty="0"/>
              <a:t>And more!</a:t>
            </a:r>
          </a:p>
        </p:txBody>
      </p:sp>
      <p:sp>
        <p:nvSpPr>
          <p:cNvPr id="3" name="Content Placeholder 2">
            <a:extLst>
              <a:ext uri="{FF2B5EF4-FFF2-40B4-BE49-F238E27FC236}">
                <a16:creationId xmlns:a16="http://schemas.microsoft.com/office/drawing/2014/main" id="{CAAFC289-D62A-42EF-B835-E592ED938818}"/>
              </a:ext>
            </a:extLst>
          </p:cNvPr>
          <p:cNvSpPr>
            <a:spLocks noGrp="1"/>
          </p:cNvSpPr>
          <p:nvPr>
            <p:ph idx="1"/>
          </p:nvPr>
        </p:nvSpPr>
        <p:spPr/>
        <p:txBody>
          <a:bodyPr/>
          <a:lstStyle/>
          <a:p>
            <a:r>
              <a:rPr lang="en-US" sz="3000" dirty="0"/>
              <a:t>Consider alignment with federal objectives</a:t>
            </a:r>
          </a:p>
          <a:p>
            <a:pPr lvl="1"/>
            <a:r>
              <a:rPr lang="en-US" dirty="0"/>
              <a:t>Energy development</a:t>
            </a:r>
          </a:p>
          <a:p>
            <a:pPr lvl="1">
              <a:spcAft>
                <a:spcPts val="500"/>
              </a:spcAft>
            </a:pPr>
            <a:r>
              <a:rPr lang="en-US" dirty="0"/>
              <a:t>Education, other areas of spending substitution</a:t>
            </a:r>
          </a:p>
          <a:p>
            <a:r>
              <a:rPr lang="en-US" sz="3000" dirty="0"/>
              <a:t>Keep up the Indian law</a:t>
            </a:r>
          </a:p>
        </p:txBody>
      </p:sp>
    </p:spTree>
    <p:extLst>
      <p:ext uri="{BB962C8B-B14F-4D97-AF65-F5344CB8AC3E}">
        <p14:creationId xmlns:p14="http://schemas.microsoft.com/office/powerpoint/2010/main" val="2966900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685800" y="639291"/>
            <a:ext cx="7772400" cy="3025415"/>
          </a:xfrm>
        </p:spPr>
        <p:txBody>
          <a:bodyPr/>
          <a:lstStyle/>
          <a:p>
            <a:r>
              <a:rPr lang="en-US" sz="3600" b="1" dirty="0"/>
              <a:t>Beyond Title 25: Putting Federal Law to Work for Tribes</a:t>
            </a:r>
            <a:r>
              <a:rPr lang="en-US" sz="3600" dirty="0"/>
              <a:t/>
            </a:r>
            <a:br>
              <a:rPr lang="en-US" sz="3600" dirty="0"/>
            </a:br>
            <a:r>
              <a:rPr lang="en-US" sz="3600" b="1" dirty="0"/>
              <a:t/>
            </a:r>
            <a:br>
              <a:rPr lang="en-US" sz="3600" b="1" dirty="0"/>
            </a:br>
            <a:r>
              <a:rPr lang="en-US" sz="2400" b="1" dirty="0"/>
              <a:t>Tribal In-House Counsel Association</a:t>
            </a:r>
            <a:r>
              <a:rPr lang="en-US" sz="3000" b="1" dirty="0"/>
              <a:t/>
            </a:r>
            <a:br>
              <a:rPr lang="en-US" sz="3000" b="1" dirty="0"/>
            </a:br>
            <a:r>
              <a:rPr lang="en-US" sz="1500" b="1" dirty="0"/>
              <a:t/>
            </a:r>
            <a:br>
              <a:rPr lang="en-US" sz="1500" b="1" dirty="0"/>
            </a:br>
            <a:r>
              <a:rPr lang="en-US" sz="2000" dirty="0"/>
              <a:t>October 26, 2017</a:t>
            </a:r>
            <a:endParaRPr lang="en-US" sz="2000" dirty="0">
              <a:latin typeface="Georgia" panose="02040502050405020303" pitchFamily="18" charset="0"/>
            </a:endParaRPr>
          </a:p>
        </p:txBody>
      </p:sp>
      <p:sp>
        <p:nvSpPr>
          <p:cNvPr id="3" name="Subtitle 2"/>
          <p:cNvSpPr>
            <a:spLocks noGrp="1"/>
          </p:cNvSpPr>
          <p:nvPr>
            <p:ph type="subTitle" idx="1"/>
          </p:nvPr>
        </p:nvSpPr>
        <p:spPr>
          <a:xfrm>
            <a:off x="0" y="3571539"/>
            <a:ext cx="9143999" cy="2200141"/>
          </a:xfrm>
        </p:spPr>
        <p:txBody>
          <a:bodyPr rtlCol="0">
            <a:normAutofit/>
          </a:bodyPr>
          <a:lstStyle/>
          <a:p>
            <a:pPr fontAlgn="auto">
              <a:spcBef>
                <a:spcPts val="0"/>
              </a:spcBef>
              <a:spcAft>
                <a:spcPts val="0"/>
              </a:spcAft>
              <a:defRPr/>
            </a:pPr>
            <a:r>
              <a:rPr lang="en-US" sz="4000" dirty="0">
                <a:solidFill>
                  <a:schemeClr val="tx1"/>
                </a:solidFill>
              </a:rPr>
              <a:t>Jessica Intermill</a:t>
            </a:r>
          </a:p>
          <a:p>
            <a:pPr fontAlgn="auto">
              <a:spcBef>
                <a:spcPts val="0"/>
              </a:spcBef>
              <a:spcAft>
                <a:spcPts val="0"/>
              </a:spcAft>
              <a:defRPr/>
            </a:pPr>
            <a:r>
              <a:rPr lang="en-US" sz="2500" dirty="0">
                <a:solidFill>
                  <a:schemeClr val="tx1"/>
                </a:solidFill>
              </a:rPr>
              <a:t>Founding Member, Hogen Adams PLLC</a:t>
            </a:r>
          </a:p>
          <a:p>
            <a:pPr fontAlgn="auto">
              <a:spcBef>
                <a:spcPts val="0"/>
              </a:spcBef>
              <a:spcAft>
                <a:spcPts val="0"/>
              </a:spcAft>
              <a:defRPr/>
            </a:pPr>
            <a:r>
              <a:rPr lang="en-US" sz="2500" dirty="0">
                <a:solidFill>
                  <a:schemeClr val="tx1"/>
                </a:solidFill>
              </a:rPr>
              <a:t>jintermill@hogenadams.com</a:t>
            </a:r>
          </a:p>
          <a:p>
            <a:pPr fontAlgn="auto">
              <a:spcBef>
                <a:spcPts val="0"/>
              </a:spcBef>
              <a:spcAft>
                <a:spcPts val="0"/>
              </a:spcAft>
              <a:defRPr/>
            </a:pPr>
            <a:r>
              <a:rPr lang="en-US" sz="2500" dirty="0">
                <a:solidFill>
                  <a:schemeClr val="tx1"/>
                </a:solidFill>
              </a:rPr>
              <a:t>651-842-9104</a:t>
            </a:r>
          </a:p>
          <a:p>
            <a:pPr fontAlgn="auto">
              <a:spcBef>
                <a:spcPts val="0"/>
              </a:spcBef>
              <a:spcAft>
                <a:spcPts val="0"/>
              </a:spcAft>
              <a:defRPr/>
            </a:pPr>
            <a:endParaRPr lang="en-US" sz="2500" dirty="0">
              <a:solidFill>
                <a:schemeClr val="tx1"/>
              </a:solidFill>
              <a:latin typeface="Georgia" panose="02040502050405020303" pitchFamily="18" charset="0"/>
              <a:ea typeface="+mn-ea"/>
              <a:cs typeface="+mn-cs"/>
            </a:endParaRPr>
          </a:p>
        </p:txBody>
      </p:sp>
    </p:spTree>
    <p:extLst>
      <p:ext uri="{BB962C8B-B14F-4D97-AF65-F5344CB8AC3E}">
        <p14:creationId xmlns:p14="http://schemas.microsoft.com/office/powerpoint/2010/main" val="4282433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15899</TotalTime>
  <Words>757</Words>
  <Application>Microsoft Office PowerPoint</Application>
  <PresentationFormat>On-screen Show (4:3)</PresentationFormat>
  <Paragraphs>101</Paragraphs>
  <Slides>26</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MS PGothic</vt:lpstr>
      <vt:lpstr>MS PGothic</vt:lpstr>
      <vt:lpstr>Arial</vt:lpstr>
      <vt:lpstr>Calibri</vt:lpstr>
      <vt:lpstr>Georgia</vt:lpstr>
      <vt:lpstr>Office Theme</vt:lpstr>
      <vt:lpstr>Beyond Title 25: Putting Federal Law to Work for Tribes  Tribal In-House Counsel Association  October 26, 2017</vt:lpstr>
      <vt:lpstr>Beyond Indian Law</vt:lpstr>
      <vt:lpstr>Beyond Indian Law</vt:lpstr>
      <vt:lpstr>Beyond Indian Law</vt:lpstr>
      <vt:lpstr>Beyond Indian Law</vt:lpstr>
      <vt:lpstr>Beyond Indian Law</vt:lpstr>
      <vt:lpstr>Beyond Indian Law</vt:lpstr>
      <vt:lpstr>Beyond Indian Law</vt:lpstr>
      <vt:lpstr>Beyond Indian Law</vt:lpstr>
      <vt:lpstr>Beyond Indian Law</vt:lpstr>
      <vt:lpstr>Thinkish thoughts in 2016</vt:lpstr>
      <vt:lpstr>Thinkish thoughts in 2016</vt:lpstr>
      <vt:lpstr>But the 2017 inauguration</vt:lpstr>
      <vt:lpstr>Beyond Indian Law</vt:lpstr>
      <vt:lpstr>Labor Law</vt:lpstr>
      <vt:lpstr>Resource Preservation - Defense</vt:lpstr>
      <vt:lpstr>Resource Preservation - Defense</vt:lpstr>
      <vt:lpstr>Resource Preservation - Defense</vt:lpstr>
      <vt:lpstr>Resource Preservation - Defense</vt:lpstr>
      <vt:lpstr>Resource Preservation - Offense</vt:lpstr>
      <vt:lpstr>Antiquities Act of 1906</vt:lpstr>
      <vt:lpstr>Antiquities Act of 1906</vt:lpstr>
      <vt:lpstr>Antiquities Act of 1906</vt:lpstr>
      <vt:lpstr>And more!</vt:lpstr>
      <vt:lpstr>And more!</vt:lpstr>
      <vt:lpstr>Beyond Title 25: Putting Federal Law to Work for Tribes  Tribal In-House Counsel Association  October 26, 2017</vt:lpstr>
    </vt:vector>
  </TitlesOfParts>
  <Company>HOGEN ADAMS PLLC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Diana</dc:creator>
  <cp:lastModifiedBy>donnel93</cp:lastModifiedBy>
  <cp:revision>256</cp:revision>
  <cp:lastPrinted>2016-11-01T22:08:16Z</cp:lastPrinted>
  <dcterms:created xsi:type="dcterms:W3CDTF">2013-11-08T16:38:15Z</dcterms:created>
  <dcterms:modified xsi:type="dcterms:W3CDTF">2017-10-25T18:13:35Z</dcterms:modified>
</cp:coreProperties>
</file>