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9" r:id="rId4"/>
    <p:sldId id="276" r:id="rId5"/>
    <p:sldId id="277" r:id="rId6"/>
    <p:sldId id="268" r:id="rId7"/>
    <p:sldId id="258" r:id="rId8"/>
    <p:sldId id="261" r:id="rId9"/>
    <p:sldId id="267" r:id="rId10"/>
    <p:sldId id="260" r:id="rId11"/>
    <p:sldId id="271" r:id="rId12"/>
    <p:sldId id="264" r:id="rId13"/>
    <p:sldId id="272" r:id="rId14"/>
    <p:sldId id="262" r:id="rId15"/>
    <p:sldId id="273" r:id="rId16"/>
    <p:sldId id="265" r:id="rId17"/>
    <p:sldId id="274" r:id="rId18"/>
    <p:sldId id="259" r:id="rId19"/>
    <p:sldId id="266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18"/>
    <p:restoredTop sz="88301"/>
  </p:normalViewPr>
  <p:slideViewPr>
    <p:cSldViewPr snapToGrid="0" snapToObjects="1">
      <p:cViewPr varScale="1">
        <p:scale>
          <a:sx n="94" d="100"/>
          <a:sy n="94" d="100"/>
        </p:scale>
        <p:origin x="7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27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C8B41-EE53-7246-9D39-AA44154040D1}" type="datetimeFigureOut">
              <a:rPr lang="en-US" smtClean="0"/>
              <a:t>10/25/17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96B1AB-2628-4A4A-BB29-01110751B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3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6B1AB-2628-4A4A-BB29-01110751B53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819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10/25/17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10/25/17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10/25/17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571626"/>
            <a:ext cx="8361229" cy="2019300"/>
          </a:xfrm>
        </p:spPr>
        <p:txBody>
          <a:bodyPr/>
          <a:lstStyle/>
          <a:p>
            <a:r>
              <a:rPr lang="en-US" sz="3200" u="sng" dirty="0"/>
              <a:t>Reservation Boundaries Litigation:  Practical Considerations and Strategies for Success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 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667125"/>
            <a:ext cx="6831673" cy="1375391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Tribal In-House Counsel Association and Indian Law and Policy Center, 2017 </a:t>
            </a:r>
          </a:p>
          <a:p>
            <a:endParaRPr lang="en-US" sz="2400" dirty="0"/>
          </a:p>
          <a:p>
            <a:r>
              <a:rPr lang="en-US" sz="2400" dirty="0"/>
              <a:t>Philip H. Tinker, Kanji &amp; </a:t>
            </a:r>
            <a:r>
              <a:rPr lang="en-US" sz="2400" dirty="0" err="1"/>
              <a:t>Katzen</a:t>
            </a:r>
            <a:r>
              <a:rPr lang="en-US" sz="2400" dirty="0"/>
              <a:t>, PLLC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363919" y="231494"/>
            <a:ext cx="2395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 H. Tinker, </a:t>
            </a:r>
            <a:br>
              <a:rPr lang="en-US" dirty="0"/>
            </a:br>
            <a:r>
              <a:rPr lang="en-US" dirty="0"/>
              <a:t>Kanji &amp; </a:t>
            </a:r>
            <a:r>
              <a:rPr lang="en-US" dirty="0" err="1"/>
              <a:t>Katzen</a:t>
            </a:r>
            <a:r>
              <a:rPr lang="en-US" dirty="0"/>
              <a:t> PLLC</a:t>
            </a:r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– Reservation Diminishment Litigation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i="1" dirty="0"/>
              <a:t>Nebraska v. Parker</a:t>
            </a:r>
            <a:r>
              <a:rPr lang="en-US" sz="2800" dirty="0"/>
              <a:t>, 136 S. Ct. 1072 (2016) reaffirmed the Supreme Court’s “well settled” reservation diminishment framework.  </a:t>
            </a:r>
            <a:br>
              <a:rPr lang="en-US" sz="2800" dirty="0"/>
            </a:br>
            <a:endParaRPr lang="en-US" sz="2800" dirty="0"/>
          </a:p>
          <a:p>
            <a:pPr lvl="1">
              <a:spcBef>
                <a:spcPts val="1000"/>
              </a:spcBef>
              <a:buFont typeface="Franklin Gothic Book" panose="020B0503020102020204" pitchFamily="34" charset="0"/>
              <a:buChar char="■"/>
            </a:pPr>
            <a:r>
              <a:rPr lang="en-US" sz="2800" i="0" dirty="0"/>
              <a:t>Only congress can divest a reservation of it’s land. </a:t>
            </a:r>
            <a:br>
              <a:rPr lang="en-US" sz="2800" i="0" dirty="0"/>
            </a:br>
            <a:endParaRPr lang="en-US" sz="2800" i="0" dirty="0"/>
          </a:p>
          <a:p>
            <a:pPr lvl="1">
              <a:spcBef>
                <a:spcPts val="1000"/>
              </a:spcBef>
              <a:buFont typeface="Franklin Gothic Book" panose="020B0503020102020204" pitchFamily="34" charset="0"/>
              <a:buChar char="■"/>
            </a:pPr>
            <a:r>
              <a:rPr lang="en-US" sz="2800" i="0" dirty="0"/>
              <a:t>Its intent to do so must be “clear.”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49114" y="231494"/>
            <a:ext cx="221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 H. Tinker, </a:t>
            </a:r>
            <a:br>
              <a:rPr lang="en-US" dirty="0"/>
            </a:br>
            <a:r>
              <a:rPr lang="en-US" dirty="0"/>
              <a:t>Kanji &amp; </a:t>
            </a:r>
            <a:r>
              <a:rPr lang="en-US" dirty="0" err="1"/>
              <a:t>Katzen</a:t>
            </a:r>
            <a:r>
              <a:rPr lang="en-US" dirty="0"/>
              <a:t> PLLC</a:t>
            </a:r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– Reservation Diminishment Litigation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i="0" dirty="0"/>
              <a:t>Statutory language</a:t>
            </a:r>
            <a:br>
              <a:rPr lang="en-US" sz="2800" i="0" dirty="0"/>
            </a:br>
            <a:endParaRPr lang="en-US" sz="2800" i="0" dirty="0"/>
          </a:p>
          <a:p>
            <a:pPr lvl="1"/>
            <a:r>
              <a:rPr lang="en-US" sz="2800" i="0" dirty="0"/>
              <a:t>The most probative evidence of diminishment.</a:t>
            </a:r>
            <a:br>
              <a:rPr lang="en-US" sz="2800" i="0" dirty="0"/>
            </a:br>
            <a:endParaRPr lang="en-US" sz="2800" i="0" dirty="0"/>
          </a:p>
          <a:p>
            <a:pPr lvl="1"/>
            <a:r>
              <a:rPr lang="en-US" sz="2800" i="0" dirty="0"/>
              <a:t>Must clearly </a:t>
            </a:r>
            <a:r>
              <a:rPr lang="en-US" sz="2800" i="0" dirty="0" smtClean="0"/>
              <a:t>evidence </a:t>
            </a:r>
            <a:r>
              <a:rPr lang="en-US" sz="2800" i="0" dirty="0"/>
              <a:t>Congress’s intention to change the Reservation’s Boundaries.</a:t>
            </a:r>
            <a:r>
              <a:rPr lang="en-US" sz="2400" i="0" dirty="0"/>
              <a:t/>
            </a:r>
            <a:br>
              <a:rPr lang="en-US" sz="2400" i="0" dirty="0"/>
            </a:br>
            <a:endParaRPr lang="en-US" sz="2400" i="0" dirty="0"/>
          </a:p>
        </p:txBody>
      </p:sp>
      <p:sp>
        <p:nvSpPr>
          <p:cNvPr id="6" name="TextBox 5"/>
          <p:cNvSpPr txBox="1"/>
          <p:nvPr/>
        </p:nvSpPr>
        <p:spPr>
          <a:xfrm>
            <a:off x="9549114" y="231494"/>
            <a:ext cx="221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 H. Tinker, </a:t>
            </a:r>
            <a:br>
              <a:rPr lang="en-US" dirty="0"/>
            </a:br>
            <a:r>
              <a:rPr lang="en-US" dirty="0"/>
              <a:t>Kanji &amp; </a:t>
            </a:r>
            <a:r>
              <a:rPr lang="en-US" dirty="0" err="1"/>
              <a:t>Katzen</a:t>
            </a:r>
            <a:r>
              <a:rPr lang="en-US" dirty="0"/>
              <a:t> PLLC</a:t>
            </a:r>
          </a:p>
        </p:txBody>
      </p:sp>
    </p:spTree>
    <p:extLst>
      <p:ext uri="{BB962C8B-B14F-4D97-AF65-F5344CB8AC3E}">
        <p14:creationId xmlns:p14="http://schemas.microsoft.com/office/powerpoint/2010/main" val="412776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– Reservation Diminishment Litigation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i="0" dirty="0"/>
              <a:t>The contemporaneous understanding of the parties can also be considered.</a:t>
            </a:r>
            <a:br>
              <a:rPr lang="en-US" sz="2800" i="0" dirty="0"/>
            </a:br>
            <a:endParaRPr lang="en-US" sz="2800" i="0" dirty="0"/>
          </a:p>
          <a:p>
            <a:pPr lvl="1"/>
            <a:r>
              <a:rPr lang="en-US" sz="2800" i="0" dirty="0"/>
              <a:t>Must be “unequivocal.”</a:t>
            </a:r>
            <a:br>
              <a:rPr lang="en-US" sz="2800" i="0" dirty="0"/>
            </a:br>
            <a:endParaRPr lang="en-US" sz="2800" i="0" dirty="0"/>
          </a:p>
          <a:p>
            <a:pPr lvl="1"/>
            <a:r>
              <a:rPr lang="en-US" sz="2800" i="0" dirty="0"/>
              <a:t>“Dueling remarks” from legislative floor statements cannot support a finding of diminishment. </a:t>
            </a:r>
            <a:br>
              <a:rPr lang="en-US" sz="2800" i="0" dirty="0"/>
            </a:br>
            <a:endParaRPr lang="en-US" sz="2800" i="0" dirty="0"/>
          </a:p>
        </p:txBody>
      </p:sp>
      <p:sp>
        <p:nvSpPr>
          <p:cNvPr id="6" name="TextBox 5"/>
          <p:cNvSpPr txBox="1"/>
          <p:nvPr/>
        </p:nvSpPr>
        <p:spPr>
          <a:xfrm>
            <a:off x="9549114" y="231494"/>
            <a:ext cx="221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 H. Tinker, </a:t>
            </a:r>
            <a:br>
              <a:rPr lang="en-US" dirty="0"/>
            </a:br>
            <a:r>
              <a:rPr lang="en-US" dirty="0"/>
              <a:t>Kanji &amp; </a:t>
            </a:r>
            <a:r>
              <a:rPr lang="en-US" dirty="0" err="1"/>
              <a:t>Katzen</a:t>
            </a:r>
            <a:r>
              <a:rPr lang="en-US" dirty="0"/>
              <a:t> PLLC</a:t>
            </a:r>
          </a:p>
        </p:txBody>
      </p:sp>
    </p:spTree>
    <p:extLst>
      <p:ext uri="{BB962C8B-B14F-4D97-AF65-F5344CB8AC3E}">
        <p14:creationId xmlns:p14="http://schemas.microsoft.com/office/powerpoint/2010/main" val="949317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– Reservation Diminishment Litigation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Subsequent history and modern demographics can “‘reinforce’ a finding of diminishment or non-diminishment based on the text.”</a:t>
            </a:r>
            <a:br>
              <a:rPr lang="en-US" sz="2800" dirty="0"/>
            </a:br>
            <a:endParaRPr lang="en-US" sz="2800" dirty="0"/>
          </a:p>
          <a:p>
            <a:pPr lvl="1"/>
            <a:r>
              <a:rPr lang="en-US" sz="2800" i="0" dirty="0"/>
              <a:t>“One additional clue” as to what Congress intended.</a:t>
            </a:r>
            <a:br>
              <a:rPr lang="en-US" sz="2800" i="0" dirty="0"/>
            </a:br>
            <a:endParaRPr lang="en-US" sz="2800" i="0" dirty="0"/>
          </a:p>
          <a:p>
            <a:pPr lvl="1"/>
            <a:r>
              <a:rPr lang="en-US" sz="2800" i="0" dirty="0"/>
              <a:t>The Court has never relied solely on post-allotment history to find diminishment.</a:t>
            </a:r>
          </a:p>
          <a:p>
            <a:endParaRPr lang="en-US" sz="2400" i="0" dirty="0"/>
          </a:p>
        </p:txBody>
      </p:sp>
      <p:sp>
        <p:nvSpPr>
          <p:cNvPr id="6" name="TextBox 5"/>
          <p:cNvSpPr txBox="1"/>
          <p:nvPr/>
        </p:nvSpPr>
        <p:spPr>
          <a:xfrm>
            <a:off x="9549114" y="231494"/>
            <a:ext cx="221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 H. Tinker, </a:t>
            </a:r>
            <a:br>
              <a:rPr lang="en-US" dirty="0"/>
            </a:br>
            <a:r>
              <a:rPr lang="en-US" dirty="0"/>
              <a:t>Kanji &amp; </a:t>
            </a:r>
            <a:r>
              <a:rPr lang="en-US" dirty="0" err="1"/>
              <a:t>Katzen</a:t>
            </a:r>
            <a:r>
              <a:rPr lang="en-US" dirty="0"/>
              <a:t> PLLC</a:t>
            </a:r>
          </a:p>
        </p:txBody>
      </p:sp>
    </p:spTree>
    <p:extLst>
      <p:ext uri="{BB962C8B-B14F-4D97-AF65-F5344CB8AC3E}">
        <p14:creationId xmlns:p14="http://schemas.microsoft.com/office/powerpoint/2010/main" val="2057038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– Reservation Diminishment Litigation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000" dirty="0"/>
              <a:t>In </a:t>
            </a:r>
            <a:r>
              <a:rPr lang="en-US" sz="3000" i="1" dirty="0"/>
              <a:t>Parker</a:t>
            </a:r>
            <a:r>
              <a:rPr lang="en-US" sz="3000" dirty="0"/>
              <a:t>:</a:t>
            </a:r>
          </a:p>
          <a:p>
            <a:endParaRPr lang="en-US" sz="2400" dirty="0"/>
          </a:p>
          <a:p>
            <a:pPr lvl="1"/>
            <a:r>
              <a:rPr lang="en-US" sz="2600" i="0" dirty="0"/>
              <a:t>Statute lacked clear language of diminishment.</a:t>
            </a:r>
            <a:br>
              <a:rPr lang="en-US" sz="2600" i="0" dirty="0"/>
            </a:br>
            <a:endParaRPr lang="en-US" sz="2600" i="0" dirty="0"/>
          </a:p>
          <a:p>
            <a:pPr lvl="1"/>
            <a:r>
              <a:rPr lang="en-US" sz="2600" i="0" dirty="0"/>
              <a:t>“Mixed” historical evidence was not sufficient to overcome the lack of clear statutory language.</a:t>
            </a:r>
            <a:br>
              <a:rPr lang="en-US" sz="2600" i="0" dirty="0"/>
            </a:br>
            <a:endParaRPr lang="en-US" sz="2600" i="0" dirty="0"/>
          </a:p>
          <a:p>
            <a:pPr lvl="1"/>
            <a:r>
              <a:rPr lang="en-US" sz="2600" i="0" dirty="0"/>
              <a:t>Although tribe was “almost entirely absent from the disputed territory for more than 120 years,” this was not sufficient to find diminishment.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49114" y="231494"/>
            <a:ext cx="221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 H. Tinker, </a:t>
            </a:r>
            <a:br>
              <a:rPr lang="en-US" dirty="0"/>
            </a:br>
            <a:r>
              <a:rPr lang="en-US" dirty="0"/>
              <a:t>Kanji &amp; </a:t>
            </a:r>
            <a:r>
              <a:rPr lang="en-US" dirty="0" err="1"/>
              <a:t>Katzen</a:t>
            </a:r>
            <a:r>
              <a:rPr lang="en-US" dirty="0"/>
              <a:t> PLLC</a:t>
            </a:r>
          </a:p>
        </p:txBody>
      </p:sp>
    </p:spTree>
    <p:extLst>
      <p:ext uri="{BB962C8B-B14F-4D97-AF65-F5344CB8AC3E}">
        <p14:creationId xmlns:p14="http://schemas.microsoft.com/office/powerpoint/2010/main" val="1991504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Tips for In-House Counsel:</a:t>
            </a:r>
            <a:br>
              <a:rPr lang="en-US" dirty="0"/>
            </a:br>
            <a:r>
              <a:rPr lang="en-US" dirty="0"/>
              <a:t>Do Your Homework . . 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u="sng" dirty="0"/>
              <a:t>Research and Document Preparation</a:t>
            </a:r>
            <a:br>
              <a:rPr lang="en-US" sz="2800" u="sng" dirty="0"/>
            </a:br>
            <a:endParaRPr lang="en-US" sz="2800" u="sng" dirty="0"/>
          </a:p>
          <a:p>
            <a:pPr lvl="1"/>
            <a:r>
              <a:rPr lang="en-US" sz="2400" i="0" dirty="0"/>
              <a:t>Compile and review all treaties, statutes, executive orders, agreements, records of negotiations, legislative history, agency materials, and judicial decisions relating to the establishment, preservation, </a:t>
            </a:r>
            <a:r>
              <a:rPr lang="en-US" sz="2400" i="0" dirty="0" smtClean="0"/>
              <a:t>modification, </a:t>
            </a:r>
            <a:r>
              <a:rPr lang="en-US" sz="2400" i="0" dirty="0"/>
              <a:t>or allotment of your Reservation.</a:t>
            </a:r>
            <a:br>
              <a:rPr lang="en-US" sz="2400" i="0" dirty="0"/>
            </a:br>
            <a:endParaRPr lang="en-US" sz="2400" i="0" dirty="0"/>
          </a:p>
          <a:p>
            <a:pPr lvl="1"/>
            <a:r>
              <a:rPr lang="en-US" sz="2400" i="0" dirty="0"/>
              <a:t>What does this review entail?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49114" y="231494"/>
            <a:ext cx="221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 H. Tinker, </a:t>
            </a:r>
            <a:br>
              <a:rPr lang="en-US" dirty="0"/>
            </a:br>
            <a:r>
              <a:rPr lang="en-US" dirty="0"/>
              <a:t>Kanji &amp; </a:t>
            </a:r>
            <a:r>
              <a:rPr lang="en-US" dirty="0" err="1"/>
              <a:t>Katzen</a:t>
            </a:r>
            <a:r>
              <a:rPr lang="en-US" dirty="0"/>
              <a:t> PLLC</a:t>
            </a:r>
          </a:p>
        </p:txBody>
      </p:sp>
    </p:spTree>
    <p:extLst>
      <p:ext uri="{BB962C8B-B14F-4D97-AF65-F5344CB8AC3E}">
        <p14:creationId xmlns:p14="http://schemas.microsoft.com/office/powerpoint/2010/main" val="1548233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Tips for In-House Counsel:</a:t>
            </a:r>
            <a:br>
              <a:rPr lang="en-US" dirty="0"/>
            </a:br>
            <a:r>
              <a:rPr lang="en-US" dirty="0"/>
              <a:t>Do Your Homework . . 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600" u="sng" dirty="0"/>
              <a:t>Research and Document Preparation</a:t>
            </a:r>
          </a:p>
          <a:p>
            <a:pPr lvl="1"/>
            <a:r>
              <a:rPr lang="en-US" sz="2400" i="0" dirty="0"/>
              <a:t>“Researching the period from the late 1880s to the late 1910s, [Expert Historian] Smith reviewed the Congressional Record, including U.S. House and Senate floor statements and Committee Reports regarding the 1905 Act and its 1910 amendment; government reports and records from the Bureau of Indian Affairs, the Department of the Interior, and the Bureau of Land Management; annual reports of the Commissioner of Indian Affairs from 1897-1912; National Archives records; Congressional reports related to the Red Lake Reservation and legislation impacting the Reservation; Narratives and Statistical Reports by the Superintendent of Red Lake Agency from 1911-1922; and secondary sources regarding railroad development on reservation lands.” </a:t>
            </a:r>
          </a:p>
          <a:p>
            <a:pPr lvl="1"/>
            <a:r>
              <a:rPr lang="en-US" sz="2400" i="0" dirty="0"/>
              <a:t>“The Red Lake Band as amicus curiae . . . provided Congressional records of negotiations that preceded the 1889 and 1904 Acts and a 1934 report of the Commissioner of the Court of Claims.”</a:t>
            </a:r>
          </a:p>
          <a:p>
            <a:pPr lvl="1"/>
            <a:r>
              <a:rPr lang="en-US" sz="2400" i="0" dirty="0"/>
              <a:t>United States v. Jackson, 853 F.3d 436 (8</a:t>
            </a:r>
            <a:r>
              <a:rPr lang="en-US" sz="2400" i="0" baseline="30000" dirty="0"/>
              <a:t>th</a:t>
            </a:r>
            <a:r>
              <a:rPr lang="en-US" sz="2400" i="0" dirty="0"/>
              <a:t> Cir. 2017).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49114" y="231494"/>
            <a:ext cx="221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 H. Tinker, </a:t>
            </a:r>
            <a:br>
              <a:rPr lang="en-US" dirty="0"/>
            </a:br>
            <a:r>
              <a:rPr lang="en-US" dirty="0"/>
              <a:t>Kanji &amp; </a:t>
            </a:r>
            <a:r>
              <a:rPr lang="en-US" dirty="0" err="1"/>
              <a:t>Katzen</a:t>
            </a:r>
            <a:r>
              <a:rPr lang="en-US" dirty="0"/>
              <a:t> PLLC</a:t>
            </a:r>
          </a:p>
        </p:txBody>
      </p:sp>
    </p:spTree>
    <p:extLst>
      <p:ext uri="{BB962C8B-B14F-4D97-AF65-F5344CB8AC3E}">
        <p14:creationId xmlns:p14="http://schemas.microsoft.com/office/powerpoint/2010/main" val="895873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Tips for In-House Counsel:</a:t>
            </a:r>
            <a:br>
              <a:rPr lang="en-US" dirty="0"/>
            </a:br>
            <a:r>
              <a:rPr lang="en-US" dirty="0"/>
              <a:t>Do Your Homework . . 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u="sng" dirty="0"/>
              <a:t>Tell Your Own Story</a:t>
            </a:r>
          </a:p>
          <a:p>
            <a:endParaRPr lang="en-US" sz="2400" u="sng" dirty="0"/>
          </a:p>
          <a:p>
            <a:pPr lvl="1"/>
            <a:r>
              <a:rPr lang="en-US" sz="2400" i="0" dirty="0"/>
              <a:t>Tribal archives</a:t>
            </a:r>
            <a:br>
              <a:rPr lang="en-US" sz="2400" i="0" dirty="0"/>
            </a:br>
            <a:endParaRPr lang="en-US" sz="2400" i="0" dirty="0"/>
          </a:p>
          <a:p>
            <a:pPr lvl="1"/>
            <a:r>
              <a:rPr lang="en-US" sz="2400" i="0" dirty="0"/>
              <a:t>Journals and letters of tribal leaders involved in the negotiations</a:t>
            </a:r>
            <a:br>
              <a:rPr lang="en-US" sz="2400" i="0" dirty="0"/>
            </a:br>
            <a:endParaRPr lang="en-US" sz="2400" i="0" dirty="0"/>
          </a:p>
          <a:p>
            <a:pPr lvl="1"/>
            <a:r>
              <a:rPr lang="en-US" sz="2400" i="0" dirty="0"/>
              <a:t>Family records, oral histories</a:t>
            </a:r>
          </a:p>
          <a:p>
            <a:pPr lvl="1"/>
            <a:endParaRPr lang="en-US" sz="2400" i="0" dirty="0"/>
          </a:p>
        </p:txBody>
      </p:sp>
      <p:sp>
        <p:nvSpPr>
          <p:cNvPr id="4" name="TextBox 3"/>
          <p:cNvSpPr txBox="1"/>
          <p:nvPr/>
        </p:nvSpPr>
        <p:spPr>
          <a:xfrm>
            <a:off x="9549114" y="231494"/>
            <a:ext cx="221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 H. Tinker, </a:t>
            </a:r>
            <a:br>
              <a:rPr lang="en-US" dirty="0"/>
            </a:br>
            <a:r>
              <a:rPr lang="en-US" dirty="0"/>
              <a:t>Kanji &amp; </a:t>
            </a:r>
            <a:r>
              <a:rPr lang="en-US" dirty="0" err="1"/>
              <a:t>Katzen</a:t>
            </a:r>
            <a:r>
              <a:rPr lang="en-US" dirty="0"/>
              <a:t> PLLC</a:t>
            </a:r>
          </a:p>
        </p:txBody>
      </p:sp>
    </p:spTree>
    <p:extLst>
      <p:ext uri="{BB962C8B-B14F-4D97-AF65-F5344CB8AC3E}">
        <p14:creationId xmlns:p14="http://schemas.microsoft.com/office/powerpoint/2010/main" val="661362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Tips for In-House Counsel:</a:t>
            </a:r>
            <a:br>
              <a:rPr lang="en-US" dirty="0"/>
            </a:br>
            <a:r>
              <a:rPr lang="en-US" dirty="0"/>
              <a:t>Do Your Homework . . 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u="sng" dirty="0"/>
              <a:t>Tell Your Own Story</a:t>
            </a:r>
            <a:br>
              <a:rPr lang="en-US" sz="3200" u="sng" dirty="0"/>
            </a:br>
            <a:endParaRPr lang="en-US" sz="3200" dirty="0"/>
          </a:p>
          <a:p>
            <a:r>
              <a:rPr lang="en-US" sz="2400" dirty="0"/>
              <a:t> A well crafted expert historian’s report will tell the story of your Reservation in a way that is highly persuasive to the Court.</a:t>
            </a:r>
            <a:br>
              <a:rPr lang="en-US" sz="2400" dirty="0"/>
            </a:br>
            <a:endParaRPr lang="en-US" sz="2400" dirty="0"/>
          </a:p>
          <a:p>
            <a:r>
              <a:rPr lang="en-US" sz="2400" i="1" dirty="0"/>
              <a:t>See United States v. Jackson</a:t>
            </a:r>
            <a:r>
              <a:rPr lang="en-US" sz="2400" i="0" dirty="0"/>
              <a:t>, 853 F.3d 436 (8</a:t>
            </a:r>
            <a:r>
              <a:rPr lang="en-US" sz="2400" i="0" baseline="30000" dirty="0"/>
              <a:t>th</a:t>
            </a:r>
            <a:r>
              <a:rPr lang="en-US" sz="2400" i="0" dirty="0"/>
              <a:t> Cir. 2017) (Red Lake Reservation).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49114" y="231494"/>
            <a:ext cx="221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 H. Tinker, </a:t>
            </a:r>
            <a:br>
              <a:rPr lang="en-US" dirty="0"/>
            </a:br>
            <a:r>
              <a:rPr lang="en-US" dirty="0"/>
              <a:t>Kanji &amp; </a:t>
            </a:r>
            <a:r>
              <a:rPr lang="en-US" dirty="0" err="1"/>
              <a:t>Katzen</a:t>
            </a:r>
            <a:r>
              <a:rPr lang="en-US" dirty="0"/>
              <a:t> PLLC</a:t>
            </a:r>
          </a:p>
        </p:txBody>
      </p:sp>
    </p:spTree>
    <p:extLst>
      <p:ext uri="{BB962C8B-B14F-4D97-AF65-F5344CB8AC3E}">
        <p14:creationId xmlns:p14="http://schemas.microsoft.com/office/powerpoint/2010/main" val="454333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Tips for In-House Counsel:</a:t>
            </a:r>
            <a:br>
              <a:rPr lang="en-US" dirty="0"/>
            </a:br>
            <a:r>
              <a:rPr lang="en-US" dirty="0"/>
              <a:t>Do Your Homework . . 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500" u="sng" dirty="0"/>
              <a:t>Tell Your Own Story</a:t>
            </a:r>
            <a:br>
              <a:rPr lang="en-US" sz="3500" u="sng" dirty="0"/>
            </a:br>
            <a:endParaRPr lang="en-US" sz="3500" dirty="0"/>
          </a:p>
          <a:p>
            <a:r>
              <a:rPr lang="en-US" sz="2600" dirty="0"/>
              <a:t>“Historian Smith's report and testimony addressed this issue at length.”</a:t>
            </a:r>
            <a:br>
              <a:rPr lang="en-US" sz="2600" dirty="0"/>
            </a:br>
            <a:endParaRPr lang="en-US" sz="2600" dirty="0"/>
          </a:p>
          <a:p>
            <a:r>
              <a:rPr lang="en-US" sz="2600" dirty="0"/>
              <a:t>“Smith's research suggests that Congress intended the 1905 Act as an extension of MRL&amp;M's existing right-of-way,” not to diminish the Reservation’s boundaries.</a:t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4" name="TextBox 3"/>
          <p:cNvSpPr txBox="1"/>
          <p:nvPr/>
        </p:nvSpPr>
        <p:spPr>
          <a:xfrm>
            <a:off x="9549114" y="231494"/>
            <a:ext cx="221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 H. Tinker, </a:t>
            </a:r>
            <a:br>
              <a:rPr lang="en-US" dirty="0"/>
            </a:br>
            <a:r>
              <a:rPr lang="en-US" dirty="0"/>
              <a:t>Kanji &amp; </a:t>
            </a:r>
            <a:r>
              <a:rPr lang="en-US" dirty="0" err="1"/>
              <a:t>Katzen</a:t>
            </a:r>
            <a:r>
              <a:rPr lang="en-US" dirty="0"/>
              <a:t> PLLC</a:t>
            </a:r>
          </a:p>
        </p:txBody>
      </p:sp>
    </p:spTree>
    <p:extLst>
      <p:ext uri="{BB962C8B-B14F-4D97-AF65-F5344CB8AC3E}">
        <p14:creationId xmlns:p14="http://schemas.microsoft.com/office/powerpoint/2010/main" val="1295166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Tips for In-House Counsel:</a:t>
            </a:r>
            <a:br>
              <a:rPr lang="en-US" dirty="0"/>
            </a:br>
            <a:r>
              <a:rPr lang="en-US" dirty="0"/>
              <a:t>Do Your Homework . . 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500" u="sng" dirty="0"/>
              <a:t>Tell Your Own Story</a:t>
            </a:r>
            <a:br>
              <a:rPr lang="en-US" sz="3500" u="sng" dirty="0"/>
            </a:br>
            <a:endParaRPr lang="en-US" sz="2400" dirty="0"/>
          </a:p>
          <a:p>
            <a:r>
              <a:rPr lang="en-US" sz="2400" dirty="0"/>
              <a:t>“But historian Smith's research revealed that some contemporaneous right-of-way acts included provisions similar to the 1905 Act, requiring the Secretary of the Interior to approve plat maps, conduct appraisals, and accept damage payments for the Band.”</a:t>
            </a:r>
          </a:p>
          <a:p>
            <a:endParaRPr lang="en-US" sz="2400" dirty="0"/>
          </a:p>
          <a:p>
            <a:r>
              <a:rPr lang="en-US" sz="2400" dirty="0"/>
              <a:t>“[H]</a:t>
            </a:r>
            <a:r>
              <a:rPr lang="en-US" sz="2400" dirty="0" err="1"/>
              <a:t>istorian</a:t>
            </a:r>
            <a:r>
              <a:rPr lang="en-US" sz="2400" dirty="0"/>
              <a:t> Smith concluded that, by 1905, ‘diminished Red Lake Indian Reservation’ had become a term of art government officials used in referring to the Reservation as diminished by earlier surplus lands acts, rather than by the 1905 Act itself.”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49114" y="231494"/>
            <a:ext cx="221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 H. Tinker, </a:t>
            </a:r>
            <a:br>
              <a:rPr lang="en-US" dirty="0"/>
            </a:br>
            <a:r>
              <a:rPr lang="en-US" dirty="0"/>
              <a:t>Kanji &amp; </a:t>
            </a:r>
            <a:r>
              <a:rPr lang="en-US" dirty="0" err="1"/>
              <a:t>Katzen</a:t>
            </a:r>
            <a:r>
              <a:rPr lang="en-US" dirty="0"/>
              <a:t> PLLC</a:t>
            </a:r>
          </a:p>
        </p:txBody>
      </p:sp>
    </p:spTree>
    <p:extLst>
      <p:ext uri="{BB962C8B-B14F-4D97-AF65-F5344CB8AC3E}">
        <p14:creationId xmlns:p14="http://schemas.microsoft.com/office/powerpoint/2010/main" val="1823025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Tips for In-House Counsel:</a:t>
            </a:r>
            <a:br>
              <a:rPr lang="en-US" dirty="0"/>
            </a:br>
            <a:r>
              <a:rPr lang="en-US" dirty="0"/>
              <a:t>Do Your Homework . . 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500" u="sng" dirty="0"/>
              <a:t>Tell Your Own Story</a:t>
            </a:r>
          </a:p>
          <a:p>
            <a:endParaRPr lang="en-US" sz="3500" u="sng" dirty="0"/>
          </a:p>
          <a:p>
            <a:r>
              <a:rPr lang="en-US" sz="3000" dirty="0"/>
              <a:t>“The statute's text, while somewhat ambiguous, reflects with the aid of historical records submitted by historian Smith and the Band that Congress intended the 1905 Act to accomplish a needed expansion of MRL&amp;M's existing right-of-way.”</a:t>
            </a:r>
          </a:p>
          <a:p>
            <a:pPr marL="0" indent="0">
              <a:buNone/>
            </a:pPr>
            <a:r>
              <a:rPr lang="en-US" sz="3500" u="sng" dirty="0"/>
              <a:t/>
            </a:r>
            <a:br>
              <a:rPr lang="en-US" sz="3500" u="sng" dirty="0"/>
            </a:b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549114" y="231494"/>
            <a:ext cx="221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 H. Tinker, </a:t>
            </a:r>
            <a:br>
              <a:rPr lang="en-US" dirty="0"/>
            </a:br>
            <a:r>
              <a:rPr lang="en-US" dirty="0"/>
              <a:t>Kanji &amp; </a:t>
            </a:r>
            <a:r>
              <a:rPr lang="en-US" dirty="0" err="1"/>
              <a:t>Katzen</a:t>
            </a:r>
            <a:r>
              <a:rPr lang="en-US" dirty="0"/>
              <a:t> PLLC</a:t>
            </a:r>
          </a:p>
        </p:txBody>
      </p:sp>
    </p:spTree>
    <p:extLst>
      <p:ext uri="{BB962C8B-B14F-4D97-AF65-F5344CB8AC3E}">
        <p14:creationId xmlns:p14="http://schemas.microsoft.com/office/powerpoint/2010/main" val="950390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Tips for In-House Counsel: </a:t>
            </a:r>
            <a:br>
              <a:rPr lang="en-US" dirty="0"/>
            </a:br>
            <a:r>
              <a:rPr lang="en-US" dirty="0"/>
              <a:t>Do Your Homework . . 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500" u="sng" dirty="0"/>
              <a:t>Prepare to Exercise Sovereignty within your Boundaries</a:t>
            </a:r>
          </a:p>
          <a:p>
            <a:endParaRPr lang="en-US" sz="2600" u="sng" dirty="0"/>
          </a:p>
          <a:p>
            <a:r>
              <a:rPr lang="en-US" sz="2400" i="0" dirty="0"/>
              <a:t>Make sure your tribal Constitution, codes, publications, and websites all reflect your understanding regarding the current status of your Reservation boundaries.</a:t>
            </a:r>
          </a:p>
          <a:p>
            <a:pPr lvl="1"/>
            <a:endParaRPr lang="en-US" sz="2400" i="0" dirty="0"/>
          </a:p>
          <a:p>
            <a:r>
              <a:rPr lang="en-US" sz="2400" i="0" dirty="0"/>
              <a:t>Update your Constitution, laws, procedural codes, etc., so that you have a proper legal infrastructure in place when the </a:t>
            </a:r>
            <a:r>
              <a:rPr lang="en-US" sz="2400" i="0" dirty="0" smtClean="0"/>
              <a:t>Court acknowledges your </a:t>
            </a:r>
            <a:r>
              <a:rPr lang="en-US" sz="2400" i="0" smtClean="0"/>
              <a:t>Reservation boundaries.</a:t>
            </a:r>
            <a:endParaRPr lang="en-US" sz="2400" i="0" dirty="0"/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549114" y="231494"/>
            <a:ext cx="221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 H. Tinker, </a:t>
            </a:r>
            <a:br>
              <a:rPr lang="en-US" dirty="0"/>
            </a:br>
            <a:r>
              <a:rPr lang="en-US" dirty="0"/>
              <a:t>Kanji &amp; </a:t>
            </a:r>
            <a:r>
              <a:rPr lang="en-US" dirty="0" err="1"/>
              <a:t>Katzen</a:t>
            </a:r>
            <a:r>
              <a:rPr lang="en-US" dirty="0"/>
              <a:t> PLLC</a:t>
            </a:r>
          </a:p>
        </p:txBody>
      </p:sp>
    </p:spTree>
    <p:extLst>
      <p:ext uri="{BB962C8B-B14F-4D97-AF65-F5344CB8AC3E}">
        <p14:creationId xmlns:p14="http://schemas.microsoft.com/office/powerpoint/2010/main" val="107939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Tips for In-House Counsel: </a:t>
            </a:r>
            <a:br>
              <a:rPr lang="en-US" dirty="0"/>
            </a:br>
            <a:r>
              <a:rPr lang="en-US" dirty="0"/>
              <a:t>Do Your Homework . . 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u="sng" dirty="0"/>
              <a:t>Prepare to Exercise Sovereignty within your Boundaries</a:t>
            </a:r>
            <a:br>
              <a:rPr lang="en-US" sz="3200" u="sng" dirty="0"/>
            </a:br>
            <a:endParaRPr lang="en-US" sz="3200" u="sng" dirty="0"/>
          </a:p>
          <a:p>
            <a:r>
              <a:rPr lang="en-US" sz="2400" i="0" dirty="0"/>
              <a:t>Exercise practical sovereignty within your Reservation.</a:t>
            </a:r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549114" y="231494"/>
            <a:ext cx="221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 H. Tinker, </a:t>
            </a:r>
            <a:br>
              <a:rPr lang="en-US" dirty="0"/>
            </a:br>
            <a:r>
              <a:rPr lang="en-US" dirty="0"/>
              <a:t>Kanji &amp; </a:t>
            </a:r>
            <a:r>
              <a:rPr lang="en-US" dirty="0" err="1"/>
              <a:t>Katzen</a:t>
            </a:r>
            <a:r>
              <a:rPr lang="en-US" dirty="0"/>
              <a:t> PLLC</a:t>
            </a:r>
          </a:p>
        </p:txBody>
      </p:sp>
    </p:spTree>
    <p:extLst>
      <p:ext uri="{BB962C8B-B14F-4D97-AF65-F5344CB8AC3E}">
        <p14:creationId xmlns:p14="http://schemas.microsoft.com/office/powerpoint/2010/main" val="661761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Tips for In-House Counsel:</a:t>
            </a:r>
            <a:br>
              <a:rPr lang="en-US" dirty="0"/>
            </a:br>
            <a:r>
              <a:rPr lang="en-US" dirty="0"/>
              <a:t>Do Your Homework . . 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u="sng" dirty="0"/>
              <a:t>Pick Your Test Case</a:t>
            </a:r>
          </a:p>
          <a:p>
            <a:endParaRPr lang="en-US" sz="2400" i="1" dirty="0"/>
          </a:p>
          <a:p>
            <a:r>
              <a:rPr lang="en-US" sz="2400" i="1" dirty="0"/>
              <a:t>Parker</a:t>
            </a:r>
            <a:r>
              <a:rPr lang="en-US" sz="2400" dirty="0"/>
              <a:t>:  Tribal liquor tax, applicable to non-Indians within the Reservation under 18 U.S.C. § 1161.</a:t>
            </a:r>
          </a:p>
          <a:p>
            <a:endParaRPr lang="en-US" sz="2400" dirty="0"/>
          </a:p>
          <a:p>
            <a:r>
              <a:rPr lang="en-US" sz="2400" i="1" dirty="0"/>
              <a:t>Wyoming v. EPA</a:t>
            </a:r>
            <a:r>
              <a:rPr lang="en-US" sz="2400" i="0" dirty="0"/>
              <a:t>:  EPA’s delegation of regulatory authority to Tribes under “Tribes as States” provision of the Clean Air Act.</a:t>
            </a:r>
          </a:p>
          <a:p>
            <a:endParaRPr lang="en-US" sz="2400" i="0" dirty="0"/>
          </a:p>
        </p:txBody>
      </p:sp>
      <p:sp>
        <p:nvSpPr>
          <p:cNvPr id="4" name="TextBox 3"/>
          <p:cNvSpPr txBox="1"/>
          <p:nvPr/>
        </p:nvSpPr>
        <p:spPr>
          <a:xfrm>
            <a:off x="9549114" y="231494"/>
            <a:ext cx="221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 H. Tinker, </a:t>
            </a:r>
            <a:br>
              <a:rPr lang="en-US" dirty="0"/>
            </a:br>
            <a:r>
              <a:rPr lang="en-US" dirty="0"/>
              <a:t>Kanji &amp; </a:t>
            </a:r>
            <a:r>
              <a:rPr lang="en-US" dirty="0" err="1"/>
              <a:t>Katzen</a:t>
            </a:r>
            <a:r>
              <a:rPr lang="en-US" dirty="0"/>
              <a:t> PLLC</a:t>
            </a:r>
          </a:p>
        </p:txBody>
      </p:sp>
    </p:spTree>
    <p:extLst>
      <p:ext uri="{BB962C8B-B14F-4D97-AF65-F5344CB8AC3E}">
        <p14:creationId xmlns:p14="http://schemas.microsoft.com/office/powerpoint/2010/main" val="1602182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Tips for In-House Counsel:</a:t>
            </a:r>
            <a:br>
              <a:rPr lang="en-US" dirty="0"/>
            </a:br>
            <a:r>
              <a:rPr lang="en-US" dirty="0"/>
              <a:t>Do Your Homework . . 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u="sng" dirty="0"/>
              <a:t>Pick Your Test Case</a:t>
            </a:r>
          </a:p>
          <a:p>
            <a:endParaRPr lang="en-US" sz="2400" i="1" dirty="0"/>
          </a:p>
          <a:p>
            <a:r>
              <a:rPr lang="en-US" sz="2800" dirty="0"/>
              <a:t>Other potential vehicles?</a:t>
            </a:r>
          </a:p>
          <a:p>
            <a:endParaRPr lang="en-US" sz="2400" i="0" dirty="0"/>
          </a:p>
        </p:txBody>
      </p:sp>
      <p:sp>
        <p:nvSpPr>
          <p:cNvPr id="4" name="TextBox 3"/>
          <p:cNvSpPr txBox="1"/>
          <p:nvPr/>
        </p:nvSpPr>
        <p:spPr>
          <a:xfrm>
            <a:off x="9549114" y="231494"/>
            <a:ext cx="221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 H. Tinker, </a:t>
            </a:r>
            <a:br>
              <a:rPr lang="en-US" dirty="0"/>
            </a:br>
            <a:r>
              <a:rPr lang="en-US" dirty="0"/>
              <a:t>Kanji &amp; </a:t>
            </a:r>
            <a:r>
              <a:rPr lang="en-US" dirty="0" err="1"/>
              <a:t>Katzen</a:t>
            </a:r>
            <a:r>
              <a:rPr lang="en-US" dirty="0"/>
              <a:t> PLLC</a:t>
            </a:r>
          </a:p>
        </p:txBody>
      </p:sp>
    </p:spTree>
    <p:extLst>
      <p:ext uri="{BB962C8B-B14F-4D97-AF65-F5344CB8AC3E}">
        <p14:creationId xmlns:p14="http://schemas.microsoft.com/office/powerpoint/2010/main" val="1473144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Tips for In-House Counsel:</a:t>
            </a:r>
            <a:br>
              <a:rPr lang="en-US" dirty="0"/>
            </a:br>
            <a:r>
              <a:rPr lang="en-US" dirty="0"/>
              <a:t>. . . But don’t wait too long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Take advantage of </a:t>
            </a:r>
            <a:r>
              <a:rPr lang="en-US" sz="3200" i="1" dirty="0"/>
              <a:t>Parker</a:t>
            </a:r>
            <a:r>
              <a:rPr lang="en-US" sz="3200" dirty="0"/>
              <a:t>’s momentum</a:t>
            </a:r>
          </a:p>
          <a:p>
            <a:endParaRPr lang="en-US" sz="2400" dirty="0"/>
          </a:p>
          <a:p>
            <a:r>
              <a:rPr lang="en-US" sz="3200" dirty="0"/>
              <a:t>If you don’t bring the case, maybe someone else will.</a:t>
            </a:r>
            <a:br>
              <a:rPr lang="en-US" sz="3200" dirty="0"/>
            </a:br>
            <a:endParaRPr lang="en-US" sz="2400" dirty="0"/>
          </a:p>
          <a:p>
            <a:pPr lvl="1"/>
            <a:r>
              <a:rPr lang="en-US" sz="2400" i="0" dirty="0"/>
              <a:t>Tribal member with unconventional legal theories</a:t>
            </a:r>
            <a:br>
              <a:rPr lang="en-US" sz="2400" i="0" dirty="0"/>
            </a:br>
            <a:endParaRPr lang="en-US" sz="2400" i="0" dirty="0"/>
          </a:p>
          <a:p>
            <a:pPr lvl="1"/>
            <a:r>
              <a:rPr lang="en-US" sz="2400" i="0" dirty="0"/>
              <a:t>Criminal defendant with unfortunate facts</a:t>
            </a:r>
          </a:p>
        </p:txBody>
      </p:sp>
    </p:spTree>
    <p:extLst>
      <p:ext uri="{BB962C8B-B14F-4D97-AF65-F5344CB8AC3E}">
        <p14:creationId xmlns:p14="http://schemas.microsoft.com/office/powerpoint/2010/main" val="1748806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Tips for In-House Counsel:</a:t>
            </a:r>
            <a:br>
              <a:rPr lang="en-US" dirty="0"/>
            </a:br>
            <a:r>
              <a:rPr lang="en-US" dirty="0"/>
              <a:t>Look for Allies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Will the United States intervene on your behalf?</a:t>
            </a:r>
          </a:p>
          <a:p>
            <a:pPr lvl="1"/>
            <a:r>
              <a:rPr lang="en-US" sz="2400" dirty="0"/>
              <a:t>Parker</a:t>
            </a:r>
          </a:p>
          <a:p>
            <a:pPr lvl="1"/>
            <a:r>
              <a:rPr lang="en-US" sz="2400" dirty="0"/>
              <a:t>Wind River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Will your boundaries claim potentially implicate the rights of other Tribes?</a:t>
            </a:r>
          </a:p>
          <a:p>
            <a:pPr lvl="1"/>
            <a:r>
              <a:rPr lang="en-US" sz="2400" dirty="0"/>
              <a:t>Wind River</a:t>
            </a:r>
          </a:p>
        </p:txBody>
      </p:sp>
    </p:spTree>
    <p:extLst>
      <p:ext uri="{BB962C8B-B14F-4D97-AF65-F5344CB8AC3E}">
        <p14:creationId xmlns:p14="http://schemas.microsoft.com/office/powerpoint/2010/main" val="212528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Tips for In-House Counsel:</a:t>
            </a:r>
            <a:br>
              <a:rPr lang="en-US" dirty="0"/>
            </a:br>
            <a:r>
              <a:rPr lang="en-US" dirty="0"/>
              <a:t>Look for Allies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Don’t rule out finding allies in the State or local governments.</a:t>
            </a:r>
          </a:p>
          <a:p>
            <a:endParaRPr lang="en-US" sz="3200" dirty="0"/>
          </a:p>
          <a:p>
            <a:pPr lvl="1"/>
            <a:r>
              <a:rPr lang="en-US" sz="2800" dirty="0"/>
              <a:t>Saginaw Chippewa Indian Tribe v. </a:t>
            </a:r>
            <a:r>
              <a:rPr lang="en-US" sz="2800" dirty="0" err="1"/>
              <a:t>Granholm</a:t>
            </a:r>
            <a:r>
              <a:rPr lang="en-US" sz="2800" i="0" dirty="0"/>
              <a:t>, E.D. Mich. 2010.</a:t>
            </a:r>
          </a:p>
        </p:txBody>
      </p:sp>
    </p:spTree>
    <p:extLst>
      <p:ext uri="{BB962C8B-B14F-4D97-AF65-F5344CB8AC3E}">
        <p14:creationId xmlns:p14="http://schemas.microsoft.com/office/powerpoint/2010/main" val="777720504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284</TotalTime>
  <Words>571</Words>
  <Application>Microsoft Macintosh PowerPoint</Application>
  <PresentationFormat>Widescreen</PresentationFormat>
  <Paragraphs>112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Calibri</vt:lpstr>
      <vt:lpstr>Franklin Gothic Book</vt:lpstr>
      <vt:lpstr>Crop</vt:lpstr>
      <vt:lpstr>Reservation Boundaries Litigation:  Practical Considerations and Strategies for Success  </vt:lpstr>
      <vt:lpstr>Background – Reservation Diminishment Litigation</vt:lpstr>
      <vt:lpstr>Background – Reservation Diminishment Litigation</vt:lpstr>
      <vt:lpstr>Background – Reservation Diminishment Litigation</vt:lpstr>
      <vt:lpstr>Background – Reservation Diminishment Litigation</vt:lpstr>
      <vt:lpstr>Background – Reservation Diminishment Litigation</vt:lpstr>
      <vt:lpstr>Practical Tips for In-House Counsel: Do Your Homework . . . </vt:lpstr>
      <vt:lpstr>Practical Tips for In-House Counsel: Do Your Homework . . . </vt:lpstr>
      <vt:lpstr>Practical Tips for In-House Counsel: Do Your Homework . . . </vt:lpstr>
      <vt:lpstr>Practical Tips for In-House Counsel: Do Your Homework . . . </vt:lpstr>
      <vt:lpstr>Practical Tips for In-House Counsel: Do Your Homework . . . </vt:lpstr>
      <vt:lpstr>Practical Tips for In-House Counsel: Do Your Homework . . . </vt:lpstr>
      <vt:lpstr>Practical Tips for In-House Counsel: Do Your Homework . . . </vt:lpstr>
      <vt:lpstr>Practical Tips for In-House Counsel:  Do Your Homework . . . </vt:lpstr>
      <vt:lpstr>Practical Tips for In-House Counsel:  Do Your Homework . . . </vt:lpstr>
      <vt:lpstr>Practical Tips for In-House Counsel: Do Your Homework . . . </vt:lpstr>
      <vt:lpstr>Practical Tips for In-House Counsel: Do Your Homework . . . </vt:lpstr>
      <vt:lpstr>Practical Tips for In-House Counsel: . . . But don’t wait too long</vt:lpstr>
      <vt:lpstr>Practical Tips for In-House Counsel: Look for Allies</vt:lpstr>
      <vt:lpstr>Practical Tips for In-House Counsel: Look for Allies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Reservation Boundaries Litigation:  Practical Considerations and Strategies for Success  </dc:title>
  <dc:creator>ptinker@kanjikatzen.onmicrosoft.com</dc:creator>
  <cp:lastModifiedBy>Philip H. Tinker</cp:lastModifiedBy>
  <cp:revision>23</cp:revision>
  <dcterms:created xsi:type="dcterms:W3CDTF">2017-10-24T04:48:10Z</dcterms:created>
  <dcterms:modified xsi:type="dcterms:W3CDTF">2017-10-26T01:48:59Z</dcterms:modified>
</cp:coreProperties>
</file>