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Lst>
  <p:notesMasterIdLst>
    <p:notesMasterId r:id="rId19"/>
  </p:notesMasterIdLst>
  <p:handoutMasterIdLst>
    <p:handoutMasterId r:id="rId20"/>
  </p:handoutMasterIdLst>
  <p:sldIdLst>
    <p:sldId id="282" r:id="rId2"/>
    <p:sldId id="264" r:id="rId3"/>
    <p:sldId id="307" r:id="rId4"/>
    <p:sldId id="309" r:id="rId5"/>
    <p:sldId id="286" r:id="rId6"/>
    <p:sldId id="311" r:id="rId7"/>
    <p:sldId id="284" r:id="rId8"/>
    <p:sldId id="287" r:id="rId9"/>
    <p:sldId id="285" r:id="rId10"/>
    <p:sldId id="310" r:id="rId11"/>
    <p:sldId id="304" r:id="rId12"/>
    <p:sldId id="305" r:id="rId13"/>
    <p:sldId id="306" r:id="rId14"/>
    <p:sldId id="288" r:id="rId15"/>
    <p:sldId id="303" r:id="rId16"/>
    <p:sldId id="302" r:id="rId17"/>
    <p:sldId id="312" r:id="rId1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720">
          <p15:clr>
            <a:srgbClr val="A4A3A4"/>
          </p15:clr>
        </p15:guide>
        <p15:guide id="3" orient="horz" pos="928">
          <p15:clr>
            <a:srgbClr val="A4A3A4"/>
          </p15:clr>
        </p15:guide>
        <p15:guide id="4" orient="horz" pos="288">
          <p15:clr>
            <a:srgbClr val="A4A3A4"/>
          </p15:clr>
        </p15:guide>
        <p15:guide id="5" orient="horz" pos="2365">
          <p15:clr>
            <a:srgbClr val="A4A3A4"/>
          </p15:clr>
        </p15:guide>
        <p15:guide id="6" orient="horz" pos="3979">
          <p15:clr>
            <a:srgbClr val="A4A3A4"/>
          </p15:clr>
        </p15:guide>
        <p15:guide id="7" pos="2832">
          <p15:clr>
            <a:srgbClr val="A4A3A4"/>
          </p15:clr>
        </p15:guide>
        <p15:guide id="8" pos="287">
          <p15:clr>
            <a:srgbClr val="A4A3A4"/>
          </p15:clr>
        </p15:guide>
        <p15:guide id="9" pos="5474">
          <p15:clr>
            <a:srgbClr val="A4A3A4"/>
          </p15:clr>
        </p15:guide>
        <p15:guide id="10" pos="1987">
          <p15:clr>
            <a:srgbClr val="A4A3A4"/>
          </p15:clr>
        </p15:guide>
        <p15:guide id="11" pos="3726">
          <p15:clr>
            <a:srgbClr val="A4A3A4"/>
          </p15:clr>
        </p15:guide>
        <p15:guide id="12" pos="3786">
          <p15:clr>
            <a:srgbClr val="A4A3A4"/>
          </p15:clr>
        </p15:guide>
        <p15:guide id="13" pos="2037">
          <p15:clr>
            <a:srgbClr val="A4A3A4"/>
          </p15:clr>
        </p15:guide>
        <p15:guide id="14" pos="2928">
          <p15:clr>
            <a:srgbClr val="A4A3A4"/>
          </p15:clr>
        </p15:guide>
        <p15:guide id="15" pos="2883">
          <p15:clr>
            <a:srgbClr val="A4A3A4"/>
          </p15:clr>
        </p15:guide>
        <p15:guide id="16" pos="3201">
          <p15:clr>
            <a:srgbClr val="A4A3A4"/>
          </p15:clr>
        </p15:guide>
        <p15:guide id="17" orient="horz" pos="142">
          <p15:clr>
            <a:srgbClr val="A4A3A4"/>
          </p15:clr>
        </p15:guide>
        <p15:guide id="18" orient="horz" pos="287">
          <p15:clr>
            <a:srgbClr val="A4A3A4"/>
          </p15:clr>
        </p15:guide>
        <p15:guide id="19" orient="horz" pos="849">
          <p15:clr>
            <a:srgbClr val="A4A3A4"/>
          </p15:clr>
        </p15:guide>
        <p15:guide id="20" orient="horz" pos="1300">
          <p15:clr>
            <a:srgbClr val="A4A3A4"/>
          </p15:clr>
        </p15:guide>
        <p15:guide id="21" orient="horz" pos="2161">
          <p15:clr>
            <a:srgbClr val="A4A3A4"/>
          </p15:clr>
        </p15:guide>
        <p15:guide id="22" orient="horz" pos="3688">
          <p15:clr>
            <a:srgbClr val="A4A3A4"/>
          </p15:clr>
        </p15:guide>
        <p15:guide id="23" orient="horz" pos="3974">
          <p15:clr>
            <a:srgbClr val="A4A3A4"/>
          </p15:clr>
        </p15:guide>
        <p15:guide id="24" orient="horz" pos="4173">
          <p15:clr>
            <a:srgbClr val="A4A3A4"/>
          </p15:clr>
        </p15:guide>
        <p15:guide id="25" orient="horz" pos="2339">
          <p15:clr>
            <a:srgbClr val="A4A3A4"/>
          </p15:clr>
        </p15:guide>
        <p15:guide id="26" pos="144">
          <p15:clr>
            <a:srgbClr val="A4A3A4"/>
          </p15:clr>
        </p15:guide>
        <p15:guide id="27" pos="434">
          <p15:clr>
            <a:srgbClr val="A4A3A4"/>
          </p15:clr>
        </p15:guide>
        <p15:guide id="28" pos="1976">
          <p15:clr>
            <a:srgbClr val="A4A3A4"/>
          </p15:clr>
        </p15:guide>
        <p15:guide id="29" pos="2031">
          <p15:clr>
            <a:srgbClr val="A4A3A4"/>
          </p15:clr>
        </p15:guide>
        <p15:guide id="30" pos="2767">
          <p15:clr>
            <a:srgbClr val="A4A3A4"/>
          </p15:clr>
        </p15:guide>
        <p15:guide id="31" pos="5328">
          <p15:clr>
            <a:srgbClr val="A4A3A4"/>
          </p15:clr>
        </p15:guide>
        <p15:guide id="32" pos="2996">
          <p15:clr>
            <a:srgbClr val="A4A3A4"/>
          </p15:clr>
        </p15:guide>
        <p15:guide id="33" pos="3725">
          <p15:clr>
            <a:srgbClr val="A4A3A4"/>
          </p15:clr>
        </p15:guide>
        <p15:guide id="34" pos="3787">
          <p15:clr>
            <a:srgbClr val="A4A3A4"/>
          </p15:clr>
        </p15:guide>
        <p15:guide id="35" pos="287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928">
          <p15:clr>
            <a:srgbClr val="A4A3A4"/>
          </p15:clr>
        </p15:guide>
        <p15:guide id="4"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75" autoAdjust="0"/>
  </p:normalViewPr>
  <p:slideViewPr>
    <p:cSldViewPr snapToGrid="0" snapToObjects="1">
      <p:cViewPr varScale="1">
        <p:scale>
          <a:sx n="79" d="100"/>
          <a:sy n="79" d="100"/>
        </p:scale>
        <p:origin x="1128" y="96"/>
      </p:cViewPr>
      <p:guideLst>
        <p:guide orient="horz" pos="2160"/>
        <p:guide orient="horz" pos="720"/>
        <p:guide orient="horz" pos="928"/>
        <p:guide orient="horz" pos="288"/>
        <p:guide orient="horz" pos="2365"/>
        <p:guide orient="horz" pos="3979"/>
        <p:guide pos="2832"/>
        <p:guide pos="287"/>
        <p:guide pos="5474"/>
        <p:guide pos="1987"/>
        <p:guide pos="3726"/>
        <p:guide pos="3786"/>
        <p:guide pos="2037"/>
        <p:guide pos="2928"/>
        <p:guide pos="2883"/>
        <p:guide pos="3201"/>
        <p:guide orient="horz" pos="142"/>
        <p:guide orient="horz" pos="287"/>
        <p:guide orient="horz" pos="849"/>
        <p:guide orient="horz" pos="1300"/>
        <p:guide orient="horz" pos="2161"/>
        <p:guide orient="horz" pos="3688"/>
        <p:guide orient="horz" pos="3974"/>
        <p:guide orient="horz" pos="4173"/>
        <p:guide orient="horz" pos="2339"/>
        <p:guide pos="144"/>
        <p:guide pos="434"/>
        <p:guide pos="1976"/>
        <p:guide pos="2031"/>
        <p:guide pos="2767"/>
        <p:guide pos="5328"/>
        <p:guide pos="2996"/>
        <p:guide pos="3725"/>
        <p:guide pos="3787"/>
        <p:guide pos="2878"/>
      </p:guideLst>
    </p:cSldViewPr>
  </p:slideViewPr>
  <p:outlineViewPr>
    <p:cViewPr>
      <p:scale>
        <a:sx n="33" d="100"/>
        <a:sy n="33" d="100"/>
      </p:scale>
      <p:origin x="0" y="17028"/>
    </p:cViewPr>
  </p:outlineViewPr>
  <p:notesTextViewPr>
    <p:cViewPr>
      <p:scale>
        <a:sx n="1" d="1"/>
        <a:sy n="1" d="1"/>
      </p:scale>
      <p:origin x="0" y="0"/>
    </p:cViewPr>
  </p:notesTextViewPr>
  <p:sorterViewPr>
    <p:cViewPr>
      <p:scale>
        <a:sx n="150" d="100"/>
        <a:sy n="150" d="100"/>
      </p:scale>
      <p:origin x="0" y="0"/>
    </p:cViewPr>
  </p:sorterViewPr>
  <p:notesViewPr>
    <p:cSldViewPr snapToGrid="0">
      <p:cViewPr varScale="1">
        <p:scale>
          <a:sx n="95" d="100"/>
          <a:sy n="95" d="100"/>
        </p:scale>
        <p:origin x="-3582" y="-108"/>
      </p:cViewPr>
      <p:guideLst>
        <p:guide orient="horz" pos="2880"/>
        <p:guide pos="2160"/>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latin typeface="Arial" pitchFamily="34" charset="0"/>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C4605FA3-DF84-4C9C-95EF-319FFBAB47E8}" type="datetimeFigureOut">
              <a:rPr lang="en-US" smtClean="0">
                <a:latin typeface="Arial" pitchFamily="34" charset="0"/>
              </a:rPr>
              <a:pPr/>
              <a:t>10/25/2017</a:t>
            </a:fld>
            <a:endParaRPr lang="en-US" dirty="0">
              <a:latin typeface="Arial"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latin typeface="Arial" pitchFamily="34" charset="0"/>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F330AC2-4D9B-42B8-851F-F745CBB153FB}" type="slidenum">
              <a:rPr lang="en-US" smtClean="0">
                <a:latin typeface="Arial" pitchFamily="34" charset="0"/>
              </a:rPr>
              <a:pPr/>
              <a:t>‹#›</a:t>
            </a:fld>
            <a:endParaRPr lang="en-US" dirty="0">
              <a:latin typeface="Arial" pitchFamily="34" charset="0"/>
            </a:endParaRPr>
          </a:p>
        </p:txBody>
      </p:sp>
    </p:spTree>
    <p:extLst>
      <p:ext uri="{BB962C8B-B14F-4D97-AF65-F5344CB8AC3E}">
        <p14:creationId xmlns:p14="http://schemas.microsoft.com/office/powerpoint/2010/main" val="15725515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Arial" pitchFamily="34" charset="0"/>
              </a:defRPr>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atin typeface="Arial" pitchFamily="34" charset="0"/>
              </a:defRPr>
            </a:lvl1pPr>
          </a:lstStyle>
          <a:p>
            <a:fld id="{CAB2D76C-F225-47E4-8870-016D40065085}" type="datetimeFigureOut">
              <a:rPr lang="en-US" smtClean="0"/>
              <a:pPr/>
              <a:t>10/25/2017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Arial"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atin typeface="Arial" pitchFamily="34" charset="0"/>
              </a:defRPr>
            </a:lvl1pPr>
          </a:lstStyle>
          <a:p>
            <a:fld id="{6E316562-8D5B-4FA8-A1F8-64F74D39FB21}" type="slidenum">
              <a:rPr lang="en-US" smtClean="0"/>
              <a:pPr/>
              <a:t>‹#›</a:t>
            </a:fld>
            <a:endParaRPr lang="en-US" dirty="0"/>
          </a:p>
        </p:txBody>
      </p:sp>
    </p:spTree>
    <p:extLst>
      <p:ext uri="{BB962C8B-B14F-4D97-AF65-F5344CB8AC3E}">
        <p14:creationId xmlns:p14="http://schemas.microsoft.com/office/powerpoint/2010/main" val="107514303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No Photo">
    <p:spTree>
      <p:nvGrpSpPr>
        <p:cNvPr id="1" name=""/>
        <p:cNvGrpSpPr/>
        <p:nvPr/>
      </p:nvGrpSpPr>
      <p:grpSpPr>
        <a:xfrm>
          <a:off x="0" y="0"/>
          <a:ext cx="0" cy="0"/>
          <a:chOff x="0" y="0"/>
          <a:chExt cx="0" cy="0"/>
        </a:xfrm>
      </p:grpSpPr>
      <p:sp>
        <p:nvSpPr>
          <p:cNvPr id="10" name="Rectangle 7"/>
          <p:cNvSpPr/>
          <p:nvPr userDrawn="1"/>
        </p:nvSpPr>
        <p:spPr bwMode="gray">
          <a:xfrm>
            <a:off x="5838825" y="1606164"/>
            <a:ext cx="3314700" cy="2329732"/>
          </a:xfrm>
          <a:prstGeom prst="rect">
            <a:avLst/>
          </a:prstGeom>
          <a:solidFill>
            <a:schemeClr val="tx1"/>
          </a:solidFill>
          <a:ln>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chemeClr val="bg1"/>
              </a:solidFill>
            </a:endParaRPr>
          </a:p>
        </p:txBody>
      </p:sp>
      <p:sp>
        <p:nvSpPr>
          <p:cNvPr id="22" name="Rectangle 7"/>
          <p:cNvSpPr/>
          <p:nvPr userDrawn="1"/>
        </p:nvSpPr>
        <p:spPr bwMode="gray">
          <a:xfrm>
            <a:off x="111319" y="1606164"/>
            <a:ext cx="7626096" cy="2329732"/>
          </a:xfrm>
          <a:custGeom>
            <a:avLst/>
            <a:gdLst/>
            <a:ahLst/>
            <a:cxnLst/>
            <a:rect l="l" t="t" r="r" b="b"/>
            <a:pathLst>
              <a:path w="7614103" h="2329732">
                <a:moveTo>
                  <a:pt x="0" y="0"/>
                </a:moveTo>
                <a:lnTo>
                  <a:pt x="7614103" y="0"/>
                </a:lnTo>
                <a:lnTo>
                  <a:pt x="6375362" y="2329732"/>
                </a:lnTo>
                <a:lnTo>
                  <a:pt x="0" y="2329732"/>
                </a:lnTo>
                <a:close/>
              </a:path>
            </a:pathLst>
          </a:custGeom>
          <a:solidFill>
            <a:schemeClr val="bg1"/>
          </a:solidFill>
          <a:ln>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chemeClr val="bg1"/>
              </a:solidFill>
            </a:endParaRPr>
          </a:p>
        </p:txBody>
      </p:sp>
      <p:sp>
        <p:nvSpPr>
          <p:cNvPr id="8" name="Rectangle 7"/>
          <p:cNvSpPr/>
          <p:nvPr userDrawn="1"/>
        </p:nvSpPr>
        <p:spPr bwMode="gray">
          <a:xfrm>
            <a:off x="0" y="1606164"/>
            <a:ext cx="7626096" cy="2329732"/>
          </a:xfrm>
          <a:custGeom>
            <a:avLst/>
            <a:gdLst/>
            <a:ahLst/>
            <a:cxnLst/>
            <a:rect l="l" t="t" r="r" b="b"/>
            <a:pathLst>
              <a:path w="7614103" h="2329732">
                <a:moveTo>
                  <a:pt x="0" y="0"/>
                </a:moveTo>
                <a:lnTo>
                  <a:pt x="7614103" y="0"/>
                </a:lnTo>
                <a:lnTo>
                  <a:pt x="6375362" y="2329732"/>
                </a:lnTo>
                <a:lnTo>
                  <a:pt x="0" y="2329732"/>
                </a:lnTo>
                <a:close/>
              </a:path>
            </a:pathLst>
          </a:custGeom>
          <a:solidFill>
            <a:schemeClr val="tx2"/>
          </a:solidFill>
          <a:ln>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chemeClr val="bg1"/>
              </a:solidFill>
            </a:endParaRPr>
          </a:p>
        </p:txBody>
      </p:sp>
      <p:sp>
        <p:nvSpPr>
          <p:cNvPr id="2" name="Title 1"/>
          <p:cNvSpPr>
            <a:spLocks noGrp="1"/>
          </p:cNvSpPr>
          <p:nvPr>
            <p:ph type="ctrTitle" hasCustomPrompt="1"/>
          </p:nvPr>
        </p:nvSpPr>
        <p:spPr>
          <a:xfrm>
            <a:off x="685800" y="2352674"/>
            <a:ext cx="5710626" cy="1585125"/>
          </a:xfrm>
        </p:spPr>
        <p:txBody>
          <a:bodyPr rIns="0" anchor="t" anchorCtr="0"/>
          <a:lstStyle>
            <a:lvl1pPr>
              <a:lnSpc>
                <a:spcPct val="85000"/>
              </a:lnSpc>
              <a:defRPr sz="4600" b="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4377690"/>
            <a:ext cx="4572000" cy="914400"/>
          </a:xfrm>
        </p:spPr>
        <p:txBody>
          <a:bodyPr/>
          <a:lstStyle>
            <a:lvl1pPr marL="0" indent="0" algn="l">
              <a:spcBef>
                <a:spcPts val="0"/>
              </a:spcBef>
              <a:buNone/>
              <a:defRPr sz="1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0174" y="542544"/>
            <a:ext cx="1719072" cy="509016"/>
          </a:xfrm>
          <a:prstGeom prst="rect">
            <a:avLst/>
          </a:prstGeom>
        </p:spPr>
      </p:pic>
      <p:sp>
        <p:nvSpPr>
          <p:cNvPr id="11" name="TextBox 10"/>
          <p:cNvSpPr txBox="1"/>
          <p:nvPr userDrawn="1"/>
        </p:nvSpPr>
        <p:spPr>
          <a:xfrm>
            <a:off x="685800" y="4160788"/>
            <a:ext cx="767839" cy="169277"/>
          </a:xfrm>
          <a:prstGeom prst="rect">
            <a:avLst/>
          </a:prstGeom>
          <a:noFill/>
        </p:spPr>
        <p:txBody>
          <a:bodyPr wrap="none" lIns="0" tIns="0" rIns="0" bIns="0" rtlCol="0">
            <a:spAutoFit/>
          </a:bodyPr>
          <a:lstStyle/>
          <a:p>
            <a:r>
              <a:rPr lang="en-US" sz="1100" i="1" dirty="0" smtClean="0"/>
              <a:t>Prepared by</a:t>
            </a:r>
          </a:p>
        </p:txBody>
      </p:sp>
      <p:sp>
        <p:nvSpPr>
          <p:cNvPr id="9" name="TextBox 8"/>
          <p:cNvSpPr txBox="1">
            <a:spLocks noChangeArrowheads="1"/>
          </p:cNvSpPr>
          <p:nvPr userDrawn="1"/>
        </p:nvSpPr>
        <p:spPr bwMode="auto">
          <a:xfrm>
            <a:off x="685800" y="6457950"/>
            <a:ext cx="6742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r>
              <a:rPr lang="en-US" altLang="en-US" sz="900" dirty="0">
                <a:solidFill>
                  <a:srgbClr val="323232"/>
                </a:solidFill>
                <a:latin typeface="Arial" pitchFamily="34" charset="0"/>
                <a:cs typeface="Arial" pitchFamily="34" charset="0"/>
              </a:rPr>
              <a:t>Albuquerque  /  Colorado Springs  /  Denver  /  Irvine  /  Las Vegas  /  Los Angeles  /  Phoenix  /  Reno  /  Silicon Valley  /  Tucson</a:t>
            </a:r>
          </a:p>
        </p:txBody>
      </p:sp>
      <p:sp>
        <p:nvSpPr>
          <p:cNvPr id="12" name="Rectangle 10"/>
          <p:cNvSpPr>
            <a:spLocks noChangeArrowheads="1"/>
          </p:cNvSpPr>
          <p:nvPr userDrawn="1"/>
        </p:nvSpPr>
        <p:spPr bwMode="auto">
          <a:xfrm>
            <a:off x="7108825" y="6457950"/>
            <a:ext cx="135413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r" eaLnBrk="1" hangingPunct="1"/>
            <a:r>
              <a:rPr lang="en-US" altLang="en-US" sz="900" dirty="0">
                <a:solidFill>
                  <a:srgbClr val="323232"/>
                </a:solidFill>
                <a:latin typeface="Arial" pitchFamily="34" charset="0"/>
                <a:cs typeface="Arial" pitchFamily="34" charset="0"/>
              </a:rPr>
              <a:t>lrrc.com</a:t>
            </a:r>
          </a:p>
        </p:txBody>
      </p:sp>
    </p:spTree>
    <p:extLst>
      <p:ext uri="{BB962C8B-B14F-4D97-AF65-F5344CB8AC3E}">
        <p14:creationId xmlns:p14="http://schemas.microsoft.com/office/powerpoint/2010/main" val="283514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bwMode="gray"/>
        <p:txBody>
          <a:bodyPr/>
          <a:lstStyle>
            <a:lvl1pPr>
              <a:defRPr cap="none" baseline="0"/>
            </a:lvl1pPr>
            <a:lvl3pPr marL="685800" indent="-228600">
              <a:buFont typeface="Arial" panose="020B0604020202020204" pitchFamily="34" charset="0"/>
              <a:buChar char="–"/>
              <a:defRPr/>
            </a:lvl3pPr>
            <a:lvl4pPr marL="914400" indent="-228600">
              <a:buFont typeface="Arial" panose="020B0604020202020204" pitchFamily="34" charset="0"/>
              <a:buChar char="•"/>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US" dirty="0" smtClean="0"/>
              <a:t>©2016 Lewis Roca </a:t>
            </a:r>
            <a:r>
              <a:rPr lang="en-US" dirty="0" err="1" smtClean="0"/>
              <a:t>Rothgerber</a:t>
            </a:r>
            <a:r>
              <a:rPr lang="en-US" dirty="0" smtClean="0"/>
              <a:t> Christie LLP  /  Strictly Confidential  /  lrrc.com  /</a:t>
            </a:r>
            <a:endParaRPr lang="en-US" dirty="0"/>
          </a:p>
        </p:txBody>
      </p:sp>
      <p:sp>
        <p:nvSpPr>
          <p:cNvPr id="6" name="Slide Number Placeholder 5"/>
          <p:cNvSpPr>
            <a:spLocks noGrp="1"/>
          </p:cNvSpPr>
          <p:nvPr>
            <p:ph type="sldNum" sz="quarter" idx="12"/>
          </p:nvPr>
        </p:nvSpPr>
        <p:spPr/>
        <p:txBody>
          <a:bodyPr/>
          <a:lstStyle/>
          <a:p>
            <a:fld id="{4D467D88-DCFD-354C-96A5-D863D5E9364D}" type="slidenum">
              <a:rPr lang="en-US" smtClean="0"/>
              <a:pPr/>
              <a:t>‹#›</a:t>
            </a:fld>
            <a:endParaRPr lang="en-US" dirty="0"/>
          </a:p>
        </p:txBody>
      </p:sp>
    </p:spTree>
    <p:extLst>
      <p:ext uri="{BB962C8B-B14F-4D97-AF65-F5344CB8AC3E}">
        <p14:creationId xmlns:p14="http://schemas.microsoft.com/office/powerpoint/2010/main" val="30608231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bwMode="gray"/>
        <p:txBody>
          <a:bodyPr/>
          <a:lstStyle>
            <a:lvl1pPr marL="0" indent="0">
              <a:buNone/>
              <a:defRPr cap="none" baseline="0"/>
            </a:lvl1pPr>
            <a:lvl2pPr marL="0" indent="0" algn="l">
              <a:buNone/>
              <a:defRPr/>
            </a:lvl2pPr>
            <a:lvl3pPr marL="0" indent="0">
              <a:buNone/>
              <a:defRPr/>
            </a:lvl3pPr>
          </a:lstStyle>
          <a:p>
            <a:pPr lvl="0"/>
            <a:r>
              <a:rPr lang="en-US" smtClean="0"/>
              <a:t>Click to edit Master text styles</a:t>
            </a:r>
          </a:p>
          <a:p>
            <a:pPr lvl="1"/>
            <a:r>
              <a:rPr lang="en-US" smtClean="0"/>
              <a:t>Second level</a:t>
            </a:r>
          </a:p>
          <a:p>
            <a:pPr lvl="2"/>
            <a:r>
              <a:rPr lang="en-US" smtClean="0"/>
              <a:t>Third level</a:t>
            </a:r>
          </a:p>
        </p:txBody>
      </p:sp>
      <p:sp>
        <p:nvSpPr>
          <p:cNvPr id="5" name="Footer Placeholder 4"/>
          <p:cNvSpPr>
            <a:spLocks noGrp="1"/>
          </p:cNvSpPr>
          <p:nvPr>
            <p:ph type="ftr" sz="quarter" idx="11"/>
          </p:nvPr>
        </p:nvSpPr>
        <p:spPr/>
        <p:txBody>
          <a:bodyPr/>
          <a:lstStyle/>
          <a:p>
            <a:r>
              <a:rPr lang="en-US" dirty="0" smtClean="0"/>
              <a:t>©2016 Lewis Roca </a:t>
            </a:r>
            <a:r>
              <a:rPr lang="en-US" dirty="0" err="1" smtClean="0"/>
              <a:t>Rothgerber</a:t>
            </a:r>
            <a:r>
              <a:rPr lang="en-US" dirty="0" smtClean="0"/>
              <a:t> Christie LLP  /  Strictly Confidential  /  lrrc.com  /</a:t>
            </a:r>
            <a:endParaRPr lang="en-US" dirty="0"/>
          </a:p>
        </p:txBody>
      </p:sp>
      <p:sp>
        <p:nvSpPr>
          <p:cNvPr id="6" name="Slide Number Placeholder 5"/>
          <p:cNvSpPr>
            <a:spLocks noGrp="1"/>
          </p:cNvSpPr>
          <p:nvPr>
            <p:ph type="sldNum" sz="quarter" idx="12"/>
          </p:nvPr>
        </p:nvSpPr>
        <p:spPr/>
        <p:txBody>
          <a:bodyPr/>
          <a:lstStyle/>
          <a:p>
            <a:fld id="{4D467D88-DCFD-354C-96A5-D863D5E9364D}" type="slidenum">
              <a:rPr lang="en-US" smtClean="0"/>
              <a:pPr/>
              <a:t>‹#›</a:t>
            </a:fld>
            <a:endParaRPr lang="en-US" dirty="0"/>
          </a:p>
        </p:txBody>
      </p:sp>
    </p:spTree>
    <p:extLst>
      <p:ext uri="{BB962C8B-B14F-4D97-AF65-F5344CB8AC3E}">
        <p14:creationId xmlns:p14="http://schemas.microsoft.com/office/powerpoint/2010/main" val="415038200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bwMode="gray">
          <a:xfrm>
            <a:off x="685800" y="1091565"/>
            <a:ext cx="3706813" cy="5120640"/>
          </a:xfrm>
        </p:spPr>
        <p:txBody>
          <a:bodyPr vert="horz" lIns="0" tIns="0" rIns="91440" bIns="0" rtlCol="0">
            <a:noAutofit/>
          </a:bodyPr>
          <a:lstStyle>
            <a:lvl1pPr>
              <a:defRPr lang="en-US" sz="2000" cap="none" baseline="0" dirty="0" smtClean="0"/>
            </a:lvl1pPr>
            <a:lvl2pPr>
              <a:defRPr lang="en-US" sz="1600" dirty="0" smtClean="0"/>
            </a:lvl2pPr>
            <a:lvl3pPr>
              <a:defRPr lang="en-US" sz="1400" dirty="0" smtClean="0"/>
            </a:lvl3pPr>
            <a:lvl4pPr>
              <a:defRPr lang="en-US" sz="1200" dirty="0" smtClean="0"/>
            </a:lvl4pPr>
            <a:lvl5pPr>
              <a:defRPr lang="en-US" sz="1200"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n-US" dirty="0" smtClean="0"/>
              <a:t>©2016 Lewis Roca </a:t>
            </a:r>
            <a:r>
              <a:rPr lang="en-US" dirty="0" err="1" smtClean="0"/>
              <a:t>Rothgerber</a:t>
            </a:r>
            <a:r>
              <a:rPr lang="en-US" dirty="0" smtClean="0"/>
              <a:t> Christie LLP  /  Strictly Confidential  /  lrrc.com  /</a:t>
            </a:r>
            <a:endParaRPr lang="en-US" dirty="0"/>
          </a:p>
        </p:txBody>
      </p:sp>
      <p:sp>
        <p:nvSpPr>
          <p:cNvPr id="7" name="Slide Number Placeholder 6"/>
          <p:cNvSpPr>
            <a:spLocks noGrp="1"/>
          </p:cNvSpPr>
          <p:nvPr>
            <p:ph type="sldNum" sz="quarter" idx="12"/>
          </p:nvPr>
        </p:nvSpPr>
        <p:spPr/>
        <p:txBody>
          <a:bodyPr/>
          <a:lstStyle/>
          <a:p>
            <a:fld id="{4D467D88-DCFD-354C-96A5-D863D5E9364D}" type="slidenum">
              <a:rPr lang="en-US" smtClean="0"/>
              <a:pPr/>
              <a:t>‹#›</a:t>
            </a:fld>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
        <p:nvSpPr>
          <p:cNvPr id="8" name="Content Placeholder 2"/>
          <p:cNvSpPr>
            <a:spLocks noGrp="1"/>
          </p:cNvSpPr>
          <p:nvPr>
            <p:ph sz="half" idx="13"/>
          </p:nvPr>
        </p:nvSpPr>
        <p:spPr bwMode="gray">
          <a:xfrm>
            <a:off x="4751387" y="1091565"/>
            <a:ext cx="3706813" cy="5120640"/>
          </a:xfrm>
        </p:spPr>
        <p:txBody>
          <a:bodyPr vert="horz" lIns="0" tIns="0" rIns="91440" bIns="0" rtlCol="0">
            <a:noAutofit/>
          </a:bodyPr>
          <a:lstStyle>
            <a:lvl1pPr>
              <a:defRPr lang="en-US" sz="2000" cap="none" baseline="0" dirty="0" smtClean="0"/>
            </a:lvl1pPr>
            <a:lvl2pPr>
              <a:defRPr lang="en-US" sz="1600" dirty="0" smtClean="0"/>
            </a:lvl2pPr>
            <a:lvl3pPr>
              <a:defRPr lang="en-US" sz="1400" dirty="0" smtClean="0"/>
            </a:lvl3pPr>
            <a:lvl4pPr>
              <a:defRPr lang="en-US" sz="1200" dirty="0" smtClean="0"/>
            </a:lvl4pPr>
            <a:lvl5pPr>
              <a:defRPr lang="en-US" sz="1200"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3960811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992505"/>
            <a:ext cx="3706813" cy="502601"/>
          </a:xfrm>
          <a:noFill/>
          <a:ln>
            <a:noFill/>
          </a:ln>
        </p:spPr>
        <p:txBody>
          <a:bodyPr lIns="0" rIns="0" anchor="ctr" anchorCtr="0"/>
          <a:lstStyle>
            <a:lvl1pPr marL="0" indent="0">
              <a:buNone/>
              <a:defRPr sz="2000" b="1"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Footer Placeholder 7"/>
          <p:cNvSpPr>
            <a:spLocks noGrp="1"/>
          </p:cNvSpPr>
          <p:nvPr>
            <p:ph type="ftr" sz="quarter" idx="11"/>
          </p:nvPr>
        </p:nvSpPr>
        <p:spPr/>
        <p:txBody>
          <a:bodyPr/>
          <a:lstStyle/>
          <a:p>
            <a:r>
              <a:rPr lang="en-US" dirty="0" smtClean="0"/>
              <a:t>©2016 Lewis Roca </a:t>
            </a:r>
            <a:r>
              <a:rPr lang="en-US" dirty="0" err="1" smtClean="0"/>
              <a:t>Rothgerber</a:t>
            </a:r>
            <a:r>
              <a:rPr lang="en-US" dirty="0" smtClean="0"/>
              <a:t> Christie LLP  /  Strictly Confidential  /  lrrc.com  /</a:t>
            </a:r>
            <a:endParaRPr lang="en-US" dirty="0"/>
          </a:p>
        </p:txBody>
      </p:sp>
      <p:sp>
        <p:nvSpPr>
          <p:cNvPr id="9" name="Slide Number Placeholder 8"/>
          <p:cNvSpPr>
            <a:spLocks noGrp="1"/>
          </p:cNvSpPr>
          <p:nvPr>
            <p:ph type="sldNum" sz="quarter" idx="12"/>
          </p:nvPr>
        </p:nvSpPr>
        <p:spPr/>
        <p:txBody>
          <a:bodyPr/>
          <a:lstStyle/>
          <a:p>
            <a:fld id="{4D467D88-DCFD-354C-96A5-D863D5E9364D}"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11" name="Content Placeholder 2"/>
          <p:cNvSpPr>
            <a:spLocks noGrp="1"/>
          </p:cNvSpPr>
          <p:nvPr>
            <p:ph sz="half" idx="13"/>
          </p:nvPr>
        </p:nvSpPr>
        <p:spPr bwMode="gray">
          <a:xfrm>
            <a:off x="685800" y="1581150"/>
            <a:ext cx="3706813" cy="4602480"/>
          </a:xfrm>
        </p:spPr>
        <p:txBody>
          <a:bodyPr vert="horz" lIns="0" tIns="0" rIns="91440" bIns="0" rtlCol="0">
            <a:noAutofit/>
          </a:bodyPr>
          <a:lstStyle>
            <a:lvl1pPr>
              <a:defRPr lang="en-US" sz="2000" cap="none" baseline="0" dirty="0" smtClean="0"/>
            </a:lvl1pPr>
            <a:lvl2pPr>
              <a:defRPr lang="en-US" sz="1600" dirty="0" smtClean="0"/>
            </a:lvl2pPr>
            <a:lvl3pPr>
              <a:defRPr lang="en-US" sz="1400" dirty="0" smtClean="0"/>
            </a:lvl3pPr>
            <a:lvl4pPr>
              <a:defRPr lang="en-US" sz="1200" dirty="0" smtClean="0"/>
            </a:lvl4pPr>
            <a:lvl5pPr>
              <a:defRPr lang="en-US" sz="1200"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2"/>
          <p:cNvSpPr>
            <a:spLocks noGrp="1"/>
          </p:cNvSpPr>
          <p:nvPr>
            <p:ph type="body" idx="14"/>
          </p:nvPr>
        </p:nvSpPr>
        <p:spPr>
          <a:xfrm>
            <a:off x="4751387" y="992505"/>
            <a:ext cx="3706813" cy="502601"/>
          </a:xfrm>
          <a:noFill/>
          <a:ln>
            <a:noFill/>
          </a:ln>
        </p:spPr>
        <p:txBody>
          <a:bodyPr lIns="0" rIns="0" anchor="ctr" anchorCtr="0"/>
          <a:lstStyle>
            <a:lvl1pPr marL="0" indent="0">
              <a:buNone/>
              <a:defRPr sz="2000" b="1"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2"/>
          <p:cNvSpPr>
            <a:spLocks noGrp="1"/>
          </p:cNvSpPr>
          <p:nvPr>
            <p:ph sz="half" idx="15"/>
          </p:nvPr>
        </p:nvSpPr>
        <p:spPr bwMode="gray">
          <a:xfrm>
            <a:off x="4751387" y="1581150"/>
            <a:ext cx="3706813" cy="4602480"/>
          </a:xfrm>
        </p:spPr>
        <p:txBody>
          <a:bodyPr vert="horz" lIns="0" tIns="0" rIns="91440" bIns="0" rtlCol="0">
            <a:noAutofit/>
          </a:bodyPr>
          <a:lstStyle>
            <a:lvl1pPr>
              <a:defRPr lang="en-US" sz="2000" cap="none" baseline="0" dirty="0" smtClean="0"/>
            </a:lvl1pPr>
            <a:lvl2pPr>
              <a:defRPr lang="en-US" sz="1600" dirty="0" smtClean="0"/>
            </a:lvl2pPr>
            <a:lvl3pPr>
              <a:defRPr lang="en-US" sz="1400" dirty="0" smtClean="0"/>
            </a:lvl3pPr>
            <a:lvl4pPr>
              <a:defRPr lang="en-US" sz="1200" dirty="0" smtClean="0"/>
            </a:lvl4pPr>
            <a:lvl5pPr>
              <a:defRPr lang="en-US" sz="1200"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0226741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8" name="Right Triangle 31"/>
          <p:cNvSpPr/>
          <p:nvPr userDrawn="1"/>
        </p:nvSpPr>
        <p:spPr>
          <a:xfrm rot="5400000">
            <a:off x="1143000" y="-1143000"/>
            <a:ext cx="6858000" cy="9144000"/>
          </a:xfrm>
          <a:custGeom>
            <a:avLst/>
            <a:gdLst/>
            <a:ahLst/>
            <a:cxnLst/>
            <a:rect l="l" t="t" r="r" b="b"/>
            <a:pathLst>
              <a:path w="6857999" h="9143999">
                <a:moveTo>
                  <a:pt x="0" y="9143999"/>
                </a:moveTo>
                <a:lnTo>
                  <a:pt x="0" y="0"/>
                </a:lnTo>
                <a:lnTo>
                  <a:pt x="1781921" y="0"/>
                </a:lnTo>
                <a:lnTo>
                  <a:pt x="6857998" y="2753259"/>
                </a:lnTo>
                <a:lnTo>
                  <a:pt x="6857999" y="2753259"/>
                </a:lnTo>
                <a:lnTo>
                  <a:pt x="6857999" y="9143999"/>
                </a:lnTo>
                <a:close/>
              </a:path>
            </a:pathLst>
          </a:custGeom>
          <a:solidFill>
            <a:srgbClr val="AF272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Right Triangle 18"/>
          <p:cNvSpPr/>
          <p:nvPr userDrawn="1"/>
        </p:nvSpPr>
        <p:spPr bwMode="ltGray">
          <a:xfrm rot="16200000">
            <a:off x="5335995" y="3038880"/>
            <a:ext cx="4958538" cy="2679701"/>
          </a:xfrm>
          <a:custGeom>
            <a:avLst/>
            <a:gdLst/>
            <a:ahLst/>
            <a:cxnLst/>
            <a:rect l="l" t="t" r="r" b="b"/>
            <a:pathLst>
              <a:path w="4958538" h="2679701">
                <a:moveTo>
                  <a:pt x="4958538" y="2679701"/>
                </a:moveTo>
                <a:lnTo>
                  <a:pt x="0" y="2679701"/>
                </a:lnTo>
                <a:lnTo>
                  <a:pt x="0" y="0"/>
                </a:lnTo>
                <a:close/>
              </a:path>
            </a:pathLst>
          </a:custGeom>
          <a:solidFill>
            <a:srgbClr val="3232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hasCustomPrompt="1"/>
          </p:nvPr>
        </p:nvSpPr>
        <p:spPr bwMode="ltGray">
          <a:xfrm>
            <a:off x="685801" y="2169795"/>
            <a:ext cx="7620000" cy="1371600"/>
          </a:xfrm>
        </p:spPr>
        <p:txBody>
          <a:bodyPr rIns="0" anchor="b" anchorCtr="0"/>
          <a:lstStyle>
            <a:lvl1pPr algn="l">
              <a:lnSpc>
                <a:spcPct val="90000"/>
              </a:lnSpc>
              <a:defRPr sz="4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bwMode="ltGray">
          <a:xfrm>
            <a:off x="685800" y="3713163"/>
            <a:ext cx="4298950" cy="1005840"/>
          </a:xfrm>
        </p:spPr>
        <p:txBody>
          <a:bodyPr rIns="0" anchor="t" anchorCtr="0"/>
          <a:lstStyle>
            <a:lvl1pPr marL="0" indent="0">
              <a:spcBef>
                <a:spcPts val="600"/>
              </a:spcBef>
              <a:buNone/>
              <a:defRPr sz="24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bwMode="ltGray"/>
        <p:txBody>
          <a:bodyPr/>
          <a:lstStyle>
            <a:lvl1pPr>
              <a:defRPr>
                <a:solidFill>
                  <a:schemeClr val="bg1"/>
                </a:solidFill>
              </a:defRPr>
            </a:lvl1pPr>
          </a:lstStyle>
          <a:p>
            <a:r>
              <a:rPr lang="en-US" dirty="0" smtClean="0"/>
              <a:t>©2016 Lewis Roca </a:t>
            </a:r>
            <a:r>
              <a:rPr lang="en-US" dirty="0" err="1" smtClean="0"/>
              <a:t>Rothgerber</a:t>
            </a:r>
            <a:r>
              <a:rPr lang="en-US" dirty="0" smtClean="0"/>
              <a:t> Christie LLP  /  Strictly Confidential  /  lrrc.com  /</a:t>
            </a:r>
            <a:endParaRPr lang="en-US" dirty="0"/>
          </a:p>
        </p:txBody>
      </p:sp>
      <p:sp>
        <p:nvSpPr>
          <p:cNvPr id="6" name="Slide Number Placeholder 5"/>
          <p:cNvSpPr>
            <a:spLocks noGrp="1"/>
          </p:cNvSpPr>
          <p:nvPr>
            <p:ph type="sldNum" sz="quarter" idx="12"/>
          </p:nvPr>
        </p:nvSpPr>
        <p:spPr bwMode="ltGray"/>
        <p:txBody>
          <a:bodyPr/>
          <a:lstStyle>
            <a:lvl1pPr>
              <a:defRPr>
                <a:solidFill>
                  <a:schemeClr val="bg1"/>
                </a:solidFill>
              </a:defRPr>
            </a:lvl1pPr>
          </a:lstStyle>
          <a:p>
            <a:fld id="{4D467D88-DCFD-354C-96A5-D863D5E9364D}" type="slidenum">
              <a:rPr lang="en-US" smtClean="0"/>
              <a:pPr/>
              <a:t>‹#›</a:t>
            </a:fld>
            <a:endParaRPr lang="en-US" dirty="0"/>
          </a:p>
        </p:txBody>
      </p:sp>
      <p:sp>
        <p:nvSpPr>
          <p:cNvPr id="8" name="TextBox 7"/>
          <p:cNvSpPr txBox="1"/>
          <p:nvPr userDrawn="1"/>
        </p:nvSpPr>
        <p:spPr bwMode="invGray">
          <a:xfrm>
            <a:off x="-500338" y="1693254"/>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3874657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n-US" dirty="0" smtClean="0"/>
              <a:t>©2016 Lewis Roca </a:t>
            </a:r>
            <a:r>
              <a:rPr lang="en-US" dirty="0" err="1" smtClean="0"/>
              <a:t>Rothgerber</a:t>
            </a:r>
            <a:r>
              <a:rPr lang="en-US" dirty="0" smtClean="0"/>
              <a:t>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a:t>
            </a:fld>
            <a:endParaRPr lang="en-US" dirty="0"/>
          </a:p>
        </p:txBody>
      </p:sp>
    </p:spTree>
    <p:extLst>
      <p:ext uri="{BB962C8B-B14F-4D97-AF65-F5344CB8AC3E}">
        <p14:creationId xmlns:p14="http://schemas.microsoft.com/office/powerpoint/2010/main" val="214682961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©2016 Lewis Roca </a:t>
            </a:r>
            <a:r>
              <a:rPr lang="en-US" dirty="0" err="1" smtClean="0"/>
              <a:t>Rothgerber</a:t>
            </a:r>
            <a:r>
              <a:rPr lang="en-US" dirty="0" smtClean="0"/>
              <a:t> Christie LLP  /  Strictly Confidential  /  lrrc.com  /</a:t>
            </a:r>
            <a:endParaRPr lang="en-US" dirty="0"/>
          </a:p>
        </p:txBody>
      </p:sp>
      <p:sp>
        <p:nvSpPr>
          <p:cNvPr id="4" name="Slide Number Placeholder 3"/>
          <p:cNvSpPr>
            <a:spLocks noGrp="1"/>
          </p:cNvSpPr>
          <p:nvPr>
            <p:ph type="sldNum" sz="quarter" idx="12"/>
          </p:nvPr>
        </p:nvSpPr>
        <p:spPr/>
        <p:txBody>
          <a:bodyPr/>
          <a:lstStyle/>
          <a:p>
            <a:fld id="{4D467D88-DCFD-354C-96A5-D863D5E9364D}" type="slidenum">
              <a:rPr lang="en-US" smtClean="0"/>
              <a:pPr/>
              <a:t>‹#›</a:t>
            </a:fld>
            <a:endParaRPr lang="en-US" dirty="0"/>
          </a:p>
        </p:txBody>
      </p:sp>
    </p:spTree>
    <p:extLst>
      <p:ext uri="{BB962C8B-B14F-4D97-AF65-F5344CB8AC3E}">
        <p14:creationId xmlns:p14="http://schemas.microsoft.com/office/powerpoint/2010/main" val="306873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5" name="Rectangle 7"/>
          <p:cNvSpPr/>
          <p:nvPr/>
        </p:nvSpPr>
        <p:spPr bwMode="gray">
          <a:xfrm>
            <a:off x="7771577" y="1"/>
            <a:ext cx="1384299" cy="752128"/>
          </a:xfrm>
          <a:custGeom>
            <a:avLst/>
            <a:gdLst/>
            <a:ahLst/>
            <a:cxnLst/>
            <a:rect l="l" t="t" r="r" b="b"/>
            <a:pathLst>
              <a:path w="1384299" h="752128">
                <a:moveTo>
                  <a:pt x="400544" y="0"/>
                </a:moveTo>
                <a:lnTo>
                  <a:pt x="1384299" y="0"/>
                </a:lnTo>
                <a:lnTo>
                  <a:pt x="1384299" y="752128"/>
                </a:lnTo>
                <a:lnTo>
                  <a:pt x="0" y="752128"/>
                </a:lnTo>
                <a:close/>
              </a:path>
            </a:pathLst>
          </a:custGeom>
          <a:solidFill>
            <a:schemeClr val="tx1"/>
          </a:solidFill>
          <a:ln>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chemeClr val="bg1"/>
              </a:solidFill>
            </a:endParaRPr>
          </a:p>
        </p:txBody>
      </p:sp>
      <p:sp>
        <p:nvSpPr>
          <p:cNvPr id="29" name="Rectangle 7"/>
          <p:cNvSpPr/>
          <p:nvPr/>
        </p:nvSpPr>
        <p:spPr bwMode="gray">
          <a:xfrm>
            <a:off x="-11876" y="1"/>
            <a:ext cx="8092250" cy="752129"/>
          </a:xfrm>
          <a:custGeom>
            <a:avLst/>
            <a:gdLst/>
            <a:ahLst/>
            <a:cxnLst/>
            <a:rect l="l" t="t" r="r" b="b"/>
            <a:pathLst>
              <a:path w="8092250" h="752129">
                <a:moveTo>
                  <a:pt x="0" y="0"/>
                </a:moveTo>
                <a:lnTo>
                  <a:pt x="1306301" y="0"/>
                </a:lnTo>
                <a:lnTo>
                  <a:pt x="6785949" y="0"/>
                </a:lnTo>
                <a:lnTo>
                  <a:pt x="8092250" y="0"/>
                </a:lnTo>
                <a:lnTo>
                  <a:pt x="7691705" y="752129"/>
                </a:lnTo>
                <a:lnTo>
                  <a:pt x="6785949" y="752129"/>
                </a:lnTo>
                <a:lnTo>
                  <a:pt x="1306301" y="752129"/>
                </a:lnTo>
                <a:lnTo>
                  <a:pt x="0" y="752129"/>
                </a:lnTo>
                <a:close/>
              </a:path>
            </a:pathLst>
          </a:custGeom>
          <a:solidFill>
            <a:schemeClr val="tx2"/>
          </a:solidFill>
          <a:ln>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chemeClr val="bg1"/>
              </a:solidFill>
            </a:endParaRPr>
          </a:p>
        </p:txBody>
      </p:sp>
      <p:sp>
        <p:nvSpPr>
          <p:cNvPr id="2" name="Title Placeholder 1"/>
          <p:cNvSpPr>
            <a:spLocks noGrp="1"/>
          </p:cNvSpPr>
          <p:nvPr>
            <p:ph type="title"/>
          </p:nvPr>
        </p:nvSpPr>
        <p:spPr bwMode="white">
          <a:xfrm>
            <a:off x="685800" y="0"/>
            <a:ext cx="7223760" cy="728798"/>
          </a:xfrm>
          <a:prstGeom prst="rect">
            <a:avLst/>
          </a:prstGeom>
        </p:spPr>
        <p:txBody>
          <a:bodyPr vert="horz" lIns="0" tIns="0" rIns="91440" bIns="0" rtlCol="0" anchor="ctr" anchorCtr="0">
            <a:noAutofit/>
          </a:bodyPr>
          <a:lstStyle/>
          <a:p>
            <a:r>
              <a:rPr lang="en-US" smtClean="0"/>
              <a:t>Click to edit Master title style</a:t>
            </a:r>
            <a:endParaRPr lang="en-US" dirty="0"/>
          </a:p>
        </p:txBody>
      </p:sp>
      <p:sp>
        <p:nvSpPr>
          <p:cNvPr id="3" name="Text Placeholder 2"/>
          <p:cNvSpPr>
            <a:spLocks noGrp="1"/>
          </p:cNvSpPr>
          <p:nvPr>
            <p:ph type="body" idx="1"/>
          </p:nvPr>
        </p:nvSpPr>
        <p:spPr bwMode="gray">
          <a:xfrm>
            <a:off x="685800" y="1067254"/>
            <a:ext cx="7772400" cy="5120640"/>
          </a:xfrm>
          <a:prstGeom prst="rect">
            <a:avLst/>
          </a:prstGeom>
        </p:spPr>
        <p:txBody>
          <a:bodyPr vert="horz" lIns="0" tIns="0" rIns="9144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bwMode="gray">
          <a:xfrm>
            <a:off x="685800" y="6475540"/>
            <a:ext cx="3657600" cy="219456"/>
          </a:xfrm>
          <a:prstGeom prst="rect">
            <a:avLst/>
          </a:prstGeom>
        </p:spPr>
        <p:txBody>
          <a:bodyPr vert="horz" lIns="0" tIns="45720" rIns="0" bIns="45720" rtlCol="0" anchor="ctr"/>
          <a:lstStyle>
            <a:lvl1pPr algn="l">
              <a:defRPr sz="800">
                <a:solidFill>
                  <a:schemeClr val="tx1"/>
                </a:solidFill>
              </a:defRPr>
            </a:lvl1pPr>
          </a:lstStyle>
          <a:p>
            <a:r>
              <a:rPr lang="en-US" dirty="0" smtClean="0"/>
              <a:t>©2015 Lewis Roca Rothgerber Christie LLP  /  Strictly Confidential  /  lrrc.com  /</a:t>
            </a:r>
            <a:endParaRPr lang="en-US" dirty="0"/>
          </a:p>
        </p:txBody>
      </p:sp>
      <p:sp>
        <p:nvSpPr>
          <p:cNvPr id="6" name="Slide Number Placeholder 5"/>
          <p:cNvSpPr>
            <a:spLocks noGrp="1"/>
          </p:cNvSpPr>
          <p:nvPr>
            <p:ph type="sldNum" sz="quarter" idx="4"/>
          </p:nvPr>
        </p:nvSpPr>
        <p:spPr bwMode="gray">
          <a:xfrm>
            <a:off x="4305302" y="6475540"/>
            <a:ext cx="320040" cy="219456"/>
          </a:xfrm>
          <a:prstGeom prst="rect">
            <a:avLst/>
          </a:prstGeom>
        </p:spPr>
        <p:txBody>
          <a:bodyPr vert="horz" lIns="0" tIns="0" rIns="0" bIns="0" rtlCol="0" anchor="ctr" anchorCtr="0"/>
          <a:lstStyle>
            <a:lvl1pPr algn="l">
              <a:defRPr sz="800">
                <a:solidFill>
                  <a:schemeClr val="tx1"/>
                </a:solidFill>
              </a:defRPr>
            </a:lvl1pPr>
          </a:lstStyle>
          <a:p>
            <a:fld id="{4D467D88-DCFD-354C-96A5-D863D5E9364D}" type="slidenum">
              <a:rPr lang="en-US" smtClean="0"/>
              <a:pPr/>
              <a:t>‹#›</a:t>
            </a:fld>
            <a:endParaRPr lang="en-US" dirty="0"/>
          </a:p>
        </p:txBody>
      </p:sp>
    </p:spTree>
    <p:extLst>
      <p:ext uri="{BB962C8B-B14F-4D97-AF65-F5344CB8AC3E}">
        <p14:creationId xmlns:p14="http://schemas.microsoft.com/office/powerpoint/2010/main" val="1599987809"/>
      </p:ext>
    </p:extLst>
  </p:cSld>
  <p:clrMap bg1="lt1" tx1="dk1" bg2="lt2" tx2="dk2" accent1="accent1" accent2="accent2" accent3="accent3" accent4="accent4" accent5="accent5" accent6="accent6" hlink="hlink" folHlink="folHlink"/>
  <p:sldLayoutIdLst>
    <p:sldLayoutId id="2147483675" r:id="rId1"/>
    <p:sldLayoutId id="2147483650" r:id="rId2"/>
    <p:sldLayoutId id="2147483676" r:id="rId3"/>
    <p:sldLayoutId id="2147483652" r:id="rId4"/>
    <p:sldLayoutId id="2147483653" r:id="rId5"/>
    <p:sldLayoutId id="2147483651" r:id="rId6"/>
    <p:sldLayoutId id="2147483654" r:id="rId7"/>
    <p:sldLayoutId id="2147483655" r:id="rId8"/>
  </p:sldLayoutIdLst>
  <p:timing>
    <p:tnLst>
      <p:par>
        <p:cTn id="1" dur="indefinite" restart="never" nodeType="tmRoot"/>
      </p:par>
    </p:tnLst>
  </p:timing>
  <p:hf hdr="0" dt="0"/>
  <p:txStyles>
    <p:titleStyle>
      <a:lvl1pPr algn="l" defTabSz="457200" rtl="0" eaLnBrk="1" latinLnBrk="0" hangingPunct="1">
        <a:lnSpc>
          <a:spcPct val="90000"/>
        </a:lnSpc>
        <a:spcBef>
          <a:spcPct val="0"/>
        </a:spcBef>
        <a:buNone/>
        <a:defRPr sz="3000" b="0" kern="1200">
          <a:solidFill>
            <a:schemeClr val="bg1"/>
          </a:solidFill>
          <a:latin typeface="+mj-lt"/>
          <a:ea typeface="+mj-ea"/>
          <a:cs typeface="+mj-cs"/>
        </a:defRPr>
      </a:lvl1pPr>
    </p:titleStyle>
    <p:bodyStyle>
      <a:lvl1pPr marL="228600" indent="-228600" algn="l" defTabSz="457200" rtl="0" eaLnBrk="1" latinLnBrk="0" hangingPunct="1">
        <a:spcBef>
          <a:spcPts val="1200"/>
        </a:spcBef>
        <a:buClr>
          <a:schemeClr val="tx2"/>
        </a:buClr>
        <a:buFont typeface="Arial" panose="020B0604020202020204" pitchFamily="34" charset="0"/>
        <a:buChar char="•"/>
        <a:defRPr sz="2200" b="0" kern="1200">
          <a:solidFill>
            <a:schemeClr val="tx1"/>
          </a:solidFill>
          <a:latin typeface="+mn-lt"/>
          <a:ea typeface="+mn-ea"/>
          <a:cs typeface="+mn-cs"/>
        </a:defRPr>
      </a:lvl1pPr>
      <a:lvl2pPr marL="457200" indent="-228600" algn="l" defTabSz="457200" rtl="0" eaLnBrk="1" latinLnBrk="0" hangingPunct="1">
        <a:spcBef>
          <a:spcPts val="800"/>
        </a:spcBef>
        <a:buClr>
          <a:schemeClr val="tx2"/>
        </a:buClr>
        <a:buFont typeface="Georgia" panose="02040502050405020303" pitchFamily="18" charset="0"/>
        <a:buChar char="–"/>
        <a:defRPr sz="1800" kern="1200">
          <a:solidFill>
            <a:schemeClr val="tx1"/>
          </a:solidFill>
          <a:latin typeface="+mn-lt"/>
          <a:ea typeface="+mn-ea"/>
          <a:cs typeface="+mn-cs"/>
        </a:defRPr>
      </a:lvl2pPr>
      <a:lvl3pPr marL="685800" indent="-228600" algn="l" defTabSz="457200" rtl="0" eaLnBrk="1" latinLnBrk="0" hangingPunct="1">
        <a:spcBef>
          <a:spcPts val="600"/>
        </a:spcBef>
        <a:buClr>
          <a:schemeClr val="tx1"/>
        </a:buClr>
        <a:buFont typeface="Arial" panose="020B0604020202020204" pitchFamily="34" charset="0"/>
        <a:buChar char="–"/>
        <a:defRPr sz="1600" kern="1200">
          <a:solidFill>
            <a:schemeClr val="tx1"/>
          </a:solidFill>
          <a:latin typeface="+mn-lt"/>
          <a:ea typeface="+mn-ea"/>
          <a:cs typeface="+mn-cs"/>
        </a:defRPr>
      </a:lvl3pPr>
      <a:lvl4pPr marL="914400" indent="-228600" algn="l" defTabSz="457200" rtl="0" eaLnBrk="1" latinLnBrk="0" hangingPunct="1">
        <a:spcBef>
          <a:spcPts val="600"/>
        </a:spcBef>
        <a:buClrTx/>
        <a:buFont typeface="Arial" panose="020B0604020202020204" pitchFamily="34" charset="0"/>
        <a:buChar char="•"/>
        <a:defRPr sz="1400" kern="1200">
          <a:solidFill>
            <a:schemeClr val="tx1"/>
          </a:solidFill>
          <a:latin typeface="+mn-lt"/>
          <a:ea typeface="+mn-ea"/>
          <a:cs typeface="+mn-cs"/>
        </a:defRPr>
      </a:lvl4pPr>
      <a:lvl5pPr marL="1234440" indent="-182880" algn="l" defTabSz="457200" rtl="0" eaLnBrk="1" latinLnBrk="0" hangingPunct="1">
        <a:spcBef>
          <a:spcPts val="300"/>
        </a:spcBef>
        <a:buClrTx/>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Tribal</a:t>
            </a:r>
            <a:r>
              <a:rPr lang="en-US" sz="3200" baseline="0" dirty="0" smtClean="0"/>
              <a:t> </a:t>
            </a:r>
            <a:r>
              <a:rPr lang="en-US" sz="3200" dirty="0" smtClean="0"/>
              <a:t>Energy</a:t>
            </a:r>
            <a:r>
              <a:rPr lang="en-US" sz="3200" baseline="0" dirty="0" smtClean="0"/>
              <a:t> Development: Legal and Regulatory Prepositioning</a:t>
            </a:r>
            <a:endParaRPr lang="en-US" sz="3200" dirty="0"/>
          </a:p>
        </p:txBody>
      </p:sp>
      <p:sp>
        <p:nvSpPr>
          <p:cNvPr id="3" name="Subtitle 2"/>
          <p:cNvSpPr>
            <a:spLocks noGrp="1"/>
          </p:cNvSpPr>
          <p:nvPr>
            <p:ph type="subTitle" idx="1"/>
          </p:nvPr>
        </p:nvSpPr>
        <p:spPr/>
        <p:txBody>
          <a:bodyPr/>
          <a:lstStyle/>
          <a:p>
            <a:r>
              <a:rPr lang="en-US" b="1" baseline="0" dirty="0" smtClean="0"/>
              <a:t>Pilar Thomas</a:t>
            </a:r>
            <a:endParaRPr lang="en-US" b="1" dirty="0" smtClean="0"/>
          </a:p>
          <a:p>
            <a:r>
              <a:rPr lang="en-US" sz="1300" dirty="0" smtClean="0"/>
              <a:t>Of Counsel</a:t>
            </a:r>
          </a:p>
          <a:p>
            <a:r>
              <a:rPr lang="en-US" sz="1300" b="0" dirty="0" smtClean="0"/>
              <a:t>Tribal</a:t>
            </a:r>
            <a:r>
              <a:rPr lang="en-US" sz="1300" b="0" baseline="0" dirty="0" smtClean="0"/>
              <a:t> Lands and Resources</a:t>
            </a:r>
            <a:endParaRPr lang="en-US" sz="1300" b="0" dirty="0"/>
          </a:p>
          <a:p>
            <a:endParaRPr lang="en-US" sz="1300" b="0" dirty="0" smtClean="0"/>
          </a:p>
          <a:p>
            <a:r>
              <a:rPr lang="en-US" sz="1300" b="0" dirty="0" smtClean="0"/>
              <a:t>14</a:t>
            </a:r>
            <a:r>
              <a:rPr lang="en-US" sz="1300" b="0" baseline="30000" dirty="0" smtClean="0"/>
              <a:t>th</a:t>
            </a:r>
            <a:r>
              <a:rPr lang="en-US" sz="1300" b="0" dirty="0" smtClean="0"/>
              <a:t>  Annual Indigenous</a:t>
            </a:r>
            <a:r>
              <a:rPr lang="en-US" sz="1300" b="0" baseline="0" dirty="0" smtClean="0"/>
              <a:t> Law and </a:t>
            </a:r>
            <a:r>
              <a:rPr lang="en-US" sz="1300" b="0" dirty="0" smtClean="0"/>
              <a:t>Tribal In-House Counsel Association Conference</a:t>
            </a:r>
          </a:p>
          <a:p>
            <a:r>
              <a:rPr lang="en-US" sz="1300" b="0" dirty="0" smtClean="0"/>
              <a:t>October 26,2107</a:t>
            </a:r>
          </a:p>
          <a:p>
            <a:endParaRPr lang="en-US" sz="1300" b="0" dirty="0"/>
          </a:p>
        </p:txBody>
      </p:sp>
      <p:sp>
        <p:nvSpPr>
          <p:cNvPr id="4" name="SessionQuestionData" hidden="1"/>
          <p:cNvSpPr txBox="1"/>
          <p:nvPr/>
        </p:nvSpPr>
        <p:spPr>
          <a:xfrm>
            <a:off x="0" y="0"/>
            <a:ext cx="0" cy="0"/>
          </a:xfrm>
          <a:prstGeom prst="rect">
            <a:avLst/>
          </a:prstGeom>
          <a:noFill/>
        </p:spPr>
        <p:txBody>
          <a:bodyPr vert="horz" wrap="square" lIns="0" tIns="0" rIns="0" bIns="0" rtlCol="0">
            <a:spAutoFit/>
          </a:bodyPr>
          <a:lstStyle/>
          <a:p>
            <a:endParaRPr lang="en-US" sz="2000" dirty="0" smtClean="0"/>
          </a:p>
        </p:txBody>
      </p:sp>
      <p:sp>
        <p:nvSpPr>
          <p:cNvPr id="5" name="SessionAnswerData" hidden="1"/>
          <p:cNvSpPr txBox="1"/>
          <p:nvPr/>
        </p:nvSpPr>
        <p:spPr>
          <a:xfrm>
            <a:off x="1270000" y="0"/>
            <a:ext cx="0" cy="0"/>
          </a:xfrm>
          <a:prstGeom prst="rect">
            <a:avLst/>
          </a:prstGeom>
          <a:noFill/>
        </p:spPr>
        <p:txBody>
          <a:bodyPr vert="horz" wrap="square" lIns="0" tIns="0" rIns="0" bIns="0" rtlCol="0">
            <a:spAutoFit/>
          </a:bodyPr>
          <a:lstStyle/>
          <a:p>
            <a:endParaRPr lang="en-US" sz="2000" dirty="0" smtClean="0"/>
          </a:p>
        </p:txBody>
      </p:sp>
      <p:sp>
        <p:nvSpPr>
          <p:cNvPr id="6" name="SessionResponseData" hidden="1"/>
          <p:cNvSpPr txBox="1"/>
          <p:nvPr/>
        </p:nvSpPr>
        <p:spPr>
          <a:xfrm>
            <a:off x="0" y="0"/>
            <a:ext cx="0" cy="0"/>
          </a:xfrm>
          <a:prstGeom prst="rect">
            <a:avLst/>
          </a:prstGeom>
          <a:noFill/>
        </p:spPr>
        <p:txBody>
          <a:bodyPr vert="horz" wrap="square" lIns="0" tIns="0" rIns="0" bIns="0" rtlCol="0">
            <a:spAutoFit/>
          </a:bodyPr>
          <a:lstStyle/>
          <a:p>
            <a:endParaRPr lang="en-US" sz="2000" dirty="0" smtClean="0"/>
          </a:p>
        </p:txBody>
      </p:sp>
      <p:sp>
        <p:nvSpPr>
          <p:cNvPr id="7" name="SessionPresentationSettingsData" hidden="1"/>
          <p:cNvSpPr txBox="1"/>
          <p:nvPr/>
        </p:nvSpPr>
        <p:spPr>
          <a:xfrm>
            <a:off x="0" y="0"/>
            <a:ext cx="0" cy="0"/>
          </a:xfrm>
          <a:prstGeom prst="rect">
            <a:avLst/>
          </a:prstGeom>
          <a:noFill/>
        </p:spPr>
        <p:txBody>
          <a:bodyPr vert="horz" wrap="square" lIns="0" tIns="0" rIns="0" bIns="0" rtlCol="0">
            <a:spAutoFit/>
          </a:bodyPr>
          <a:lstStyle/>
          <a:p>
            <a:endParaRPr lang="en-US" sz="2000" dirty="0" smtClean="0"/>
          </a:p>
        </p:txBody>
      </p:sp>
    </p:spTree>
    <p:extLst>
      <p:ext uri="{BB962C8B-B14F-4D97-AF65-F5344CB8AC3E}">
        <p14:creationId xmlns:p14="http://schemas.microsoft.com/office/powerpoint/2010/main" val="3586958138"/>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Overview</a:t>
            </a:r>
            <a:endParaRPr lang="en-US" dirty="0"/>
          </a:p>
        </p:txBody>
      </p:sp>
      <p:sp>
        <p:nvSpPr>
          <p:cNvPr id="2" name="Footer Placeholder 1"/>
          <p:cNvSpPr>
            <a:spLocks noGrp="1"/>
          </p:cNvSpPr>
          <p:nvPr>
            <p:ph type="ftr" sz="quarter" idx="11"/>
          </p:nvPr>
        </p:nvSpPr>
        <p:spPr/>
        <p:txBody>
          <a:bodyPr/>
          <a:lstStyle/>
          <a:p>
            <a:r>
              <a:rPr lang="en-US" dirty="0" smtClean="0"/>
              <a:t>©2016 Lewis Roca Rothgerber Christie LLP  /  Strictly Confidential  /  lrrc.com  /</a:t>
            </a:r>
            <a:endParaRPr lang="en-US" dirty="0"/>
          </a:p>
        </p:txBody>
      </p:sp>
      <p:sp>
        <p:nvSpPr>
          <p:cNvPr id="3" name="Slide Number Placeholder 2"/>
          <p:cNvSpPr>
            <a:spLocks noGrp="1"/>
          </p:cNvSpPr>
          <p:nvPr>
            <p:ph type="sldNum" sz="quarter" idx="12"/>
          </p:nvPr>
        </p:nvSpPr>
        <p:spPr/>
        <p:txBody>
          <a:bodyPr/>
          <a:lstStyle/>
          <a:p>
            <a:fld id="{4D467D88-DCFD-354C-96A5-D863D5E9364D}" type="slidenum">
              <a:rPr lang="en-US" smtClean="0"/>
              <a:pPr/>
              <a:t>2</a:t>
            </a:fld>
            <a:endParaRPr lang="en-US" dirty="0"/>
          </a:p>
        </p:txBody>
      </p:sp>
      <p:sp>
        <p:nvSpPr>
          <p:cNvPr id="4" name="Content Placeholder 3"/>
          <p:cNvSpPr>
            <a:spLocks noGrp="1"/>
          </p:cNvSpPr>
          <p:nvPr>
            <p:ph idx="1"/>
          </p:nvPr>
        </p:nvSpPr>
        <p:spPr/>
        <p:txBody>
          <a:bodyPr/>
          <a:lstStyle/>
          <a:p>
            <a:r>
              <a:rPr lang="en-US" dirty="0" smtClean="0"/>
              <a:t>What can (and should) be regulated</a:t>
            </a:r>
          </a:p>
          <a:p>
            <a:pPr lvl="1"/>
            <a:r>
              <a:rPr lang="en-US" dirty="0" smtClean="0"/>
              <a:t>Multi-jurisdictional infrastructure</a:t>
            </a:r>
          </a:p>
          <a:p>
            <a:pPr lvl="1"/>
            <a:r>
              <a:rPr lang="en-US" dirty="0" smtClean="0"/>
              <a:t>Typical</a:t>
            </a:r>
            <a:r>
              <a:rPr lang="en-US" baseline="0" dirty="0" smtClean="0"/>
              <a:t> energy activities on tribal lands</a:t>
            </a:r>
          </a:p>
          <a:p>
            <a:pPr lvl="1"/>
            <a:r>
              <a:rPr lang="en-US" baseline="0" dirty="0" smtClean="0"/>
              <a:t>Types of energy development activities</a:t>
            </a:r>
            <a:endParaRPr lang="en-US" dirty="0" smtClean="0"/>
          </a:p>
          <a:p>
            <a:r>
              <a:rPr lang="en-US" dirty="0" smtClean="0"/>
              <a:t>Typical</a:t>
            </a:r>
            <a:r>
              <a:rPr lang="en-US" baseline="0" dirty="0" smtClean="0"/>
              <a:t> types of legal and regulatory schemes (legal infrastructure) for land, energy and resource development</a:t>
            </a:r>
          </a:p>
          <a:p>
            <a:pPr lvl="1"/>
            <a:r>
              <a:rPr lang="en-US" baseline="0" dirty="0" smtClean="0"/>
              <a:t> State schemes</a:t>
            </a:r>
          </a:p>
          <a:p>
            <a:pPr lvl="1"/>
            <a:r>
              <a:rPr lang="en-US" dirty="0" smtClean="0"/>
              <a:t> Federal</a:t>
            </a:r>
            <a:r>
              <a:rPr lang="en-US" baseline="0" dirty="0" smtClean="0"/>
              <a:t> schemes</a:t>
            </a:r>
          </a:p>
          <a:p>
            <a:pPr lvl="1"/>
            <a:r>
              <a:rPr lang="en-US" baseline="0" dirty="0" smtClean="0"/>
              <a:t> Tribal schemes</a:t>
            </a:r>
          </a:p>
          <a:p>
            <a:r>
              <a:rPr lang="en-US" baseline="0" dirty="0" smtClean="0"/>
              <a:t>Benefits of establishing legal infrastructure before begin development</a:t>
            </a:r>
          </a:p>
          <a:p>
            <a:pPr lvl="0"/>
            <a:r>
              <a:rPr lang="en-US" baseline="0" dirty="0" smtClean="0"/>
              <a:t>Additional considerations</a:t>
            </a:r>
          </a:p>
        </p:txBody>
      </p:sp>
    </p:spTree>
    <p:extLst>
      <p:ext uri="{BB962C8B-B14F-4D97-AF65-F5344CB8AC3E}">
        <p14:creationId xmlns:p14="http://schemas.microsoft.com/office/powerpoint/2010/main" val="1848078913"/>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Energy Infrastructure is Multi-Jurisdictional</a:t>
            </a:r>
          </a:p>
        </p:txBody>
      </p:sp>
      <p:sp>
        <p:nvSpPr>
          <p:cNvPr id="3" name="Content Placeholder 2"/>
          <p:cNvSpPr>
            <a:spLocks noGrp="1"/>
          </p:cNvSpPr>
          <p:nvPr>
            <p:ph idx="1"/>
          </p:nvPr>
        </p:nvSpPr>
        <p:spPr/>
        <p:txBody>
          <a:bodyPr>
            <a:normAutofit fontScale="92500" lnSpcReduction="20000"/>
          </a:bodyPr>
          <a:lstStyle/>
          <a:p>
            <a:pPr lvl="0"/>
            <a:r>
              <a:rPr lang="en-US" dirty="0" smtClean="0"/>
              <a:t>States have the bulk of the responsibility, and regulatory authority over  off-reservation energy infrastructure development, on reservation utilities</a:t>
            </a:r>
          </a:p>
          <a:p>
            <a:pPr lvl="0"/>
            <a:r>
              <a:rPr lang="en-US" baseline="0" dirty="0" smtClean="0"/>
              <a:t>States exercise this authority through a multitude of tools, including:</a:t>
            </a:r>
            <a:endParaRPr lang="en-US" dirty="0" smtClean="0"/>
          </a:p>
          <a:p>
            <a:pPr lvl="1"/>
            <a:r>
              <a:rPr lang="en-US" baseline="0" dirty="0" smtClean="0"/>
              <a:t>Regulating green house gas emissions, establishing carbon markets</a:t>
            </a:r>
            <a:endParaRPr lang="en-US" dirty="0" smtClean="0"/>
          </a:p>
          <a:p>
            <a:pPr lvl="1"/>
            <a:r>
              <a:rPr lang="en-US" dirty="0" smtClean="0"/>
              <a:t>Renewable portfolio standards, energy efficiency goals/requirements</a:t>
            </a:r>
          </a:p>
          <a:p>
            <a:pPr lvl="1"/>
            <a:r>
              <a:rPr lang="en-US" dirty="0" smtClean="0"/>
              <a:t>Building codes, infrastructure design, build</a:t>
            </a:r>
            <a:r>
              <a:rPr lang="en-US" baseline="0" dirty="0" smtClean="0"/>
              <a:t> requirements</a:t>
            </a:r>
          </a:p>
          <a:p>
            <a:pPr lvl="1"/>
            <a:r>
              <a:rPr lang="en-US" baseline="0" dirty="0" smtClean="0"/>
              <a:t>Tax and other incentives</a:t>
            </a:r>
          </a:p>
          <a:p>
            <a:pPr lvl="1"/>
            <a:r>
              <a:rPr lang="en-US" baseline="0" dirty="0" smtClean="0"/>
              <a:t>Utility regulations, transmission and pipeline siting</a:t>
            </a:r>
          </a:p>
          <a:p>
            <a:pPr lvl="1"/>
            <a:r>
              <a:rPr lang="en-US" dirty="0" smtClean="0"/>
              <a:t>Delegated authorities under CAA and CWA</a:t>
            </a:r>
          </a:p>
          <a:p>
            <a:r>
              <a:rPr lang="en-US" dirty="0"/>
              <a:t>Federal jurisdiction extends to projects on federal lands, natural gas pipelines, and hydroelectric facilities, plus environmental </a:t>
            </a:r>
            <a:r>
              <a:rPr lang="en-US" dirty="0" smtClean="0"/>
              <a:t>permitting</a:t>
            </a:r>
          </a:p>
          <a:p>
            <a:r>
              <a:rPr lang="en-US" dirty="0" smtClean="0"/>
              <a:t>Tribal jurisdiction</a:t>
            </a:r>
            <a:r>
              <a:rPr lang="en-US" baseline="0" dirty="0" smtClean="0"/>
              <a:t> controls over all on-reservation activities, unless </a:t>
            </a:r>
            <a:r>
              <a:rPr lang="en-US" u="sng" baseline="0" dirty="0" smtClean="0"/>
              <a:t>Montana</a:t>
            </a:r>
            <a:endParaRPr lang="en-US" u="sng" dirty="0" smtClean="0"/>
          </a:p>
        </p:txBody>
      </p:sp>
    </p:spTree>
    <p:extLst>
      <p:ext uri="{BB962C8B-B14F-4D97-AF65-F5344CB8AC3E}">
        <p14:creationId xmlns:p14="http://schemas.microsoft.com/office/powerpoint/2010/main" val="1841738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Energy Activities on Tribal Lands</a:t>
            </a:r>
            <a:endParaRPr lang="en-US" dirty="0"/>
          </a:p>
        </p:txBody>
      </p:sp>
      <p:sp>
        <p:nvSpPr>
          <p:cNvPr id="3" name="Content Placeholder 2"/>
          <p:cNvSpPr>
            <a:spLocks noGrp="1"/>
          </p:cNvSpPr>
          <p:nvPr>
            <p:ph idx="1"/>
          </p:nvPr>
        </p:nvSpPr>
        <p:spPr/>
        <p:txBody>
          <a:bodyPr/>
          <a:lstStyle/>
          <a:p>
            <a:r>
              <a:rPr lang="en-US" dirty="0" smtClean="0"/>
              <a:t>Electricity, natural gas utilities</a:t>
            </a:r>
          </a:p>
          <a:p>
            <a:r>
              <a:rPr lang="en-US" dirty="0" smtClean="0"/>
              <a:t>Energy services (i.e., energy supplies, propane deliveries)</a:t>
            </a:r>
          </a:p>
          <a:p>
            <a:r>
              <a:rPr lang="en-US" dirty="0" smtClean="0"/>
              <a:t>Energy production</a:t>
            </a:r>
          </a:p>
          <a:p>
            <a:pPr lvl="1"/>
            <a:r>
              <a:rPr lang="en-US" dirty="0" smtClean="0"/>
              <a:t>Renewable energy – utility scale</a:t>
            </a:r>
          </a:p>
          <a:p>
            <a:pPr lvl="1"/>
            <a:r>
              <a:rPr lang="en-US" dirty="0" smtClean="0"/>
              <a:t>Renewable energy – distributed, community scale</a:t>
            </a:r>
          </a:p>
          <a:p>
            <a:pPr lvl="1"/>
            <a:r>
              <a:rPr lang="en-US" dirty="0" smtClean="0"/>
              <a:t>Oil, gas production</a:t>
            </a:r>
          </a:p>
          <a:p>
            <a:pPr lvl="1"/>
            <a:r>
              <a:rPr lang="en-US" dirty="0" smtClean="0"/>
              <a:t>Coal, energy mineral mining</a:t>
            </a:r>
          </a:p>
          <a:p>
            <a:pPr lvl="1"/>
            <a:r>
              <a:rPr lang="en-US" dirty="0" smtClean="0"/>
              <a:t>hydroelectric</a:t>
            </a:r>
          </a:p>
          <a:p>
            <a:r>
              <a:rPr lang="en-US" dirty="0" smtClean="0"/>
              <a:t>Energy infrastructure</a:t>
            </a:r>
          </a:p>
          <a:p>
            <a:pPr lvl="1"/>
            <a:r>
              <a:rPr lang="en-US" dirty="0" smtClean="0"/>
              <a:t>Transmission lines</a:t>
            </a:r>
          </a:p>
          <a:p>
            <a:pPr lvl="1"/>
            <a:r>
              <a:rPr lang="en-US" dirty="0" smtClean="0"/>
              <a:t>Pipelines</a:t>
            </a:r>
          </a:p>
          <a:p>
            <a:pPr lvl="1"/>
            <a:r>
              <a:rPr lang="en-US" dirty="0" smtClean="0"/>
              <a:t>refineries</a:t>
            </a:r>
            <a:endParaRPr lang="en-US" dirty="0"/>
          </a:p>
        </p:txBody>
      </p:sp>
      <p:sp>
        <p:nvSpPr>
          <p:cNvPr id="4" name="Footer Placeholder 3"/>
          <p:cNvSpPr>
            <a:spLocks noGrp="1"/>
          </p:cNvSpPr>
          <p:nvPr>
            <p:ph type="ftr" sz="quarter" idx="11"/>
          </p:nvPr>
        </p:nvSpPr>
        <p:spPr/>
        <p:txBody>
          <a:bodyPr/>
          <a:lstStyle/>
          <a:p>
            <a:r>
              <a:rPr lang="en-US"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4</a:t>
            </a:fld>
            <a:endParaRPr lang="en-US" dirty="0"/>
          </a:p>
        </p:txBody>
      </p:sp>
    </p:spTree>
    <p:extLst>
      <p:ext uri="{BB962C8B-B14F-4D97-AF65-F5344CB8AC3E}">
        <p14:creationId xmlns:p14="http://schemas.microsoft.com/office/powerpoint/2010/main" val="982009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Energy Development Activities</a:t>
            </a:r>
            <a:endParaRPr lang="en-US" dirty="0"/>
          </a:p>
        </p:txBody>
      </p:sp>
      <p:sp>
        <p:nvSpPr>
          <p:cNvPr id="3" name="Content Placeholder 2"/>
          <p:cNvSpPr>
            <a:spLocks noGrp="1"/>
          </p:cNvSpPr>
          <p:nvPr>
            <p:ph idx="1"/>
          </p:nvPr>
        </p:nvSpPr>
        <p:spPr/>
        <p:txBody>
          <a:bodyPr/>
          <a:lstStyle/>
          <a:p>
            <a:r>
              <a:rPr lang="en-US" dirty="0" smtClean="0"/>
              <a:t>Planning</a:t>
            </a:r>
            <a:r>
              <a:rPr lang="en-US" baseline="0" dirty="0" smtClean="0"/>
              <a:t> – policy</a:t>
            </a:r>
          </a:p>
          <a:p>
            <a:r>
              <a:rPr lang="en-US" baseline="0" dirty="0" smtClean="0"/>
              <a:t>Environmental assessment</a:t>
            </a:r>
          </a:p>
          <a:p>
            <a:r>
              <a:rPr lang="en-US" baseline="0" dirty="0" smtClean="0"/>
              <a:t>Site assessment</a:t>
            </a:r>
          </a:p>
          <a:p>
            <a:r>
              <a:rPr lang="en-US" dirty="0" smtClean="0"/>
              <a:t>Resource assessment</a:t>
            </a:r>
          </a:p>
          <a:p>
            <a:r>
              <a:rPr lang="en-US" dirty="0" smtClean="0"/>
              <a:t>Economic costs and benefits</a:t>
            </a:r>
          </a:p>
          <a:p>
            <a:pPr lvl="0">
              <a:buClr>
                <a:srgbClr val="AF272F"/>
              </a:buClr>
            </a:pPr>
            <a:r>
              <a:rPr lang="en-US" dirty="0">
                <a:solidFill>
                  <a:srgbClr val="323232"/>
                </a:solidFill>
              </a:rPr>
              <a:t>Infrastructure</a:t>
            </a:r>
          </a:p>
          <a:p>
            <a:pPr lvl="0">
              <a:buClr>
                <a:srgbClr val="AF272F"/>
              </a:buClr>
            </a:pPr>
            <a:r>
              <a:rPr lang="en-US" dirty="0" smtClean="0">
                <a:solidFill>
                  <a:srgbClr val="323232"/>
                </a:solidFill>
              </a:rPr>
              <a:t>Construction</a:t>
            </a:r>
          </a:p>
          <a:p>
            <a:pPr lvl="0">
              <a:buClr>
                <a:srgbClr val="AF272F"/>
              </a:buClr>
            </a:pPr>
            <a:r>
              <a:rPr lang="en-US" dirty="0" smtClean="0">
                <a:solidFill>
                  <a:srgbClr val="323232"/>
                </a:solidFill>
              </a:rPr>
              <a:t>Operations </a:t>
            </a:r>
          </a:p>
          <a:p>
            <a:pPr lvl="0">
              <a:buClr>
                <a:srgbClr val="AF272F"/>
              </a:buClr>
            </a:pPr>
            <a:r>
              <a:rPr lang="en-US" dirty="0" smtClean="0">
                <a:solidFill>
                  <a:srgbClr val="323232"/>
                </a:solidFill>
              </a:rPr>
              <a:t>Decommission</a:t>
            </a:r>
            <a:endParaRPr lang="en-US" dirty="0"/>
          </a:p>
        </p:txBody>
      </p:sp>
      <p:sp>
        <p:nvSpPr>
          <p:cNvPr id="4" name="Footer Placeholder 3"/>
          <p:cNvSpPr>
            <a:spLocks noGrp="1"/>
          </p:cNvSpPr>
          <p:nvPr>
            <p:ph type="ftr" sz="quarter" idx="11"/>
          </p:nvPr>
        </p:nvSpPr>
        <p:spPr/>
        <p:txBody>
          <a:bodyPr/>
          <a:lstStyle/>
          <a:p>
            <a:r>
              <a:rPr lang="en-US" dirty="0"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5</a:t>
            </a:fld>
            <a:endParaRPr lang="en-US" dirty="0"/>
          </a:p>
        </p:txBody>
      </p:sp>
    </p:spTree>
    <p:extLst>
      <p:ext uri="{BB962C8B-B14F-4D97-AF65-F5344CB8AC3E}">
        <p14:creationId xmlns:p14="http://schemas.microsoft.com/office/powerpoint/2010/main" val="1003968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smtClean="0"/>
              <a:t>State Jurisdiction Over</a:t>
            </a:r>
            <a:r>
              <a:rPr lang="en-US" altLang="en-US" baseline="0" dirty="0" smtClean="0"/>
              <a:t> Energy Infrastructure on Tribal Lands</a:t>
            </a:r>
            <a:endParaRPr lang="en-US" altLang="en-US" dirty="0" smtClean="0"/>
          </a:p>
        </p:txBody>
      </p:sp>
      <p:sp>
        <p:nvSpPr>
          <p:cNvPr id="14339" name="Content Placeholder 2"/>
          <p:cNvSpPr>
            <a:spLocks noGrp="1"/>
          </p:cNvSpPr>
          <p:nvPr>
            <p:ph idx="1"/>
          </p:nvPr>
        </p:nvSpPr>
        <p:spPr>
          <a:xfrm>
            <a:off x="685800" y="866775"/>
            <a:ext cx="7772400" cy="5608638"/>
          </a:xfrm>
        </p:spPr>
        <p:txBody>
          <a:bodyPr/>
          <a:lstStyle/>
          <a:p>
            <a:pPr marL="0" indent="0" eaLnBrk="1" hangingPunct="1">
              <a:buNone/>
            </a:pPr>
            <a:r>
              <a:rPr lang="en-US" altLang="en-US" u="sng" dirty="0" smtClean="0"/>
              <a:t>Cotton Petroleum v. New Mexico</a:t>
            </a:r>
            <a:r>
              <a:rPr lang="en-US" altLang="en-US" dirty="0" smtClean="0"/>
              <a:t>, 490 U.S. 162 (1989)</a:t>
            </a:r>
          </a:p>
          <a:p>
            <a:pPr lvl="1" eaLnBrk="1" hangingPunct="1"/>
            <a:r>
              <a:rPr lang="en-US" altLang="en-US" dirty="0" smtClean="0"/>
              <a:t>State jurisdiction to tax energy development </a:t>
            </a:r>
          </a:p>
          <a:p>
            <a:pPr marL="0" indent="0" eaLnBrk="1" hangingPunct="1">
              <a:buNone/>
            </a:pPr>
            <a:r>
              <a:rPr lang="en-US" altLang="en-US" dirty="0" smtClean="0"/>
              <a:t>Devil’s Lake Sioux (now Spirit Lake Tribe) cases</a:t>
            </a:r>
          </a:p>
          <a:p>
            <a:pPr lvl="1" eaLnBrk="1" hangingPunct="1"/>
            <a:r>
              <a:rPr lang="en-US" altLang="en-US" u="sng" dirty="0" smtClean="0"/>
              <a:t>In re Otter Tail Power Co.</a:t>
            </a:r>
            <a:r>
              <a:rPr lang="en-US" altLang="en-US" dirty="0" smtClean="0"/>
              <a:t>, 451 N.W.2d 95 (N.D. 1990)</a:t>
            </a:r>
          </a:p>
          <a:p>
            <a:pPr lvl="2" eaLnBrk="1" hangingPunct="1">
              <a:buFont typeface="Arial" charset="0"/>
              <a:buChar char="–"/>
            </a:pPr>
            <a:r>
              <a:rPr lang="en-US" altLang="en-US" dirty="0" smtClean="0"/>
              <a:t>State has sole jurisdiction to regulate utilities on reservation</a:t>
            </a:r>
          </a:p>
          <a:p>
            <a:pPr lvl="1" eaLnBrk="1" hangingPunct="1"/>
            <a:r>
              <a:rPr lang="en-US" altLang="en-US" u="sng" dirty="0" smtClean="0"/>
              <a:t>Baker Elec. Co-op Inc. v. </a:t>
            </a:r>
            <a:r>
              <a:rPr lang="en-US" altLang="en-US" u="sng" dirty="0" err="1" smtClean="0"/>
              <a:t>Chaske</a:t>
            </a:r>
            <a:r>
              <a:rPr lang="en-US" altLang="en-US" dirty="0" smtClean="0"/>
              <a:t>, 28 F.3d 1466 (8</a:t>
            </a:r>
            <a:r>
              <a:rPr lang="en-US" altLang="en-US" baseline="30000" dirty="0" smtClean="0"/>
              <a:t>th</a:t>
            </a:r>
            <a:r>
              <a:rPr lang="en-US" altLang="en-US" dirty="0" smtClean="0"/>
              <a:t> Cir. 1994)</a:t>
            </a:r>
          </a:p>
          <a:p>
            <a:pPr lvl="2" eaLnBrk="1" hangingPunct="1">
              <a:buFont typeface="Arial" charset="0"/>
              <a:buChar char="–"/>
            </a:pPr>
            <a:r>
              <a:rPr lang="en-US" altLang="en-US" dirty="0" smtClean="0"/>
              <a:t>Tribe may have authority to regulate, acquire power from whomever it wants</a:t>
            </a:r>
          </a:p>
          <a:p>
            <a:pPr lvl="1" eaLnBrk="1" hangingPunct="1"/>
            <a:r>
              <a:rPr lang="en-US" altLang="en-US" u="sng" dirty="0" smtClean="0"/>
              <a:t>Devil’s Lake Sioux Tribe v. </a:t>
            </a:r>
            <a:r>
              <a:rPr lang="en-US" altLang="en-US" u="sng" dirty="0" err="1" smtClean="0"/>
              <a:t>N.D.P.S.C</a:t>
            </a:r>
            <a:r>
              <a:rPr lang="en-US" altLang="en-US" dirty="0" smtClean="0"/>
              <a:t>., 896 </a:t>
            </a:r>
            <a:r>
              <a:rPr lang="en-US" altLang="en-US" dirty="0" err="1" smtClean="0"/>
              <a:t>F.Supp</a:t>
            </a:r>
            <a:r>
              <a:rPr lang="en-US" altLang="en-US" dirty="0" smtClean="0"/>
              <a:t>. 955 (</a:t>
            </a:r>
            <a:r>
              <a:rPr lang="en-US" altLang="en-US" dirty="0" err="1" smtClean="0"/>
              <a:t>D.N.D</a:t>
            </a:r>
            <a:r>
              <a:rPr lang="en-US" altLang="en-US" dirty="0" smtClean="0"/>
              <a:t>. 1995)</a:t>
            </a:r>
          </a:p>
          <a:p>
            <a:pPr lvl="2" eaLnBrk="1" hangingPunct="1">
              <a:buFont typeface="Arial" charset="0"/>
              <a:buChar char="–"/>
            </a:pPr>
            <a:r>
              <a:rPr lang="en-US" altLang="en-US" dirty="0" smtClean="0"/>
              <a:t>Tribe does not have authority under treaty, statute, or inherent to regulate utilities on reservation, but does have inherent authority to acquire power for its own uses (tribal government, buildings, enterprises – but not residences) </a:t>
            </a:r>
          </a:p>
          <a:p>
            <a:pPr marL="0" indent="0" eaLnBrk="1" hangingPunct="1">
              <a:buNone/>
            </a:pPr>
            <a:r>
              <a:rPr lang="en-US" altLang="en-US" u="sng" dirty="0" smtClean="0"/>
              <a:t>North Central Electric Cooperative v. Otter Tail</a:t>
            </a:r>
            <a:r>
              <a:rPr lang="en-US" altLang="en-US" dirty="0" smtClean="0"/>
              <a:t>, 837 N.W. 2d 138 (N.D. 2014) </a:t>
            </a:r>
          </a:p>
          <a:p>
            <a:pPr lvl="1" eaLnBrk="1" hangingPunct="1"/>
            <a:r>
              <a:rPr lang="en-US" altLang="en-US" dirty="0" smtClean="0"/>
              <a:t>Otter Tail doesn’t apply</a:t>
            </a:r>
          </a:p>
        </p:txBody>
      </p:sp>
      <p:sp>
        <p:nvSpPr>
          <p:cNvPr id="4" name="Footer Placeholder 3"/>
          <p:cNvSpPr>
            <a:spLocks noGrp="1"/>
          </p:cNvSpPr>
          <p:nvPr>
            <p:ph type="ftr" sz="quarter" idx="4294967295"/>
          </p:nvPr>
        </p:nvSpPr>
        <p:spPr>
          <a:xfrm>
            <a:off x="685800" y="6475413"/>
            <a:ext cx="3657600" cy="219075"/>
          </a:xfrm>
          <a:prstGeom prst="rect">
            <a:avLst/>
          </a:prstGeom>
        </p:spPr>
        <p:txBody>
          <a:bodyPr/>
          <a:lstStyle/>
          <a:p>
            <a:pPr>
              <a:defRPr/>
            </a:pPr>
            <a:r>
              <a:rPr lang="en-US" smtClean="0"/>
              <a:t>©2016 Lewis Roca Rothgerber Christie LLP  /  Strictly Confidential  /  lrrc.com  /</a:t>
            </a:r>
            <a:endParaRPr lang="en-US"/>
          </a:p>
        </p:txBody>
      </p:sp>
      <p:sp>
        <p:nvSpPr>
          <p:cNvPr id="5" name="Slide Number Placeholder 4"/>
          <p:cNvSpPr>
            <a:spLocks noGrp="1"/>
          </p:cNvSpPr>
          <p:nvPr>
            <p:ph type="sldNum" sz="quarter" idx="11"/>
          </p:nvPr>
        </p:nvSpPr>
        <p:spPr/>
        <p:txBody>
          <a:bodyPr/>
          <a:lstStyle/>
          <a:p>
            <a:pPr>
              <a:defRPr/>
            </a:pPr>
            <a:fld id="{69B39450-C0E0-41D8-9C0F-0C3B0D59EA79}" type="slidenum">
              <a:rPr lang="en-US" smtClean="0"/>
              <a:pPr>
                <a:defRPr/>
              </a:pPr>
              <a:t>6</a:t>
            </a:fld>
            <a:endParaRPr lang="en-US" dirty="0"/>
          </a:p>
        </p:txBody>
      </p:sp>
    </p:spTree>
    <p:extLst>
      <p:ext uri="{BB962C8B-B14F-4D97-AF65-F5344CB8AC3E}">
        <p14:creationId xmlns:p14="http://schemas.microsoft.com/office/powerpoint/2010/main" val="1268072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a:t>
            </a:r>
            <a:r>
              <a:rPr lang="en-US" baseline="0" dirty="0" smtClean="0"/>
              <a:t> and Local Government Schemes</a:t>
            </a:r>
            <a:endParaRPr lang="en-US" dirty="0"/>
          </a:p>
        </p:txBody>
      </p:sp>
      <p:sp>
        <p:nvSpPr>
          <p:cNvPr id="3" name="Content Placeholder 2"/>
          <p:cNvSpPr>
            <a:spLocks noGrp="1"/>
          </p:cNvSpPr>
          <p:nvPr>
            <p:ph idx="1"/>
          </p:nvPr>
        </p:nvSpPr>
        <p:spPr/>
        <p:txBody>
          <a:bodyPr/>
          <a:lstStyle/>
          <a:p>
            <a:r>
              <a:rPr lang="en-US" dirty="0" smtClean="0"/>
              <a:t>Zoning</a:t>
            </a:r>
          </a:p>
          <a:p>
            <a:r>
              <a:rPr lang="en-US" dirty="0" smtClean="0"/>
              <a:t>Land management planning</a:t>
            </a:r>
          </a:p>
          <a:p>
            <a:r>
              <a:rPr lang="en-US" dirty="0" smtClean="0"/>
              <a:t>Taxation</a:t>
            </a:r>
          </a:p>
          <a:p>
            <a:r>
              <a:rPr lang="en-US" dirty="0" smtClean="0"/>
              <a:t>Business licensing and regulations</a:t>
            </a:r>
          </a:p>
          <a:p>
            <a:r>
              <a:rPr lang="en-US" dirty="0" smtClean="0"/>
              <a:t>Development regulations, permitting, fees</a:t>
            </a:r>
          </a:p>
          <a:p>
            <a:r>
              <a:rPr lang="en-US" dirty="0" smtClean="0"/>
              <a:t>Infrastructure development – including oil and gas, mining</a:t>
            </a:r>
          </a:p>
          <a:p>
            <a:r>
              <a:rPr lang="en-US" dirty="0" smtClean="0"/>
              <a:t>Utility law and regulations</a:t>
            </a:r>
          </a:p>
          <a:p>
            <a:pPr lvl="1"/>
            <a:r>
              <a:rPr lang="en-US" dirty="0" smtClean="0"/>
              <a:t>Open</a:t>
            </a:r>
            <a:r>
              <a:rPr lang="en-US" baseline="0" dirty="0" smtClean="0"/>
              <a:t> competition, fully regulated, hybrid</a:t>
            </a:r>
            <a:endParaRPr lang="en-US" dirty="0" smtClean="0"/>
          </a:p>
          <a:p>
            <a:pPr lvl="1"/>
            <a:r>
              <a:rPr lang="en-US" dirty="0" smtClean="0"/>
              <a:t>Ratemaking, service requirements </a:t>
            </a:r>
          </a:p>
          <a:p>
            <a:r>
              <a:rPr lang="en-US" dirty="0" smtClean="0"/>
              <a:t>Pipeline and transmission line siting and approvals</a:t>
            </a:r>
          </a:p>
          <a:p>
            <a:r>
              <a:rPr lang="en-US" dirty="0" smtClean="0"/>
              <a:t>Delegated CAA and CWA authorities</a:t>
            </a:r>
          </a:p>
        </p:txBody>
      </p:sp>
      <p:sp>
        <p:nvSpPr>
          <p:cNvPr id="4" name="Footer Placeholder 3"/>
          <p:cNvSpPr>
            <a:spLocks noGrp="1"/>
          </p:cNvSpPr>
          <p:nvPr>
            <p:ph type="ftr" sz="quarter" idx="11"/>
          </p:nvPr>
        </p:nvSpPr>
        <p:spPr/>
        <p:txBody>
          <a:bodyPr/>
          <a:lstStyle/>
          <a:p>
            <a:r>
              <a:rPr lang="en-US" dirty="0"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7</a:t>
            </a:fld>
            <a:endParaRPr lang="en-US" dirty="0"/>
          </a:p>
        </p:txBody>
      </p:sp>
    </p:spTree>
    <p:extLst>
      <p:ext uri="{BB962C8B-B14F-4D97-AF65-F5344CB8AC3E}">
        <p14:creationId xmlns:p14="http://schemas.microsoft.com/office/powerpoint/2010/main" val="3160268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rPr lang="en-US" dirty="0" smtClean="0"/>
              <a:t>Federal</a:t>
            </a:r>
            <a:r>
              <a:rPr lang="en-US" baseline="0" dirty="0" smtClean="0"/>
              <a:t> Legal and Regulatory Schemes</a:t>
            </a:r>
            <a:endParaRPr lang="en-US" dirty="0"/>
          </a:p>
        </p:txBody>
      </p:sp>
      <p:sp>
        <p:nvSpPr>
          <p:cNvPr id="3" name="Content Placeholder 2"/>
          <p:cNvSpPr>
            <a:spLocks noGrp="1"/>
          </p:cNvSpPr>
          <p:nvPr>
            <p:ph idx="1"/>
          </p:nvPr>
        </p:nvSpPr>
        <p:spPr/>
        <p:txBody>
          <a:bodyPr/>
          <a:lstStyle/>
          <a:p>
            <a:r>
              <a:rPr lang="en-US" dirty="0" smtClean="0"/>
              <a:t>IRA</a:t>
            </a:r>
          </a:p>
          <a:p>
            <a:r>
              <a:rPr lang="en-US" dirty="0" smtClean="0"/>
              <a:t>Long term Leasing Act</a:t>
            </a:r>
          </a:p>
          <a:p>
            <a:r>
              <a:rPr lang="en-US" dirty="0" smtClean="0"/>
              <a:t>ROW Act</a:t>
            </a:r>
          </a:p>
          <a:p>
            <a:r>
              <a:rPr lang="en-US" dirty="0" smtClean="0"/>
              <a:t>Tribal Energy Resource</a:t>
            </a:r>
            <a:r>
              <a:rPr lang="en-US" baseline="0" dirty="0" smtClean="0"/>
              <a:t> Agreements</a:t>
            </a:r>
          </a:p>
          <a:p>
            <a:r>
              <a:rPr lang="en-US" dirty="0" smtClean="0"/>
              <a:t>Indian Mineral Development Act</a:t>
            </a:r>
            <a:endParaRPr lang="en-US" baseline="0" dirty="0" smtClean="0"/>
          </a:p>
          <a:p>
            <a:r>
              <a:rPr lang="en-US" baseline="0" dirty="0" smtClean="0"/>
              <a:t>American Indian Land Consolidation</a:t>
            </a:r>
          </a:p>
          <a:p>
            <a:r>
              <a:rPr lang="en-US" baseline="0" dirty="0" smtClean="0"/>
              <a:t>American Indian Forest Management</a:t>
            </a:r>
          </a:p>
          <a:p>
            <a:r>
              <a:rPr lang="en-US" dirty="0" smtClean="0"/>
              <a:t>Indian Trust Asset Reform (demonstration projects)</a:t>
            </a:r>
            <a:endParaRPr lang="en-US" baseline="0" dirty="0" smtClean="0"/>
          </a:p>
          <a:p>
            <a:r>
              <a:rPr lang="en-US" dirty="0" smtClean="0"/>
              <a:t>Federal Power</a:t>
            </a:r>
            <a:r>
              <a:rPr lang="en-US" baseline="0" dirty="0" smtClean="0"/>
              <a:t> Act and PURPA</a:t>
            </a:r>
            <a:endParaRPr lang="en-US" dirty="0" smtClean="0"/>
          </a:p>
          <a:p>
            <a:r>
              <a:rPr lang="en-US" dirty="0" smtClean="0"/>
              <a:t>Federal delegations and authorities</a:t>
            </a:r>
          </a:p>
          <a:p>
            <a:pPr lvl="1"/>
            <a:r>
              <a:rPr lang="en-US" dirty="0" smtClean="0"/>
              <a:t>Clean Air Act</a:t>
            </a:r>
          </a:p>
          <a:p>
            <a:pPr lvl="1"/>
            <a:r>
              <a:rPr lang="en-US" dirty="0" smtClean="0"/>
              <a:t>Clean Water Act</a:t>
            </a:r>
            <a:endParaRPr lang="en-US" dirty="0"/>
          </a:p>
        </p:txBody>
      </p:sp>
      <p:sp>
        <p:nvSpPr>
          <p:cNvPr id="4" name="Footer Placeholder 3"/>
          <p:cNvSpPr>
            <a:spLocks noGrp="1"/>
          </p:cNvSpPr>
          <p:nvPr>
            <p:ph type="ftr" sz="quarter" idx="11"/>
          </p:nvPr>
        </p:nvSpPr>
        <p:spPr/>
        <p:txBody>
          <a:bodyPr/>
          <a:lstStyle/>
          <a:p>
            <a:r>
              <a:rPr lang="en-US" dirty="0"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8</a:t>
            </a:fld>
            <a:endParaRPr lang="en-US" dirty="0"/>
          </a:p>
        </p:txBody>
      </p:sp>
    </p:spTree>
    <p:extLst>
      <p:ext uri="{BB962C8B-B14F-4D97-AF65-F5344CB8AC3E}">
        <p14:creationId xmlns:p14="http://schemas.microsoft.com/office/powerpoint/2010/main" val="2291465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Tribal Legal and Regulatory Schemes</a:t>
            </a:r>
            <a:endParaRPr lang="en-US" dirty="0"/>
          </a:p>
        </p:txBody>
      </p:sp>
      <p:sp>
        <p:nvSpPr>
          <p:cNvPr id="3" name="Content Placeholder 2"/>
          <p:cNvSpPr>
            <a:spLocks noGrp="1"/>
          </p:cNvSpPr>
          <p:nvPr>
            <p:ph idx="1"/>
          </p:nvPr>
        </p:nvSpPr>
        <p:spPr/>
        <p:txBody>
          <a:bodyPr/>
          <a:lstStyle/>
          <a:p>
            <a:r>
              <a:rPr lang="en-US" dirty="0" smtClean="0"/>
              <a:t>Tribal Constitutional Authorities</a:t>
            </a:r>
          </a:p>
          <a:p>
            <a:r>
              <a:rPr lang="en-US" dirty="0" smtClean="0"/>
              <a:t>Tribal Policy</a:t>
            </a:r>
          </a:p>
          <a:p>
            <a:r>
              <a:rPr lang="en-US" dirty="0" smtClean="0"/>
              <a:t>Tribal Ordinances</a:t>
            </a:r>
          </a:p>
          <a:p>
            <a:r>
              <a:rPr lang="en-US" dirty="0" smtClean="0"/>
              <a:t>Tribal Regulations</a:t>
            </a:r>
          </a:p>
          <a:p>
            <a:endParaRPr lang="en-US" dirty="0" smtClean="0"/>
          </a:p>
          <a:p>
            <a:r>
              <a:rPr lang="en-US" dirty="0" smtClean="0"/>
              <a:t>Or, nothing at all</a:t>
            </a:r>
          </a:p>
          <a:p>
            <a:endParaRPr lang="en-US" dirty="0" smtClean="0"/>
          </a:p>
          <a:p>
            <a:endParaRPr lang="en-US" dirty="0" smtClean="0"/>
          </a:p>
        </p:txBody>
      </p:sp>
      <p:sp>
        <p:nvSpPr>
          <p:cNvPr id="4" name="Footer Placeholder 3"/>
          <p:cNvSpPr>
            <a:spLocks noGrp="1"/>
          </p:cNvSpPr>
          <p:nvPr>
            <p:ph type="ftr" sz="quarter" idx="11"/>
          </p:nvPr>
        </p:nvSpPr>
        <p:spPr/>
        <p:txBody>
          <a:bodyPr/>
          <a:lstStyle/>
          <a:p>
            <a:r>
              <a:rPr lang="en-US" dirty="0"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9</a:t>
            </a:fld>
            <a:endParaRPr lang="en-US" dirty="0"/>
          </a:p>
        </p:txBody>
      </p:sp>
    </p:spTree>
    <p:extLst>
      <p:ext uri="{BB962C8B-B14F-4D97-AF65-F5344CB8AC3E}">
        <p14:creationId xmlns:p14="http://schemas.microsoft.com/office/powerpoint/2010/main" val="3262320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9"/>
          <p:cNvSpPr>
            <a:spLocks noGrp="1"/>
          </p:cNvSpPr>
          <p:nvPr>
            <p:ph type="title"/>
          </p:nvPr>
        </p:nvSpPr>
        <p:spPr/>
        <p:txBody>
          <a:bodyPr/>
          <a:lstStyle/>
          <a:p>
            <a:pPr eaLnBrk="1" hangingPunct="1"/>
            <a:r>
              <a:rPr lang="en-US" altLang="en-US" dirty="0" smtClean="0"/>
              <a:t>Tribal Jurisdiction Over Energy Infrastructure</a:t>
            </a:r>
          </a:p>
        </p:txBody>
      </p:sp>
      <p:sp>
        <p:nvSpPr>
          <p:cNvPr id="14338" name="Footer Placeholder 1"/>
          <p:cNvSpPr>
            <a:spLocks noGrp="1"/>
          </p:cNvSpPr>
          <p:nvPr>
            <p:ph type="ftr" sz="quarter" idx="4294967295"/>
          </p:nvPr>
        </p:nvSpPr>
        <p:spPr>
          <a:xfrm>
            <a:off x="685800" y="6475413"/>
            <a:ext cx="3657600" cy="219075"/>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smtClean="0">
                <a:cs typeface="Arial" charset="0"/>
              </a:rPr>
              <a:t>©2016 Lewis Roca Rothgerber Christie LLP  /  Strictly Confidential  /  lrrc.com  /</a:t>
            </a:r>
          </a:p>
        </p:txBody>
      </p:sp>
      <p:sp>
        <p:nvSpPr>
          <p:cNvPr id="14339" name="Slide Number Placeholder 2"/>
          <p:cNvSpPr>
            <a:spLocks noGrp="1"/>
          </p:cNvSpPr>
          <p:nvPr>
            <p:ph type="sldNum" sz="quarter" idx="11"/>
          </p:nvPr>
        </p:nvSpPr>
        <p:spPr>
          <a:ln>
            <a:miter lim="800000"/>
            <a:headEnd/>
            <a:tailEnd/>
          </a:ln>
        </p:spPr>
        <p:txBody>
          <a:bodyPr wrap="square" numCol="1" compatLnSpc="1">
            <a:prstTxWarp prst="textNoShape">
              <a:avLst/>
            </a:prstTxWarp>
          </a:bodyPr>
          <a:lstStyle/>
          <a:p>
            <a:pPr fontAlgn="base">
              <a:spcBef>
                <a:spcPct val="0"/>
              </a:spcBef>
              <a:spcAft>
                <a:spcPct val="0"/>
              </a:spcAft>
              <a:defRPr/>
            </a:pPr>
            <a:fld id="{BE44BACC-79F5-4892-8A95-4A37C81FE678}" type="slidenum">
              <a:rPr lang="en-US" smtClean="0">
                <a:cs typeface="Arial" charset="0"/>
              </a:rPr>
              <a:pPr fontAlgn="base">
                <a:spcBef>
                  <a:spcPct val="0"/>
                </a:spcBef>
                <a:spcAft>
                  <a:spcPct val="0"/>
                </a:spcAft>
                <a:defRPr/>
              </a:pPr>
              <a:t>10</a:t>
            </a:fld>
            <a:endParaRPr lang="en-US" smtClean="0">
              <a:cs typeface="Arial" charset="0"/>
            </a:endParaRPr>
          </a:p>
        </p:txBody>
      </p:sp>
      <p:sp>
        <p:nvSpPr>
          <p:cNvPr id="13317" name="Content Placeholder 3"/>
          <p:cNvSpPr>
            <a:spLocks noGrp="1"/>
          </p:cNvSpPr>
          <p:nvPr>
            <p:ph idx="1"/>
          </p:nvPr>
        </p:nvSpPr>
        <p:spPr/>
        <p:txBody>
          <a:bodyPr/>
          <a:lstStyle/>
          <a:p>
            <a:pPr eaLnBrk="1" hangingPunct="1"/>
            <a:r>
              <a:rPr lang="en-US" altLang="en-US" u="sng" dirty="0" smtClean="0"/>
              <a:t>Montana v. U.S.</a:t>
            </a:r>
            <a:r>
              <a:rPr lang="en-US" altLang="en-US" dirty="0" smtClean="0"/>
              <a:t>, 450 U.S. 544 (1981)</a:t>
            </a:r>
          </a:p>
          <a:p>
            <a:pPr lvl="1" eaLnBrk="1" hangingPunct="1"/>
            <a:r>
              <a:rPr lang="en-US" altLang="en-US" dirty="0" smtClean="0"/>
              <a:t>Tribal jurisdiction over non-Indians on non-Indian fee lands within reservation, 2 exceptions</a:t>
            </a:r>
          </a:p>
          <a:p>
            <a:pPr lvl="2"/>
            <a:r>
              <a:rPr lang="en-US" altLang="en-US" dirty="0" smtClean="0"/>
              <a:t>Consensual , contractual relations</a:t>
            </a:r>
          </a:p>
          <a:p>
            <a:pPr lvl="2"/>
            <a:r>
              <a:rPr lang="en-US" altLang="en-US" dirty="0" smtClean="0"/>
              <a:t>Detrimental impact on  tribe’s health, welfare, economic security, political integrity</a:t>
            </a:r>
          </a:p>
          <a:p>
            <a:pPr eaLnBrk="1" hangingPunct="1"/>
            <a:r>
              <a:rPr lang="en-US" altLang="en-US" u="sng" dirty="0" err="1" smtClean="0"/>
              <a:t>Merrion</a:t>
            </a:r>
            <a:r>
              <a:rPr lang="en-US" altLang="en-US" u="sng" dirty="0" smtClean="0"/>
              <a:t> v. Jicarilla Apache Tribe</a:t>
            </a:r>
            <a:r>
              <a:rPr lang="en-US" altLang="en-US" dirty="0" smtClean="0"/>
              <a:t>, 455 U.S. 130 (1982)</a:t>
            </a:r>
          </a:p>
          <a:p>
            <a:pPr lvl="1" eaLnBrk="1" hangingPunct="1"/>
            <a:r>
              <a:rPr lang="en-US" altLang="en-US" dirty="0" smtClean="0"/>
              <a:t>Tribal jurisdiction over non-Indians on Indian lands</a:t>
            </a:r>
          </a:p>
          <a:p>
            <a:pPr eaLnBrk="1" hangingPunct="1"/>
            <a:r>
              <a:rPr lang="en-US" altLang="en-US" u="sng" dirty="0" err="1" smtClean="0"/>
              <a:t>Strate</a:t>
            </a:r>
            <a:r>
              <a:rPr lang="en-US" altLang="en-US" u="sng" dirty="0" smtClean="0"/>
              <a:t> v. A-1 Contractors</a:t>
            </a:r>
            <a:r>
              <a:rPr lang="en-US" altLang="en-US" dirty="0" smtClean="0"/>
              <a:t>,  520 U.S. 438 (1997)</a:t>
            </a:r>
          </a:p>
          <a:p>
            <a:pPr lvl="1" eaLnBrk="1" hangingPunct="1"/>
            <a:r>
              <a:rPr lang="en-US" altLang="en-US" dirty="0" smtClean="0"/>
              <a:t>Tribal jurisdiction over “non-Indian” rights of ways on Indian lands</a:t>
            </a:r>
          </a:p>
          <a:p>
            <a:pPr eaLnBrk="1" hangingPunct="1"/>
            <a:r>
              <a:rPr lang="en-US" altLang="en-US" u="sng" dirty="0" smtClean="0"/>
              <a:t>Big Horn Elect. Coop. v. Adams</a:t>
            </a:r>
            <a:r>
              <a:rPr lang="en-US" altLang="en-US" dirty="0" smtClean="0"/>
              <a:t>, 219 F.3d 944(9</a:t>
            </a:r>
            <a:r>
              <a:rPr lang="en-US" altLang="en-US" baseline="30000" dirty="0" smtClean="0"/>
              <a:t>th</a:t>
            </a:r>
            <a:r>
              <a:rPr lang="en-US" altLang="en-US" dirty="0" smtClean="0"/>
              <a:t> Cir. 2000)      </a:t>
            </a:r>
          </a:p>
          <a:p>
            <a:pPr lvl="1" eaLnBrk="1" hangingPunct="1"/>
            <a:r>
              <a:rPr lang="en-US" altLang="en-US" dirty="0" smtClean="0"/>
              <a:t>no taxation jurisdiction over utility ROW</a:t>
            </a:r>
          </a:p>
        </p:txBody>
      </p:sp>
    </p:spTree>
    <p:extLst>
      <p:ext uri="{BB962C8B-B14F-4D97-AF65-F5344CB8AC3E}">
        <p14:creationId xmlns:p14="http://schemas.microsoft.com/office/powerpoint/2010/main" val="1325558432"/>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Tribal Policy and Planning</a:t>
            </a:r>
            <a:endParaRPr lang="en-US" dirty="0"/>
          </a:p>
        </p:txBody>
      </p:sp>
      <p:sp>
        <p:nvSpPr>
          <p:cNvPr id="3" name="Content Placeholder 2"/>
          <p:cNvSpPr>
            <a:spLocks noGrp="1"/>
          </p:cNvSpPr>
          <p:nvPr>
            <p:ph idx="1"/>
          </p:nvPr>
        </p:nvSpPr>
        <p:spPr/>
        <p:txBody>
          <a:bodyPr>
            <a:normAutofit/>
          </a:bodyPr>
          <a:lstStyle/>
          <a:p>
            <a:r>
              <a:rPr lang="en-US" dirty="0" smtClean="0"/>
              <a:t>Energy Security</a:t>
            </a:r>
            <a:r>
              <a:rPr lang="en-US" baseline="0" dirty="0" smtClean="0"/>
              <a:t> and Assurance Policy and Planning</a:t>
            </a:r>
          </a:p>
          <a:p>
            <a:pPr lvl="1"/>
            <a:r>
              <a:rPr lang="en-US" dirty="0" smtClean="0"/>
              <a:t>Policies – tribal and non-tribal energy-related activities</a:t>
            </a:r>
          </a:p>
          <a:p>
            <a:pPr lvl="1"/>
            <a:r>
              <a:rPr lang="en-US" dirty="0" smtClean="0"/>
              <a:t>Laws, regulations, programs to support development, protect environment, promote other goals</a:t>
            </a:r>
          </a:p>
          <a:p>
            <a:pPr lvl="1"/>
            <a:r>
              <a:rPr lang="en-US" dirty="0" smtClean="0"/>
              <a:t>Energy self-sufficiency</a:t>
            </a:r>
          </a:p>
          <a:p>
            <a:pPr lvl="2"/>
            <a:r>
              <a:rPr lang="en-US" dirty="0" smtClean="0"/>
              <a:t>Utility formation</a:t>
            </a:r>
          </a:p>
          <a:p>
            <a:pPr lvl="2"/>
            <a:r>
              <a:rPr lang="en-US" dirty="0" smtClean="0"/>
              <a:t>Energy choice</a:t>
            </a:r>
          </a:p>
          <a:p>
            <a:pPr lvl="2"/>
            <a:r>
              <a:rPr lang="en-US" dirty="0" smtClean="0"/>
              <a:t>Use of local energy resources</a:t>
            </a:r>
          </a:p>
          <a:p>
            <a:pPr lvl="1"/>
            <a:r>
              <a:rPr lang="en-US" dirty="0" smtClean="0"/>
              <a:t>Regional planning</a:t>
            </a:r>
          </a:p>
          <a:p>
            <a:pPr lvl="2"/>
            <a:r>
              <a:rPr lang="en-US" dirty="0" smtClean="0"/>
              <a:t>Especially</a:t>
            </a:r>
            <a:r>
              <a:rPr lang="en-US" baseline="0" dirty="0" smtClean="0"/>
              <a:t> if tribe serves as regional hub (casino, hospital, public safety)</a:t>
            </a:r>
          </a:p>
          <a:p>
            <a:pPr lvl="2"/>
            <a:r>
              <a:rPr lang="en-US" dirty="0" smtClean="0"/>
              <a:t>Consistency with  other regulatory schemes</a:t>
            </a:r>
          </a:p>
        </p:txBody>
      </p:sp>
    </p:spTree>
    <p:extLst>
      <p:ext uri="{BB962C8B-B14F-4D97-AF65-F5344CB8AC3E}">
        <p14:creationId xmlns:p14="http://schemas.microsoft.com/office/powerpoint/2010/main" val="1666783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Tribal Legal Infrastructure</a:t>
            </a:r>
            <a:endParaRPr lang="en-US" dirty="0"/>
          </a:p>
        </p:txBody>
      </p:sp>
      <p:sp>
        <p:nvSpPr>
          <p:cNvPr id="3" name="Content Placeholder 2"/>
          <p:cNvSpPr>
            <a:spLocks noGrp="1"/>
          </p:cNvSpPr>
          <p:nvPr>
            <p:ph idx="1"/>
          </p:nvPr>
        </p:nvSpPr>
        <p:spPr/>
        <p:txBody>
          <a:bodyPr/>
          <a:lstStyle/>
          <a:p>
            <a:pPr lvl="0"/>
            <a:r>
              <a:rPr lang="en-US" dirty="0" smtClean="0"/>
              <a:t>Utilities Regulation</a:t>
            </a:r>
          </a:p>
          <a:p>
            <a:pPr lvl="1"/>
            <a:r>
              <a:rPr lang="en-US" dirty="0" smtClean="0"/>
              <a:t>Code adoption</a:t>
            </a:r>
          </a:p>
          <a:p>
            <a:pPr lvl="1"/>
            <a:r>
              <a:rPr lang="en-US" dirty="0" smtClean="0"/>
              <a:t>Promote development of distributed energy </a:t>
            </a:r>
          </a:p>
          <a:p>
            <a:pPr lvl="1"/>
            <a:r>
              <a:rPr lang="en-US" dirty="0" smtClean="0"/>
              <a:t>Promote system reliability and resiliency</a:t>
            </a:r>
          </a:p>
          <a:p>
            <a:pPr lvl="0"/>
            <a:r>
              <a:rPr lang="en-US" dirty="0" smtClean="0"/>
              <a:t>Critical Infrastructure Regulation </a:t>
            </a:r>
          </a:p>
          <a:p>
            <a:pPr lvl="1"/>
            <a:r>
              <a:rPr lang="en-US" dirty="0" smtClean="0"/>
              <a:t>Building codes  for critical buildings</a:t>
            </a:r>
            <a:r>
              <a:rPr lang="en-US" baseline="0" dirty="0" smtClean="0"/>
              <a:t> – hospitals, schools, community centers, casinos</a:t>
            </a:r>
            <a:endParaRPr lang="en-US" dirty="0" smtClean="0"/>
          </a:p>
          <a:p>
            <a:pPr lvl="1"/>
            <a:r>
              <a:rPr lang="en-US" dirty="0" smtClean="0"/>
              <a:t>Design and construction standards and requirements to harden and make more resilient</a:t>
            </a:r>
          </a:p>
          <a:p>
            <a:pPr lvl="2"/>
            <a:r>
              <a:rPr lang="en-US" dirty="0" smtClean="0"/>
              <a:t>roads</a:t>
            </a:r>
          </a:p>
          <a:p>
            <a:pPr lvl="2"/>
            <a:r>
              <a:rPr lang="en-US" dirty="0" smtClean="0"/>
              <a:t>water systems </a:t>
            </a:r>
          </a:p>
          <a:p>
            <a:pPr lvl="2"/>
            <a:r>
              <a:rPr lang="en-US" dirty="0" smtClean="0"/>
              <a:t>energy infrastructure</a:t>
            </a:r>
            <a:r>
              <a:rPr lang="en-US" baseline="0" dirty="0" smtClean="0"/>
              <a:t> – distribution lines, pipelines </a:t>
            </a:r>
            <a:endParaRPr lang="en-US" dirty="0" smtClean="0"/>
          </a:p>
          <a:p>
            <a:pPr lvl="0"/>
            <a:r>
              <a:rPr lang="en-US" baseline="0" dirty="0" smtClean="0"/>
              <a:t>Leases and ROW </a:t>
            </a:r>
          </a:p>
          <a:p>
            <a:pPr lvl="1"/>
            <a:r>
              <a:rPr lang="en-US" baseline="0" dirty="0" smtClean="0"/>
              <a:t>climate adaptation (hardening, resiliency) standards</a:t>
            </a:r>
          </a:p>
          <a:p>
            <a:pPr lvl="1"/>
            <a:r>
              <a:rPr lang="en-US" baseline="0" dirty="0" smtClean="0"/>
              <a:t>Retain regulatory jurisdiction </a:t>
            </a:r>
          </a:p>
        </p:txBody>
      </p:sp>
      <p:sp>
        <p:nvSpPr>
          <p:cNvPr id="4" name="Footer Placeholder 3"/>
          <p:cNvSpPr>
            <a:spLocks noGrp="1"/>
          </p:cNvSpPr>
          <p:nvPr>
            <p:ph type="ftr" sz="quarter" idx="11"/>
          </p:nvPr>
        </p:nvSpPr>
        <p:spPr/>
        <p:txBody>
          <a:bodyPr/>
          <a:lstStyle/>
          <a:p>
            <a:r>
              <a:rPr lang="en-US"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12</a:t>
            </a:fld>
            <a:endParaRPr lang="en-US" dirty="0"/>
          </a:p>
        </p:txBody>
      </p:sp>
    </p:spTree>
    <p:extLst>
      <p:ext uri="{BB962C8B-B14F-4D97-AF65-F5344CB8AC3E}">
        <p14:creationId xmlns:p14="http://schemas.microsoft.com/office/powerpoint/2010/main" val="3454547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Tribal Energy Related Ordinances</a:t>
            </a:r>
            <a:endParaRPr lang="en-US" dirty="0"/>
          </a:p>
        </p:txBody>
      </p:sp>
      <p:sp>
        <p:nvSpPr>
          <p:cNvPr id="3" name="Content Placeholder 2"/>
          <p:cNvSpPr>
            <a:spLocks noGrp="1"/>
          </p:cNvSpPr>
          <p:nvPr>
            <p:ph idx="1"/>
          </p:nvPr>
        </p:nvSpPr>
        <p:spPr>
          <a:xfrm>
            <a:off x="698500" y="1067254"/>
            <a:ext cx="7772400" cy="5120640"/>
          </a:xfrm>
        </p:spPr>
        <p:txBody>
          <a:bodyPr/>
          <a:lstStyle/>
          <a:p>
            <a:r>
              <a:rPr lang="en-US" dirty="0" smtClean="0"/>
              <a:t>Rosebud Sioux Utility Regulations (Law and Order Code, Title 20)</a:t>
            </a:r>
          </a:p>
          <a:p>
            <a:pPr marL="228600" lvl="1" indent="0">
              <a:buNone/>
            </a:pPr>
            <a:r>
              <a:rPr lang="en-US" dirty="0" smtClean="0"/>
              <a:t>“The power to regulate utilities is an inherent and essential part of the authority of any reservation government” ; “. . . the demonstrably serious impact of utility activities on the economic security, health and welfare of the Tribe and tribal members”</a:t>
            </a:r>
          </a:p>
          <a:p>
            <a:pPr lvl="1"/>
            <a:r>
              <a:rPr lang="en-US" dirty="0" smtClean="0"/>
              <a:t>Establishes utility commission: electricity, gas, telecom, pipelines, water</a:t>
            </a:r>
          </a:p>
          <a:p>
            <a:pPr lvl="1"/>
            <a:r>
              <a:rPr lang="en-US" dirty="0" smtClean="0"/>
              <a:t>Commission power to set rates, regulate services</a:t>
            </a:r>
          </a:p>
          <a:p>
            <a:r>
              <a:rPr lang="en-US" dirty="0" smtClean="0"/>
              <a:t>Navajo Nation Energy Policy Act of 2013</a:t>
            </a:r>
          </a:p>
          <a:p>
            <a:pPr lvl="1"/>
            <a:r>
              <a:rPr lang="en-US" dirty="0" smtClean="0"/>
              <a:t>Protect energy resources, use energy resources for benefit of tribe, create self-sustaining economic future, ensure sovereign control over extraction and flow of resources, supply community with benefits</a:t>
            </a:r>
          </a:p>
          <a:p>
            <a:r>
              <a:rPr lang="en-US" dirty="0" smtClean="0"/>
              <a:t>Mandan, Hidatsa, </a:t>
            </a:r>
            <a:r>
              <a:rPr lang="en-US" dirty="0" err="1" smtClean="0"/>
              <a:t>Arikra</a:t>
            </a:r>
            <a:r>
              <a:rPr lang="en-US" dirty="0" smtClean="0"/>
              <a:t> (NHA) Environment and Natural Resource Development Act (draft)</a:t>
            </a:r>
          </a:p>
          <a:p>
            <a:pPr lvl="1"/>
            <a:r>
              <a:rPr lang="en-US" dirty="0" smtClean="0"/>
              <a:t>Development impacts on environment, cultural and natural resources threatens political integrity, public health, welfare, economic security, </a:t>
            </a:r>
            <a:endParaRPr lang="en-US" dirty="0"/>
          </a:p>
        </p:txBody>
      </p:sp>
      <p:sp>
        <p:nvSpPr>
          <p:cNvPr id="4" name="Footer Placeholder 3"/>
          <p:cNvSpPr>
            <a:spLocks noGrp="1"/>
          </p:cNvSpPr>
          <p:nvPr>
            <p:ph type="ftr" sz="quarter" idx="11"/>
          </p:nvPr>
        </p:nvSpPr>
        <p:spPr/>
        <p:txBody>
          <a:bodyPr/>
          <a:lstStyle/>
          <a:p>
            <a:r>
              <a:rPr lang="en-US"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13</a:t>
            </a:fld>
            <a:endParaRPr lang="en-US" dirty="0"/>
          </a:p>
        </p:txBody>
      </p:sp>
    </p:spTree>
    <p:extLst>
      <p:ext uri="{BB962C8B-B14F-4D97-AF65-F5344CB8AC3E}">
        <p14:creationId xmlns:p14="http://schemas.microsoft.com/office/powerpoint/2010/main" val="113061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“Prepositioning” Legal Infrastructure</a:t>
            </a:r>
            <a:endParaRPr lang="en-US" dirty="0"/>
          </a:p>
        </p:txBody>
      </p:sp>
      <p:sp>
        <p:nvSpPr>
          <p:cNvPr id="3" name="Content Placeholder 2"/>
          <p:cNvSpPr>
            <a:spLocks noGrp="1"/>
          </p:cNvSpPr>
          <p:nvPr>
            <p:ph idx="1"/>
          </p:nvPr>
        </p:nvSpPr>
        <p:spPr/>
        <p:txBody>
          <a:bodyPr/>
          <a:lstStyle/>
          <a:p>
            <a:r>
              <a:rPr lang="en-US" dirty="0" smtClean="0"/>
              <a:t>Transparency</a:t>
            </a:r>
          </a:p>
          <a:p>
            <a:r>
              <a:rPr lang="en-US" dirty="0" smtClean="0"/>
              <a:t>Flexibility</a:t>
            </a:r>
          </a:p>
          <a:p>
            <a:r>
              <a:rPr lang="en-US" dirty="0" smtClean="0"/>
              <a:t>Control</a:t>
            </a:r>
          </a:p>
          <a:p>
            <a:r>
              <a:rPr lang="en-US" dirty="0" smtClean="0"/>
              <a:t>Targeted development</a:t>
            </a:r>
          </a:p>
          <a:p>
            <a:r>
              <a:rPr lang="en-US" dirty="0" smtClean="0"/>
              <a:t>Reduced costs and development timelines</a:t>
            </a:r>
          </a:p>
          <a:p>
            <a:r>
              <a:rPr lang="en-US" dirty="0" smtClean="0"/>
              <a:t>Pre-emption support</a:t>
            </a:r>
            <a:endParaRPr lang="en-US" dirty="0"/>
          </a:p>
        </p:txBody>
      </p:sp>
      <p:sp>
        <p:nvSpPr>
          <p:cNvPr id="4" name="Footer Placeholder 3"/>
          <p:cNvSpPr>
            <a:spLocks noGrp="1"/>
          </p:cNvSpPr>
          <p:nvPr>
            <p:ph type="ftr" sz="quarter" idx="11"/>
          </p:nvPr>
        </p:nvSpPr>
        <p:spPr/>
        <p:txBody>
          <a:bodyPr/>
          <a:lstStyle/>
          <a:p>
            <a:r>
              <a:rPr lang="en-US" dirty="0"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14</a:t>
            </a:fld>
            <a:endParaRPr lang="en-US" dirty="0"/>
          </a:p>
        </p:txBody>
      </p:sp>
    </p:spTree>
    <p:extLst>
      <p:ext uri="{BB962C8B-B14F-4D97-AF65-F5344CB8AC3E}">
        <p14:creationId xmlns:p14="http://schemas.microsoft.com/office/powerpoint/2010/main" val="2996981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Developing Legal Infrastructure</a:t>
            </a:r>
            <a:endParaRPr lang="en-US" dirty="0"/>
          </a:p>
        </p:txBody>
      </p:sp>
      <p:sp>
        <p:nvSpPr>
          <p:cNvPr id="3" name="Content Placeholder 2"/>
          <p:cNvSpPr>
            <a:spLocks noGrp="1"/>
          </p:cNvSpPr>
          <p:nvPr>
            <p:ph idx="1"/>
          </p:nvPr>
        </p:nvSpPr>
        <p:spPr/>
        <p:txBody>
          <a:bodyPr/>
          <a:lstStyle/>
          <a:p>
            <a:r>
              <a:rPr lang="en-US" dirty="0" smtClean="0"/>
              <a:t>Avoid State incursion on</a:t>
            </a:r>
            <a:r>
              <a:rPr lang="en-US" baseline="0" dirty="0" smtClean="0"/>
              <a:t> economic activity on tribal lands</a:t>
            </a:r>
          </a:p>
          <a:p>
            <a:pPr lvl="1"/>
            <a:r>
              <a:rPr lang="en-US" u="sng" dirty="0" err="1" smtClean="0"/>
              <a:t>Bracker</a:t>
            </a:r>
            <a:r>
              <a:rPr lang="en-US" dirty="0" smtClean="0"/>
              <a:t> Test – “particularized inquiry”</a:t>
            </a:r>
          </a:p>
          <a:p>
            <a:pPr lvl="2"/>
            <a:r>
              <a:rPr lang="en-US" dirty="0" smtClean="0"/>
              <a:t>State vs. federal and tribal interests</a:t>
            </a:r>
          </a:p>
          <a:p>
            <a:pPr lvl="1"/>
            <a:r>
              <a:rPr lang="en-US" dirty="0" smtClean="0"/>
              <a:t>Federal preemption – </a:t>
            </a:r>
          </a:p>
          <a:p>
            <a:pPr lvl="2"/>
            <a:r>
              <a:rPr lang="en-US" dirty="0" smtClean="0"/>
              <a:t>federal law and regulatory scheme</a:t>
            </a:r>
          </a:p>
          <a:p>
            <a:pPr lvl="3"/>
            <a:r>
              <a:rPr lang="en-US" u="sng" dirty="0" smtClean="0"/>
              <a:t>Chehalis</a:t>
            </a:r>
            <a:r>
              <a:rPr lang="en-US" dirty="0" smtClean="0"/>
              <a:t> tax on permanent improvements</a:t>
            </a:r>
          </a:p>
          <a:p>
            <a:pPr lvl="2"/>
            <a:r>
              <a:rPr lang="en-US" dirty="0" smtClean="0"/>
              <a:t>Tribal taxes and regulations</a:t>
            </a:r>
            <a:r>
              <a:rPr lang="en-US" baseline="0" dirty="0" smtClean="0"/>
              <a:t> over activity</a:t>
            </a:r>
          </a:p>
          <a:p>
            <a:pPr lvl="0"/>
            <a:r>
              <a:rPr lang="en-US" dirty="0" smtClean="0"/>
              <a:t>Asserting tribal jurisdiction</a:t>
            </a:r>
            <a:r>
              <a:rPr lang="en-US" baseline="0" dirty="0" smtClean="0"/>
              <a:t> over non-Indians, on tribal and fee land</a:t>
            </a:r>
          </a:p>
          <a:p>
            <a:pPr lvl="1"/>
            <a:r>
              <a:rPr lang="en-US" u="sng" dirty="0" smtClean="0"/>
              <a:t>Montana</a:t>
            </a:r>
            <a:r>
              <a:rPr lang="en-US" baseline="0" dirty="0" smtClean="0"/>
              <a:t> – 2 exceptions for non-Indian fee land</a:t>
            </a:r>
          </a:p>
          <a:p>
            <a:pPr lvl="1"/>
            <a:r>
              <a:rPr lang="en-US" u="sng" baseline="0" dirty="0" err="1" smtClean="0"/>
              <a:t>Merrion</a:t>
            </a:r>
            <a:r>
              <a:rPr lang="en-US" u="sng" baseline="0" dirty="0" smtClean="0"/>
              <a:t> </a:t>
            </a:r>
            <a:r>
              <a:rPr lang="en-US" u="none" baseline="0" dirty="0" smtClean="0"/>
              <a:t> - inherent authority over tribal trust lands; power to exclude is power to regulate, tax </a:t>
            </a:r>
            <a:endParaRPr lang="en-US" u="sng" dirty="0"/>
          </a:p>
        </p:txBody>
      </p:sp>
      <p:sp>
        <p:nvSpPr>
          <p:cNvPr id="4" name="Footer Placeholder 3"/>
          <p:cNvSpPr>
            <a:spLocks noGrp="1"/>
          </p:cNvSpPr>
          <p:nvPr>
            <p:ph type="ftr" sz="quarter" idx="11"/>
          </p:nvPr>
        </p:nvSpPr>
        <p:spPr/>
        <p:txBody>
          <a:bodyPr/>
          <a:lstStyle/>
          <a:p>
            <a:r>
              <a:rPr lang="en-US"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15</a:t>
            </a:fld>
            <a:endParaRPr lang="en-US" dirty="0"/>
          </a:p>
        </p:txBody>
      </p:sp>
    </p:spTree>
    <p:extLst>
      <p:ext uri="{BB962C8B-B14F-4D97-AF65-F5344CB8AC3E}">
        <p14:creationId xmlns:p14="http://schemas.microsoft.com/office/powerpoint/2010/main" val="1608622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Additional Considerations</a:t>
            </a:r>
            <a:endParaRPr lang="en-US" dirty="0"/>
          </a:p>
        </p:txBody>
      </p:sp>
      <p:sp>
        <p:nvSpPr>
          <p:cNvPr id="3" name="Content Placeholder 2"/>
          <p:cNvSpPr>
            <a:spLocks noGrp="1"/>
          </p:cNvSpPr>
          <p:nvPr>
            <p:ph idx="1"/>
          </p:nvPr>
        </p:nvSpPr>
        <p:spPr/>
        <p:txBody>
          <a:bodyPr/>
          <a:lstStyle/>
          <a:p>
            <a:r>
              <a:rPr lang="en-US" dirty="0" smtClean="0"/>
              <a:t>Assess the tribe’s own needs related to leasing and development and whether self-regulation can benefit the Tribe</a:t>
            </a:r>
          </a:p>
          <a:p>
            <a:r>
              <a:rPr lang="en-US" dirty="0" smtClean="0"/>
              <a:t>Consider types of energy development and energy services activities that are appropriate and how to encourage investment and development in your tribal community</a:t>
            </a:r>
          </a:p>
          <a:p>
            <a:pPr lvl="0"/>
            <a:r>
              <a:rPr lang="en-US" dirty="0" smtClean="0"/>
              <a:t>Landscape</a:t>
            </a:r>
            <a:r>
              <a:rPr lang="en-US" baseline="0" dirty="0" smtClean="0"/>
              <a:t> level environmental </a:t>
            </a:r>
            <a:r>
              <a:rPr lang="en-US" dirty="0" smtClean="0"/>
              <a:t>review</a:t>
            </a:r>
            <a:endParaRPr lang="en-US" dirty="0"/>
          </a:p>
          <a:p>
            <a:pPr lvl="0"/>
            <a:r>
              <a:rPr lang="en-US" dirty="0" smtClean="0"/>
              <a:t>Take advantage</a:t>
            </a:r>
            <a:r>
              <a:rPr lang="en-US" baseline="0" dirty="0" smtClean="0"/>
              <a:t> of the federal delegations and self-governing opportunities</a:t>
            </a:r>
          </a:p>
          <a:p>
            <a:pPr lvl="1"/>
            <a:r>
              <a:rPr lang="en-US" dirty="0" smtClean="0"/>
              <a:t>Adoption </a:t>
            </a:r>
            <a:r>
              <a:rPr lang="en-US" dirty="0"/>
              <a:t>of Hearth Act </a:t>
            </a:r>
            <a:r>
              <a:rPr lang="en-US" dirty="0" smtClean="0"/>
              <a:t>regulations</a:t>
            </a:r>
          </a:p>
          <a:p>
            <a:pPr lvl="1"/>
            <a:r>
              <a:rPr lang="en-US" dirty="0" smtClean="0"/>
              <a:t>Adoption of TERA</a:t>
            </a:r>
          </a:p>
          <a:p>
            <a:pPr lvl="1"/>
            <a:r>
              <a:rPr lang="en-US" dirty="0" smtClean="0"/>
              <a:t>Treatment as state status under CAA and CWA</a:t>
            </a:r>
            <a:endParaRPr lang="en-US" dirty="0"/>
          </a:p>
        </p:txBody>
      </p:sp>
      <p:sp>
        <p:nvSpPr>
          <p:cNvPr id="4" name="Footer Placeholder 3"/>
          <p:cNvSpPr>
            <a:spLocks noGrp="1"/>
          </p:cNvSpPr>
          <p:nvPr>
            <p:ph type="ftr" sz="quarter" idx="11"/>
          </p:nvPr>
        </p:nvSpPr>
        <p:spPr/>
        <p:txBody>
          <a:bodyPr/>
          <a:lstStyle/>
          <a:p>
            <a:r>
              <a:rPr lang="en-US"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16</a:t>
            </a:fld>
            <a:endParaRPr lang="en-US" dirty="0"/>
          </a:p>
        </p:txBody>
      </p:sp>
    </p:spTree>
    <p:extLst>
      <p:ext uri="{BB962C8B-B14F-4D97-AF65-F5344CB8AC3E}">
        <p14:creationId xmlns:p14="http://schemas.microsoft.com/office/powerpoint/2010/main" val="1435724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©2016 Lewis Roca Rothgerber Christie LLP  /  Strictly Confidential  /  lrrc.com  /</a:t>
            </a:r>
            <a:endParaRPr lang="en-US" dirty="0"/>
          </a:p>
        </p:txBody>
      </p:sp>
      <p:sp>
        <p:nvSpPr>
          <p:cNvPr id="5" name="Slide Number Placeholder 4"/>
          <p:cNvSpPr>
            <a:spLocks noGrp="1"/>
          </p:cNvSpPr>
          <p:nvPr>
            <p:ph type="sldNum" sz="quarter" idx="12"/>
          </p:nvPr>
        </p:nvSpPr>
        <p:spPr/>
        <p:txBody>
          <a:bodyPr/>
          <a:lstStyle/>
          <a:p>
            <a:fld id="{4D467D88-DCFD-354C-96A5-D863D5E9364D}" type="slidenum">
              <a:rPr lang="en-US" smtClean="0"/>
              <a:pPr/>
              <a:t>17</a:t>
            </a:fld>
            <a:endParaRPr lang="en-US" dirty="0"/>
          </a:p>
        </p:txBody>
      </p:sp>
      <p:sp>
        <p:nvSpPr>
          <p:cNvPr id="2" name="Title 1"/>
          <p:cNvSpPr>
            <a:spLocks noGrp="1"/>
          </p:cNvSpPr>
          <p:nvPr>
            <p:ph type="title"/>
          </p:nvPr>
        </p:nvSpPr>
        <p:spPr/>
        <p:txBody>
          <a:bodyPr/>
          <a:lstStyle/>
          <a:p>
            <a:r>
              <a:rPr lang="en-US" dirty="0" smtClean="0"/>
              <a:t>Contact</a:t>
            </a:r>
            <a:r>
              <a:rPr lang="en-US" baseline="0" dirty="0" smtClean="0"/>
              <a:t> Information</a:t>
            </a:r>
            <a:endParaRPr lang="en-US" dirty="0"/>
          </a:p>
        </p:txBody>
      </p:sp>
      <p:pic>
        <p:nvPicPr>
          <p:cNvPr id="10" name="Content Placeholder 9"/>
          <p:cNvPicPr>
            <a:picLocks noGrp="1" noChangeAspect="1"/>
          </p:cNvPicPr>
          <p:nvPr>
            <p:ph sz="half" idx="13"/>
          </p:nvPr>
        </p:nvPicPr>
        <p:blipFill rotWithShape="1">
          <a:blip r:embed="rId2">
            <a:extLst>
              <a:ext uri="{28A0092B-C50C-407E-A947-70E740481C1C}">
                <a14:useLocalDpi xmlns:a14="http://schemas.microsoft.com/office/drawing/2010/main" val="0"/>
              </a:ext>
            </a:extLst>
          </a:blip>
          <a:srcRect t="1886" b="31666"/>
          <a:stretch/>
        </p:blipFill>
        <p:spPr>
          <a:xfrm>
            <a:off x="605630" y="1031199"/>
            <a:ext cx="1318419" cy="1138769"/>
          </a:xfrm>
        </p:spPr>
      </p:pic>
      <p:sp>
        <p:nvSpPr>
          <p:cNvPr id="13" name="Rectangle 12"/>
          <p:cNvSpPr/>
          <p:nvPr/>
        </p:nvSpPr>
        <p:spPr>
          <a:xfrm>
            <a:off x="605630" y="2569399"/>
            <a:ext cx="4956970" cy="2631490"/>
          </a:xfrm>
          <a:prstGeom prst="rect">
            <a:avLst/>
          </a:prstGeom>
        </p:spPr>
        <p:txBody>
          <a:bodyPr wrap="square">
            <a:spAutoFit/>
          </a:bodyPr>
          <a:lstStyle/>
          <a:p>
            <a:r>
              <a:rPr lang="en-US" sz="1100" dirty="0"/>
              <a:t>Pilar Thomas (Pascua Yaqui) is of counsel at Lewis Roca Rothgerber Christie LLP in Tucson Arizona, where she provides strategic legal advice to tribal governments and tribal enterprises on energy planning and policy, renewable energy project development and finance; federal and state energy regulatory, programs and policy efforts.  Ms. Thomas previously served as the Deputy Director, Office of Indian Energy Policy and Programs at the U.S. Department of Energy. Over the course of her twelve year career as an attorney, Ms. Thomas has served as the Deputy Solicitor for Indian Affairs in the U.S. Department of the Interior, she was Of Counsel at Lewis and Roca LLP, interim attorney general and chief of staff of the Pascua Yaqui Tribe, and a Trial Attorney in the U.S. Department of Justice.  Prior to her law practice, Ms. Thomas worked for fifteen years in the financial services industry for a Fortune 250 company.  Ms. Thomas received her J.D. from the University of New Mexico School of Law, </a:t>
            </a:r>
            <a:r>
              <a:rPr lang="en-US" sz="1100" i="1" dirty="0"/>
              <a:t>magna cum laude</a:t>
            </a:r>
            <a:r>
              <a:rPr lang="en-US" sz="1100" dirty="0"/>
              <a:t>, and her B.A. in economics from Stanford University</a:t>
            </a:r>
          </a:p>
        </p:txBody>
      </p:sp>
      <p:sp>
        <p:nvSpPr>
          <p:cNvPr id="14" name="TextBox 13"/>
          <p:cNvSpPr txBox="1"/>
          <p:nvPr/>
        </p:nvSpPr>
        <p:spPr>
          <a:xfrm>
            <a:off x="1924050" y="1031195"/>
            <a:ext cx="3638550" cy="1138773"/>
          </a:xfrm>
          <a:prstGeom prst="rect">
            <a:avLst/>
          </a:prstGeom>
          <a:solidFill>
            <a:schemeClr val="bg1">
              <a:lumMod val="85000"/>
            </a:schemeClr>
          </a:solidFill>
        </p:spPr>
        <p:txBody>
          <a:bodyPr wrap="square" lIns="0" tIns="0" rIns="0" bIns="0" rtlCol="0">
            <a:spAutoFit/>
          </a:bodyPr>
          <a:lstStyle/>
          <a:p>
            <a:pPr marL="91440"/>
            <a:r>
              <a:rPr lang="en-US" sz="1400" b="1" dirty="0" smtClean="0"/>
              <a:t>Pilar M Thomas</a:t>
            </a:r>
          </a:p>
          <a:p>
            <a:pPr marL="91440"/>
            <a:r>
              <a:rPr lang="en-US" sz="1200" dirty="0" smtClean="0"/>
              <a:t>Of Counsel</a:t>
            </a:r>
          </a:p>
          <a:p>
            <a:pPr marL="91440"/>
            <a:r>
              <a:rPr lang="en-US" sz="1200" dirty="0" smtClean="0"/>
              <a:t>Lewis Roca Rothgerber Christie LLP</a:t>
            </a:r>
          </a:p>
          <a:p>
            <a:pPr marL="91440"/>
            <a:r>
              <a:rPr lang="en-US" sz="1200" dirty="0" smtClean="0"/>
              <a:t>(520) 629-4455 Direct</a:t>
            </a:r>
          </a:p>
          <a:p>
            <a:pPr marL="91440"/>
            <a:r>
              <a:rPr lang="en-US" sz="1200" dirty="0" smtClean="0"/>
              <a:t>(520) 256-6628 Cell</a:t>
            </a:r>
          </a:p>
          <a:p>
            <a:pPr marL="91440"/>
            <a:r>
              <a:rPr lang="en-US" sz="1200" dirty="0" smtClean="0">
                <a:solidFill>
                  <a:schemeClr val="tx2"/>
                </a:solidFill>
              </a:rPr>
              <a:t>pthomas@lrrc.com</a:t>
            </a:r>
          </a:p>
        </p:txBody>
      </p:sp>
    </p:spTree>
    <p:extLst>
      <p:ext uri="{BB962C8B-B14F-4D97-AF65-F5344CB8AC3E}">
        <p14:creationId xmlns:p14="http://schemas.microsoft.com/office/powerpoint/2010/main" val="654852323"/>
      </p:ext>
    </p:extLst>
  </p:cSld>
  <p:clrMapOvr>
    <a:masterClrMapping/>
  </p:clrMapOvr>
</p:sld>
</file>

<file path=ppt/theme/theme1.xml><?xml version="1.0" encoding="utf-8"?>
<a:theme xmlns:a="http://schemas.openxmlformats.org/drawingml/2006/main" name="LRRC PPT Template 2016">
  <a:themeElements>
    <a:clrScheme name="Lewis Roca">
      <a:dk1>
        <a:srgbClr val="323232"/>
      </a:dk1>
      <a:lt1>
        <a:srgbClr val="FFFFFF"/>
      </a:lt1>
      <a:dk2>
        <a:srgbClr val="AF272F"/>
      </a:dk2>
      <a:lt2>
        <a:srgbClr val="F0F0F0"/>
      </a:lt2>
      <a:accent1>
        <a:srgbClr val="323232"/>
      </a:accent1>
      <a:accent2>
        <a:srgbClr val="949300"/>
      </a:accent2>
      <a:accent3>
        <a:srgbClr val="00897B"/>
      </a:accent3>
      <a:accent4>
        <a:srgbClr val="0057B8"/>
      </a:accent4>
      <a:accent5>
        <a:srgbClr val="68478D"/>
      </a:accent5>
      <a:accent6>
        <a:srgbClr val="AF272F"/>
      </a:accent6>
      <a:hlink>
        <a:srgbClr val="0057B8"/>
      </a:hlink>
      <a:folHlink>
        <a:srgbClr val="ABABAB"/>
      </a:folHlink>
    </a:clrScheme>
    <a:fontScheme name="Lewis Roc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CC0000"/>
        </a:solidFill>
        <a:ln>
          <a:noFill/>
          <a:miter lim="800000"/>
        </a:ln>
        <a:effectLst/>
      </a:spPr>
      <a:bodyPr rtlCol="0" anchor="ctr"/>
      <a:lstStyle>
        <a:defPPr algn="ctr">
          <a:defRPr b="1" dirty="0" smtClean="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bwMode="gray">
        <a:ln w="101600" cmpd="sng">
          <a:solidFill>
            <a:schemeClr val="bg1">
              <a:lumMod val="75000"/>
            </a:schemeClr>
          </a:solidFill>
          <a:miter lim="800000"/>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2000" dirty="0" smtClean="0"/>
        </a:defPPr>
      </a:lstStyle>
    </a:txDef>
  </a:objectDefaults>
  <a:extraClrSchemeLst/>
</a:theme>
</file>

<file path=ppt/theme/theme2.xml><?xml version="1.0" encoding="utf-8"?>
<a:theme xmlns:a="http://schemas.openxmlformats.org/drawingml/2006/main" name="Office Theme">
  <a:themeElements>
    <a:clrScheme name="Lewis Roca">
      <a:dk1>
        <a:srgbClr val="323232"/>
      </a:dk1>
      <a:lt1>
        <a:srgbClr val="FFFFFF"/>
      </a:lt1>
      <a:dk2>
        <a:srgbClr val="AF272F"/>
      </a:dk2>
      <a:lt2>
        <a:srgbClr val="F0F0F0"/>
      </a:lt2>
      <a:accent1>
        <a:srgbClr val="323232"/>
      </a:accent1>
      <a:accent2>
        <a:srgbClr val="949300"/>
      </a:accent2>
      <a:accent3>
        <a:srgbClr val="00897B"/>
      </a:accent3>
      <a:accent4>
        <a:srgbClr val="0057B8"/>
      </a:accent4>
      <a:accent5>
        <a:srgbClr val="68478D"/>
      </a:accent5>
      <a:accent6>
        <a:srgbClr val="AF272F"/>
      </a:accent6>
      <a:hlink>
        <a:srgbClr val="0057B8"/>
      </a:hlink>
      <a:folHlink>
        <a:srgbClr val="ABABAB"/>
      </a:folHlink>
    </a:clrScheme>
    <a:fontScheme name="Lewis Roc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Lewis Roca">
      <a:dk1>
        <a:srgbClr val="323232"/>
      </a:dk1>
      <a:lt1>
        <a:srgbClr val="FFFFFF"/>
      </a:lt1>
      <a:dk2>
        <a:srgbClr val="AF272F"/>
      </a:dk2>
      <a:lt2>
        <a:srgbClr val="F0F0F0"/>
      </a:lt2>
      <a:accent1>
        <a:srgbClr val="323232"/>
      </a:accent1>
      <a:accent2>
        <a:srgbClr val="949300"/>
      </a:accent2>
      <a:accent3>
        <a:srgbClr val="00897B"/>
      </a:accent3>
      <a:accent4>
        <a:srgbClr val="0057B8"/>
      </a:accent4>
      <a:accent5>
        <a:srgbClr val="68478D"/>
      </a:accent5>
      <a:accent6>
        <a:srgbClr val="AF272F"/>
      </a:accent6>
      <a:hlink>
        <a:srgbClr val="0057B8"/>
      </a:hlink>
      <a:folHlink>
        <a:srgbClr val="ABABAB"/>
      </a:folHlink>
    </a:clrScheme>
    <a:fontScheme name="Lewis Roc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1577</Words>
  <Application>Microsoft Office PowerPoint</Application>
  <PresentationFormat>On-screen Show (4:3)</PresentationFormat>
  <Paragraphs>203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MS PGothic</vt:lpstr>
      <vt:lpstr>Arial</vt:lpstr>
      <vt:lpstr>Georgia</vt:lpstr>
      <vt:lpstr>LRRC PPT Template 2016</vt:lpstr>
      <vt:lpstr>Tribal Energy Development: Legal and Regulatory Prepositioning</vt:lpstr>
      <vt:lpstr>Overview</vt:lpstr>
      <vt:lpstr>Energy Infrastructure is Multi-Jurisdictional</vt:lpstr>
      <vt:lpstr>Typical Energy Activities on Tribal Lands</vt:lpstr>
      <vt:lpstr>Types of Energy Development Activities</vt:lpstr>
      <vt:lpstr>State Jurisdiction Over Energy Infrastructure on Tribal Lands</vt:lpstr>
      <vt:lpstr>State and Local Government Schemes</vt:lpstr>
      <vt:lpstr>Federal Legal and Regulatory Schemes</vt:lpstr>
      <vt:lpstr>Tribal Legal and Regulatory Schemes</vt:lpstr>
      <vt:lpstr>Tribal Jurisdiction Over Energy Infrastructure</vt:lpstr>
      <vt:lpstr>Tribal Policy and Planning</vt:lpstr>
      <vt:lpstr>Tribal Legal Infrastructure</vt:lpstr>
      <vt:lpstr>Tribal Energy Related Ordinances</vt:lpstr>
      <vt:lpstr>Benefits of “Prepositioning” Legal Infrastructure</vt:lpstr>
      <vt:lpstr>Benefits of Developing Legal Infrastructure</vt:lpstr>
      <vt:lpstr>Additional Considerations</vt:lpstr>
      <vt:lpstr>Contact Information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2017-10-25T14:55:52Z</dcterms:modified>
</cp:coreProperties>
</file>