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6" r:id="rId1"/>
    <p:sldMasterId id="2147483697" r:id="rId2"/>
  </p:sldMasterIdLst>
  <p:notesMasterIdLst>
    <p:notesMasterId r:id="rId29"/>
  </p:notesMasterIdLst>
  <p:handoutMasterIdLst>
    <p:handoutMasterId r:id="rId30"/>
  </p:handoutMasterIdLst>
  <p:sldIdLst>
    <p:sldId id="256" r:id="rId3"/>
    <p:sldId id="396" r:id="rId4"/>
    <p:sldId id="397" r:id="rId5"/>
    <p:sldId id="400" r:id="rId6"/>
    <p:sldId id="393" r:id="rId7"/>
    <p:sldId id="444" r:id="rId8"/>
    <p:sldId id="436" r:id="rId9"/>
    <p:sldId id="290" r:id="rId10"/>
    <p:sldId id="446" r:id="rId11"/>
    <p:sldId id="447" r:id="rId12"/>
    <p:sldId id="448" r:id="rId13"/>
    <p:sldId id="455" r:id="rId14"/>
    <p:sldId id="449" r:id="rId15"/>
    <p:sldId id="456" r:id="rId16"/>
    <p:sldId id="457" r:id="rId17"/>
    <p:sldId id="450" r:id="rId18"/>
    <p:sldId id="451" r:id="rId19"/>
    <p:sldId id="458" r:id="rId20"/>
    <p:sldId id="452" r:id="rId21"/>
    <p:sldId id="453" r:id="rId22"/>
    <p:sldId id="459" r:id="rId23"/>
    <p:sldId id="454" r:id="rId24"/>
    <p:sldId id="460" r:id="rId25"/>
    <p:sldId id="461" r:id="rId26"/>
    <p:sldId id="445" r:id="rId27"/>
    <p:sldId id="462" r:id="rId28"/>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anya Dumas" initials="T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BA22"/>
    <a:srgbClr val="F6F32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7351" autoAdjust="0"/>
  </p:normalViewPr>
  <p:slideViewPr>
    <p:cSldViewPr snapToGrid="0" snapToObjects="1">
      <p:cViewPr varScale="1">
        <p:scale>
          <a:sx n="91" d="100"/>
          <a:sy n="91" d="100"/>
        </p:scale>
        <p:origin x="96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4D2808E8-0339-4A14-9918-B35C79B31BF2}" type="datetimeFigureOut">
              <a:rPr lang="en-US" smtClean="0"/>
              <a:t>10/24/2017</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BD1BFE47-B568-495D-89A7-257BD2B897AB}" type="slidenum">
              <a:rPr lang="en-US" smtClean="0"/>
              <a:t>‹#›</a:t>
            </a:fld>
            <a:endParaRPr lang="en-US"/>
          </a:p>
        </p:txBody>
      </p:sp>
    </p:spTree>
    <p:extLst>
      <p:ext uri="{BB962C8B-B14F-4D97-AF65-F5344CB8AC3E}">
        <p14:creationId xmlns:p14="http://schemas.microsoft.com/office/powerpoint/2010/main" val="242975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B5A77601-543E-43B6-ADAF-DB3F7D656F97}" type="datetimeFigureOut">
              <a:rPr lang="en-US" smtClean="0"/>
              <a:t>10/24/2017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9F2F47A3-ECA3-4F31-8A1D-0A2837A3A9B2}" type="slidenum">
              <a:rPr lang="en-US" smtClean="0"/>
              <a:t>‹#›</a:t>
            </a:fld>
            <a:endParaRPr lang="en-US"/>
          </a:p>
        </p:txBody>
      </p:sp>
    </p:spTree>
    <p:extLst>
      <p:ext uri="{BB962C8B-B14F-4D97-AF65-F5344CB8AC3E}">
        <p14:creationId xmlns:p14="http://schemas.microsoft.com/office/powerpoint/2010/main" val="1488501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30524F-116D-4510-A54B-BA2D96A350AC}"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773412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2F47A3-ECA3-4F31-8A1D-0A2837A3A9B2}" type="slidenum">
              <a:rPr lang="en-US" smtClean="0"/>
              <a:t>7</a:t>
            </a:fld>
            <a:endParaRPr lang="en-US"/>
          </a:p>
        </p:txBody>
      </p:sp>
    </p:spTree>
    <p:extLst>
      <p:ext uri="{BB962C8B-B14F-4D97-AF65-F5344CB8AC3E}">
        <p14:creationId xmlns:p14="http://schemas.microsoft.com/office/powerpoint/2010/main" val="2807418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47731" y="676865"/>
            <a:ext cx="2804871" cy="2147854"/>
          </a:xfrm>
          <a:prstGeom prst="rect">
            <a:avLst/>
          </a:prstGeom>
        </p:spPr>
        <p:txBody>
          <a:bodyPr>
            <a:normAutofit/>
          </a:bodyPr>
          <a:lstStyle>
            <a:lvl1pPr algn="l">
              <a:defRPr sz="40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47731" y="3042084"/>
            <a:ext cx="2804871" cy="1820984"/>
          </a:xfrm>
          <a:prstGeom prst="rect">
            <a:avLst/>
          </a:prstGeom>
        </p:spPr>
        <p:txBody>
          <a:bodyPr>
            <a:normAutofit/>
          </a:bodyPr>
          <a:lstStyle>
            <a:lvl1pPr marL="0" indent="0" algn="l">
              <a:buNone/>
              <a:defRPr sz="2800">
                <a:solidFill>
                  <a:srgbClr val="BCBA2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4398ACB1-3594-2B4B-9E64-61224948F801}" type="slidenum">
              <a:rPr lang="en-US" smtClean="0"/>
              <a:t>‹#›</a:t>
            </a:fld>
            <a:endParaRPr lang="en-US"/>
          </a:p>
        </p:txBody>
      </p:sp>
    </p:spTree>
    <p:extLst>
      <p:ext uri="{BB962C8B-B14F-4D97-AF65-F5344CB8AC3E}">
        <p14:creationId xmlns:p14="http://schemas.microsoft.com/office/powerpoint/2010/main" val="3430652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64768"/>
            <a:ext cx="8229600" cy="835723"/>
          </a:xfrm>
          <a:prstGeom prst="rect">
            <a:avLst/>
          </a:prstGeom>
        </p:spPr>
        <p:txBody>
          <a:bodyPr/>
          <a:lstStyle>
            <a:lvl1pPr algn="l">
              <a:defRPr sz="3600">
                <a:solidFill>
                  <a:srgbClr val="BCBA2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55701"/>
            <a:ext cx="8229600" cy="4525963"/>
          </a:xfrm>
          <a:prstGeom prst="rect">
            <a:avLst/>
          </a:prstGeom>
        </p:spPr>
        <p:txBody>
          <a:bodyPr/>
          <a:lstStyle>
            <a:lvl1pPr>
              <a:defRPr>
                <a:solidFill>
                  <a:srgbClr val="4D4141"/>
                </a:solidFill>
              </a:defRPr>
            </a:lvl1pPr>
            <a:lvl2pPr>
              <a:defRPr>
                <a:solidFill>
                  <a:srgbClr val="4D4141"/>
                </a:solidFill>
              </a:defRPr>
            </a:lvl2pPr>
            <a:lvl3pPr>
              <a:defRPr>
                <a:solidFill>
                  <a:srgbClr val="4D4141"/>
                </a:solidFill>
              </a:defRPr>
            </a:lvl3pPr>
            <a:lvl4pPr>
              <a:defRPr>
                <a:solidFill>
                  <a:srgbClr val="4D4141"/>
                </a:solidFill>
              </a:defRPr>
            </a:lvl4pPr>
            <a:lvl5pPr>
              <a:defRPr>
                <a:solidFill>
                  <a:srgbClr val="4D414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4398ACB1-3594-2B4B-9E64-61224948F801}" type="slidenum">
              <a:rPr lang="en-US" smtClean="0"/>
              <a:t>‹#›</a:t>
            </a:fld>
            <a:endParaRPr lang="en-US"/>
          </a:p>
        </p:txBody>
      </p:sp>
    </p:spTree>
    <p:extLst>
      <p:ext uri="{BB962C8B-B14F-4D97-AF65-F5344CB8AC3E}">
        <p14:creationId xmlns:p14="http://schemas.microsoft.com/office/powerpoint/2010/main" val="146869824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9970"/>
            <a:ext cx="8229600" cy="877668"/>
          </a:xfrm>
          <a:prstGeom prst="rect">
            <a:avLst/>
          </a:prstGeom>
        </p:spPr>
        <p:txBody>
          <a:bodyPr/>
          <a:lstStyle>
            <a:lvl1pPr algn="l">
              <a:defRPr sz="3600">
                <a:solidFill>
                  <a:srgbClr val="BCBA22"/>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531753"/>
            <a:ext cx="4038600" cy="3799501"/>
          </a:xfrm>
          <a:prstGeom prst="rect">
            <a:avLst/>
          </a:prstGeom>
        </p:spPr>
        <p:txBody>
          <a:bodyPr/>
          <a:lstStyle>
            <a:lvl1pPr>
              <a:defRPr sz="2800">
                <a:solidFill>
                  <a:srgbClr val="4D4141"/>
                </a:solidFill>
              </a:defRPr>
            </a:lvl1pPr>
            <a:lvl2pPr>
              <a:defRPr sz="2400">
                <a:solidFill>
                  <a:srgbClr val="4D4141"/>
                </a:solidFill>
              </a:defRPr>
            </a:lvl2pPr>
            <a:lvl3pPr>
              <a:defRPr sz="2000">
                <a:solidFill>
                  <a:srgbClr val="4D4141"/>
                </a:solidFill>
              </a:defRPr>
            </a:lvl3pPr>
            <a:lvl4pPr>
              <a:defRPr sz="1800">
                <a:solidFill>
                  <a:srgbClr val="4D4141"/>
                </a:solidFill>
              </a:defRPr>
            </a:lvl4pPr>
            <a:lvl5pPr>
              <a:defRPr sz="1800">
                <a:solidFill>
                  <a:srgbClr val="4D414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31753"/>
            <a:ext cx="4038600" cy="4103709"/>
          </a:xfrm>
          <a:prstGeom prst="rect">
            <a:avLst/>
          </a:prstGeom>
        </p:spPr>
        <p:txBody>
          <a:bodyPr/>
          <a:lstStyle>
            <a:lvl1pPr>
              <a:defRPr sz="2800">
                <a:solidFill>
                  <a:srgbClr val="4D4141"/>
                </a:solidFill>
              </a:defRPr>
            </a:lvl1pPr>
            <a:lvl2pPr>
              <a:defRPr sz="2400">
                <a:solidFill>
                  <a:srgbClr val="4D4141"/>
                </a:solidFill>
              </a:defRPr>
            </a:lvl2pPr>
            <a:lvl3pPr>
              <a:defRPr sz="2000">
                <a:solidFill>
                  <a:srgbClr val="4D4141"/>
                </a:solidFill>
              </a:defRPr>
            </a:lvl3pPr>
            <a:lvl4pPr>
              <a:defRPr sz="1800">
                <a:solidFill>
                  <a:srgbClr val="4D4141"/>
                </a:solidFill>
              </a:defRPr>
            </a:lvl4pPr>
            <a:lvl5pPr>
              <a:defRPr sz="1800">
                <a:solidFill>
                  <a:srgbClr val="4D414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4398ACB1-3594-2B4B-9E64-61224948F801}" type="slidenum">
              <a:rPr lang="en-US" smtClean="0"/>
              <a:t>‹#›</a:t>
            </a:fld>
            <a:endParaRPr lang="en-US"/>
          </a:p>
        </p:txBody>
      </p:sp>
    </p:spTree>
    <p:extLst>
      <p:ext uri="{BB962C8B-B14F-4D97-AF65-F5344CB8AC3E}">
        <p14:creationId xmlns:p14="http://schemas.microsoft.com/office/powerpoint/2010/main" val="2538591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398ACB1-3594-2B4B-9E64-61224948F801}" type="slidenum">
              <a:rPr lang="en-US" smtClean="0"/>
              <a:t>‹#›</a:t>
            </a:fld>
            <a:endParaRPr lang="en-US"/>
          </a:p>
        </p:txBody>
      </p:sp>
    </p:spTree>
    <p:extLst>
      <p:ext uri="{BB962C8B-B14F-4D97-AF65-F5344CB8AC3E}">
        <p14:creationId xmlns:p14="http://schemas.microsoft.com/office/powerpoint/2010/main" val="34809063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935206"/>
            <a:ext cx="7772400" cy="1362075"/>
          </a:xfrm>
          <a:prstGeom prst="rect">
            <a:avLst/>
          </a:prstGeom>
        </p:spPr>
        <p:txBody>
          <a:bodyPr anchor="t"/>
          <a:lstStyle>
            <a:lvl1pPr algn="l">
              <a:defRPr sz="4000" b="1" cap="all">
                <a:solidFill>
                  <a:srgbClr val="4D414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435019"/>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398ACB1-3594-2B4B-9E64-61224948F801}" type="slidenum">
              <a:rPr lang="en-US" smtClean="0"/>
              <a:t>‹#›</a:t>
            </a:fld>
            <a:endParaRPr lang="en-US"/>
          </a:p>
        </p:txBody>
      </p:sp>
    </p:spTree>
    <p:extLst>
      <p:ext uri="{BB962C8B-B14F-4D97-AF65-F5344CB8AC3E}">
        <p14:creationId xmlns:p14="http://schemas.microsoft.com/office/powerpoint/2010/main" val="535488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4798889"/>
          </a:xfrm>
          <a:prstGeom prst="rect">
            <a:avLst/>
          </a:prstGeom>
        </p:spPr>
        <p:txBody>
          <a:bodyPr anchor="ctr"/>
          <a:lstStyle>
            <a:lvl1pPr>
              <a:defRPr sz="4000">
                <a:solidFill>
                  <a:schemeClr val="bg1"/>
                </a:solidFill>
              </a:defRPr>
            </a:lvl1p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4398ACB1-3594-2B4B-9E64-61224948F801}" type="slidenum">
              <a:rPr lang="en-US" smtClean="0"/>
              <a:t>‹#›</a:t>
            </a:fld>
            <a:endParaRPr lang="en-US"/>
          </a:p>
        </p:txBody>
      </p:sp>
    </p:spTree>
    <p:extLst>
      <p:ext uri="{BB962C8B-B14F-4D97-AF65-F5344CB8AC3E}">
        <p14:creationId xmlns:p14="http://schemas.microsoft.com/office/powerpoint/2010/main" val="3849201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398ACB1-3594-2B4B-9E64-61224948F801}" type="slidenum">
              <a:rPr lang="en-US" smtClean="0"/>
              <a:t>‹#›</a:t>
            </a:fld>
            <a:endParaRPr lang="en-US"/>
          </a:p>
        </p:txBody>
      </p:sp>
      <p:sp>
        <p:nvSpPr>
          <p:cNvPr id="5" name="Text Placeholder 2"/>
          <p:cNvSpPr>
            <a:spLocks noGrp="1"/>
          </p:cNvSpPr>
          <p:nvPr>
            <p:ph type="body" idx="1" hasCustomPrompt="1"/>
          </p:nvPr>
        </p:nvSpPr>
        <p:spPr>
          <a:xfrm>
            <a:off x="478954" y="2966033"/>
            <a:ext cx="7772400" cy="1380025"/>
          </a:xfrm>
          <a:prstGeom prst="rect">
            <a:avLst/>
          </a:prstGeom>
        </p:spPr>
        <p:txBody>
          <a:bodyPr anchor="ctr"/>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err="1" smtClean="0"/>
              <a:t>www.casey.org</a:t>
            </a:r>
            <a:endParaRPr lang="en-US" dirty="0" smtClean="0"/>
          </a:p>
        </p:txBody>
      </p:sp>
    </p:spTree>
    <p:extLst>
      <p:ext uri="{BB962C8B-B14F-4D97-AF65-F5344CB8AC3E}">
        <p14:creationId xmlns:p14="http://schemas.microsoft.com/office/powerpoint/2010/main" val="3660024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4D01866E-F69E-41A6-9400-1F714058D5A8}" type="slidenum">
              <a:rPr lang="en-US" smtClean="0"/>
              <a:pPr>
                <a:defRPr/>
              </a:pPr>
              <a:t>‹#›</a:t>
            </a:fld>
            <a:endParaRPr lang="en-US" dirty="0"/>
          </a:p>
        </p:txBody>
      </p:sp>
    </p:spTree>
    <p:extLst>
      <p:ext uri="{BB962C8B-B14F-4D97-AF65-F5344CB8AC3E}">
        <p14:creationId xmlns:p14="http://schemas.microsoft.com/office/powerpoint/2010/main" val="41954885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0407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5234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1602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5851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5706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950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4932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43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4023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41246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5F2460-8F35-4E62-B7E0-6B07DE85C5A1}" type="datetimeFigureOut">
              <a:rPr lang="en-US" smtClean="0">
                <a:solidFill>
                  <a:prstClr val="black">
                    <a:tint val="75000"/>
                  </a:prstClr>
                </a:solidFill>
              </a:rPr>
              <a:pPr/>
              <a:t>10/24/2017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682E9E6-74C5-45AA-948B-B08A0ABB27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1542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98ACB1-3594-2B4B-9E64-61224948F801}" type="slidenum">
              <a:rPr lang="en-US" smtClean="0"/>
              <a:t>‹#›</a:t>
            </a:fld>
            <a:endParaRPr lang="en-US"/>
          </a:p>
        </p:txBody>
      </p:sp>
    </p:spTree>
    <p:extLst>
      <p:ext uri="{BB962C8B-B14F-4D97-AF65-F5344CB8AC3E}">
        <p14:creationId xmlns:p14="http://schemas.microsoft.com/office/powerpoint/2010/main" val="165110257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90" r:id="rId3"/>
    <p:sldLayoutId id="2147483694" r:id="rId4"/>
    <p:sldLayoutId id="2147483689" r:id="rId5"/>
    <p:sldLayoutId id="2147483692" r:id="rId6"/>
    <p:sldLayoutId id="2147483693" r:id="rId7"/>
    <p:sldLayoutId id="2147483695" r:id="rId8"/>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8F5F2460-8F35-4E62-B7E0-6B07DE85C5A1}" type="datetimeFigureOut">
              <a:rPr lang="en-US" smtClean="0">
                <a:solidFill>
                  <a:prstClr val="black">
                    <a:tint val="75000"/>
                  </a:prstClr>
                </a:solidFill>
              </a:rPr>
              <a:pPr defTabSz="685800"/>
              <a:t>10/24/2017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2682E9E6-74C5-45AA-948B-B08A0ABB2701}"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23466622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indian-affairs.org/uploads/8/7/3/8/87380358/icwa_tribal-state_agreements_report.pdf"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mailto:jtrope@casey.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5" y="110193"/>
            <a:ext cx="3193958" cy="3367101"/>
          </a:xfrm>
        </p:spPr>
        <p:txBody>
          <a:bodyPr>
            <a:normAutofit/>
          </a:bodyPr>
          <a:lstStyle/>
          <a:p>
            <a:pPr>
              <a:spcAft>
                <a:spcPts val="1200"/>
              </a:spcAft>
            </a:pPr>
            <a:r>
              <a:rPr lang="en-US" sz="2800" b="1" dirty="0" smtClean="0"/>
              <a:t>Tribal-State ICWA Agreements -</a:t>
            </a:r>
            <a:br>
              <a:rPr lang="en-US" sz="2800" b="1" dirty="0" smtClean="0"/>
            </a:br>
            <a:r>
              <a:rPr lang="en-US" sz="2800" b="1" dirty="0" smtClean="0"/>
              <a:t>TICA Conference: Lansing, MI</a:t>
            </a:r>
            <a:br>
              <a:rPr lang="en-US" sz="2800" b="1" dirty="0" smtClean="0"/>
            </a:br>
            <a:r>
              <a:rPr lang="en-US" sz="2800" b="1" dirty="0" smtClean="0"/>
              <a:t>October 27, 2017</a:t>
            </a:r>
            <a:endParaRPr lang="en-US" sz="2800" b="1" dirty="0"/>
          </a:p>
        </p:txBody>
      </p:sp>
      <p:sp>
        <p:nvSpPr>
          <p:cNvPr id="3" name="Subtitle 2"/>
          <p:cNvSpPr>
            <a:spLocks noGrp="1"/>
          </p:cNvSpPr>
          <p:nvPr>
            <p:ph type="subTitle" idx="1"/>
          </p:nvPr>
        </p:nvSpPr>
        <p:spPr>
          <a:xfrm>
            <a:off x="-88490" y="3254477"/>
            <a:ext cx="3694575" cy="2025861"/>
          </a:xfrm>
        </p:spPr>
        <p:txBody>
          <a:bodyPr>
            <a:noAutofit/>
          </a:bodyPr>
          <a:lstStyle/>
          <a:p>
            <a:pPr marL="166688"/>
            <a:r>
              <a:rPr lang="en-US" sz="2400" dirty="0" smtClean="0">
                <a:solidFill>
                  <a:srgbClr val="FFC000"/>
                </a:solidFill>
              </a:rPr>
              <a:t>Prepared by Jack F. Trope, Sr. Director, Indian Child Welfare Programs</a:t>
            </a:r>
          </a:p>
        </p:txBody>
      </p:sp>
    </p:spTree>
    <p:extLst>
      <p:ext uri="{BB962C8B-B14F-4D97-AF65-F5344CB8AC3E}">
        <p14:creationId xmlns:p14="http://schemas.microsoft.com/office/powerpoint/2010/main" val="22022642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883" y="375815"/>
            <a:ext cx="8229600" cy="662696"/>
          </a:xfrm>
        </p:spPr>
        <p:txBody>
          <a:bodyPr/>
          <a:lstStyle/>
          <a:p>
            <a:pPr algn="ctr"/>
            <a:r>
              <a:rPr lang="en-US" dirty="0" smtClean="0"/>
              <a:t>Indian Child Welfare Act of 1978</a:t>
            </a:r>
            <a:endParaRPr lang="en-US" dirty="0"/>
          </a:p>
        </p:txBody>
      </p:sp>
      <p:sp>
        <p:nvSpPr>
          <p:cNvPr id="3" name="Content Placeholder 2"/>
          <p:cNvSpPr>
            <a:spLocks noGrp="1"/>
          </p:cNvSpPr>
          <p:nvPr>
            <p:ph idx="1"/>
          </p:nvPr>
        </p:nvSpPr>
        <p:spPr>
          <a:xfrm>
            <a:off x="457200" y="940856"/>
            <a:ext cx="8229600" cy="4525963"/>
          </a:xfrm>
        </p:spPr>
        <p:txBody>
          <a:bodyPr/>
          <a:lstStyle/>
          <a:p>
            <a:pPr algn="just"/>
            <a:r>
              <a:rPr lang="en-US" sz="2400" dirty="0" smtClean="0"/>
              <a:t>ICWA is based upon Indian Commerce Clause, plenary power of Congress, and trust relationship between federal government and Indian tribes/people</a:t>
            </a:r>
          </a:p>
          <a:p>
            <a:pPr algn="just"/>
            <a:r>
              <a:rPr lang="en-US" sz="2400" dirty="0" smtClean="0"/>
              <a:t>Core of the Act is the recognition of tribal sovereignty and the important role of tribes in protecting the well-being of tribal children</a:t>
            </a:r>
            <a:endParaRPr lang="en-US" sz="2400" i="1" dirty="0" smtClean="0"/>
          </a:p>
          <a:p>
            <a:pPr algn="just"/>
            <a:r>
              <a:rPr lang="en-US" sz="2400" dirty="0" smtClean="0"/>
              <a:t>Response to problems identified in state child welfare systems</a:t>
            </a:r>
          </a:p>
          <a:p>
            <a:pPr algn="just"/>
            <a:r>
              <a:rPr lang="en-US" sz="2400" dirty="0" smtClean="0"/>
              <a:t>Studies documented that 25-35% of Indian people separated from their families at some point in their lives, the vast majority had been placed with non-Native, non-relative families</a:t>
            </a:r>
            <a:endParaRPr lang="en-US" sz="2400" dirty="0"/>
          </a:p>
        </p:txBody>
      </p:sp>
      <p:sp>
        <p:nvSpPr>
          <p:cNvPr id="4" name="Slide Number Placeholder 3"/>
          <p:cNvSpPr>
            <a:spLocks noGrp="1"/>
          </p:cNvSpPr>
          <p:nvPr>
            <p:ph type="sldNum" sz="quarter" idx="12"/>
          </p:nvPr>
        </p:nvSpPr>
        <p:spPr/>
        <p:txBody>
          <a:bodyPr/>
          <a:lstStyle/>
          <a:p>
            <a:fld id="{4398ACB1-3594-2B4B-9E64-61224948F801}" type="slidenum">
              <a:rPr lang="en-US" smtClean="0"/>
              <a:t>2</a:t>
            </a:fld>
            <a:endParaRPr lang="en-US"/>
          </a:p>
        </p:txBody>
      </p:sp>
    </p:spTree>
    <p:extLst>
      <p:ext uri="{BB962C8B-B14F-4D97-AF65-F5344CB8AC3E}">
        <p14:creationId xmlns:p14="http://schemas.microsoft.com/office/powerpoint/2010/main" val="2492072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883" y="375815"/>
            <a:ext cx="8229600" cy="662696"/>
          </a:xfrm>
        </p:spPr>
        <p:txBody>
          <a:bodyPr/>
          <a:lstStyle/>
          <a:p>
            <a:pPr algn="ctr"/>
            <a:r>
              <a:rPr lang="en-US" dirty="0" smtClean="0"/>
              <a:t>Indian Child Welfare Act of 1978</a:t>
            </a:r>
            <a:endParaRPr lang="en-US" dirty="0"/>
          </a:p>
        </p:txBody>
      </p:sp>
      <p:sp>
        <p:nvSpPr>
          <p:cNvPr id="3" name="Content Placeholder 2"/>
          <p:cNvSpPr>
            <a:spLocks noGrp="1"/>
          </p:cNvSpPr>
          <p:nvPr>
            <p:ph idx="1"/>
          </p:nvPr>
        </p:nvSpPr>
        <p:spPr>
          <a:xfrm>
            <a:off x="457200" y="1194099"/>
            <a:ext cx="8216283" cy="4272720"/>
          </a:xfrm>
        </p:spPr>
        <p:txBody>
          <a:bodyPr/>
          <a:lstStyle/>
          <a:p>
            <a:pPr algn="just"/>
            <a:r>
              <a:rPr lang="en-US" sz="3600" dirty="0" smtClean="0"/>
              <a:t>Act pertains to children in state systems; it does not apply to children under tribal jurisdiction</a:t>
            </a:r>
          </a:p>
          <a:p>
            <a:pPr algn="just"/>
            <a:r>
              <a:rPr lang="en-US" sz="3600" dirty="0" smtClean="0"/>
              <a:t>Purpose of Act:  to curtail state authority</a:t>
            </a:r>
          </a:p>
          <a:p>
            <a:pPr algn="just"/>
            <a:r>
              <a:rPr lang="en-US" sz="3600" dirty="0" smtClean="0"/>
              <a:t>Adds federal standards to state child welfare law</a:t>
            </a:r>
            <a:endParaRPr lang="en-US" sz="3600" dirty="0"/>
          </a:p>
        </p:txBody>
      </p:sp>
      <p:sp>
        <p:nvSpPr>
          <p:cNvPr id="4" name="Slide Number Placeholder 3"/>
          <p:cNvSpPr>
            <a:spLocks noGrp="1"/>
          </p:cNvSpPr>
          <p:nvPr>
            <p:ph type="sldNum" sz="quarter" idx="12"/>
          </p:nvPr>
        </p:nvSpPr>
        <p:spPr/>
        <p:txBody>
          <a:bodyPr/>
          <a:lstStyle/>
          <a:p>
            <a:fld id="{4398ACB1-3594-2B4B-9E64-61224948F801}" type="slidenum">
              <a:rPr lang="en-US" smtClean="0">
                <a:solidFill>
                  <a:prstClr val="black">
                    <a:tint val="75000"/>
                  </a:prstClr>
                </a:solidFill>
              </a:rPr>
              <a:pPr/>
              <a:t>3</a:t>
            </a:fld>
            <a:endParaRPr lang="en-US">
              <a:solidFill>
                <a:prstClr val="black">
                  <a:tint val="75000"/>
                </a:prstClr>
              </a:solidFill>
            </a:endParaRPr>
          </a:p>
        </p:txBody>
      </p:sp>
    </p:spTree>
    <p:extLst>
      <p:ext uri="{BB962C8B-B14F-4D97-AF65-F5344CB8AC3E}">
        <p14:creationId xmlns:p14="http://schemas.microsoft.com/office/powerpoint/2010/main" val="1479666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883" y="375815"/>
            <a:ext cx="8229600" cy="662696"/>
          </a:xfrm>
        </p:spPr>
        <p:txBody>
          <a:bodyPr/>
          <a:lstStyle/>
          <a:p>
            <a:pPr algn="ctr"/>
            <a:r>
              <a:rPr lang="en-US" dirty="0" smtClean="0"/>
              <a:t>Indian Child Welfare Act of 1978</a:t>
            </a:r>
            <a:endParaRPr lang="en-US" dirty="0"/>
          </a:p>
        </p:txBody>
      </p:sp>
      <p:sp>
        <p:nvSpPr>
          <p:cNvPr id="3" name="Content Placeholder 2"/>
          <p:cNvSpPr>
            <a:spLocks noGrp="1"/>
          </p:cNvSpPr>
          <p:nvPr>
            <p:ph idx="1"/>
          </p:nvPr>
        </p:nvSpPr>
        <p:spPr>
          <a:xfrm>
            <a:off x="443883" y="1161826"/>
            <a:ext cx="8242917" cy="4304993"/>
          </a:xfrm>
        </p:spPr>
        <p:txBody>
          <a:bodyPr/>
          <a:lstStyle/>
          <a:p>
            <a:pPr algn="just"/>
            <a:r>
              <a:rPr lang="en-US" dirty="0" smtClean="0"/>
              <a:t>Congress recognized the important role of tribes in protecting the well-being of Indian children and keeping children connected with their tribal community and culture</a:t>
            </a:r>
          </a:p>
          <a:p>
            <a:pPr algn="just"/>
            <a:r>
              <a:rPr lang="en-US" dirty="0" smtClean="0"/>
              <a:t>It also recognized that tribes had an interest in keeping children part of their communities if they are to survive and thrive in the future</a:t>
            </a:r>
            <a:endParaRPr lang="en-US" dirty="0"/>
          </a:p>
        </p:txBody>
      </p:sp>
      <p:sp>
        <p:nvSpPr>
          <p:cNvPr id="4" name="Slide Number Placeholder 3"/>
          <p:cNvSpPr>
            <a:spLocks noGrp="1"/>
          </p:cNvSpPr>
          <p:nvPr>
            <p:ph type="sldNum" sz="quarter" idx="12"/>
          </p:nvPr>
        </p:nvSpPr>
        <p:spPr/>
        <p:txBody>
          <a:bodyPr/>
          <a:lstStyle/>
          <a:p>
            <a:fld id="{4398ACB1-3594-2B4B-9E64-61224948F801}" type="slidenum">
              <a:rPr lang="en-US" smtClean="0">
                <a:solidFill>
                  <a:prstClr val="black">
                    <a:tint val="75000"/>
                  </a:prstClr>
                </a:solidFill>
              </a:rPr>
              <a:pPr/>
              <a:t>4</a:t>
            </a:fld>
            <a:endParaRPr lang="en-US">
              <a:solidFill>
                <a:prstClr val="black">
                  <a:tint val="75000"/>
                </a:prstClr>
              </a:solidFill>
            </a:endParaRPr>
          </a:p>
        </p:txBody>
      </p:sp>
    </p:spTree>
    <p:extLst>
      <p:ext uri="{BB962C8B-B14F-4D97-AF65-F5344CB8AC3E}">
        <p14:creationId xmlns:p14="http://schemas.microsoft.com/office/powerpoint/2010/main" val="24293197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883" y="375815"/>
            <a:ext cx="8229600" cy="662696"/>
          </a:xfrm>
        </p:spPr>
        <p:txBody>
          <a:bodyPr/>
          <a:lstStyle/>
          <a:p>
            <a:pPr algn="ctr"/>
            <a:r>
              <a:rPr lang="en-US" dirty="0" smtClean="0"/>
              <a:t>Indian Child Welfare Act of 1978</a:t>
            </a:r>
            <a:endParaRPr lang="en-US" dirty="0"/>
          </a:p>
        </p:txBody>
      </p:sp>
      <p:sp>
        <p:nvSpPr>
          <p:cNvPr id="3" name="Content Placeholder 2"/>
          <p:cNvSpPr>
            <a:spLocks noGrp="1"/>
          </p:cNvSpPr>
          <p:nvPr>
            <p:ph idx="1"/>
          </p:nvPr>
        </p:nvSpPr>
        <p:spPr>
          <a:xfrm>
            <a:off x="443883" y="1161826"/>
            <a:ext cx="8242917" cy="4304993"/>
          </a:xfrm>
        </p:spPr>
        <p:txBody>
          <a:bodyPr/>
          <a:lstStyle/>
          <a:p>
            <a:pPr algn="just"/>
            <a:r>
              <a:rPr lang="en-US" dirty="0" smtClean="0"/>
              <a:t>Tribal rights</a:t>
            </a:r>
          </a:p>
          <a:p>
            <a:pPr marL="908050" indent="-457200" algn="just">
              <a:buFont typeface="Courier New" pitchFamily="49" charset="0"/>
              <a:buChar char="o"/>
            </a:pPr>
            <a:r>
              <a:rPr lang="en-US" sz="2400" dirty="0" smtClean="0"/>
              <a:t>Right to Notice</a:t>
            </a:r>
          </a:p>
          <a:p>
            <a:pPr marL="908050" indent="-457200" algn="just">
              <a:buFont typeface="Courier New" pitchFamily="49" charset="0"/>
              <a:buChar char="o"/>
            </a:pPr>
            <a:r>
              <a:rPr lang="en-US" sz="2400" dirty="0" smtClean="0"/>
              <a:t>Right to Intervene</a:t>
            </a:r>
          </a:p>
          <a:p>
            <a:pPr marL="908050" indent="-457200" algn="just">
              <a:buFont typeface="Courier New" pitchFamily="49" charset="0"/>
              <a:buChar char="o"/>
            </a:pPr>
            <a:r>
              <a:rPr lang="en-US" sz="2400" dirty="0" smtClean="0"/>
              <a:t>Right to have case transferred to tribal court (subject to certain exceptions)</a:t>
            </a:r>
          </a:p>
          <a:p>
            <a:pPr marL="908050" indent="-457200" algn="just">
              <a:buFont typeface="Courier New" pitchFamily="49" charset="0"/>
              <a:buChar char="o"/>
            </a:pPr>
            <a:r>
              <a:rPr lang="en-US" sz="2400" dirty="0" smtClean="0"/>
              <a:t>Exclusive jurisdiction over children resident and domiciled on the reservation or wards of the tribal court (except for limited circumstances)</a:t>
            </a:r>
          </a:p>
          <a:p>
            <a:pPr marL="908050" indent="-457200" algn="just">
              <a:buFont typeface="Courier New" pitchFamily="49" charset="0"/>
              <a:buChar char="o"/>
            </a:pPr>
            <a:r>
              <a:rPr lang="en-US" sz="2400" dirty="0" smtClean="0"/>
              <a:t>Right to establish placement preferences</a:t>
            </a:r>
            <a:endParaRPr lang="en-US" sz="2400" dirty="0"/>
          </a:p>
        </p:txBody>
      </p:sp>
      <p:sp>
        <p:nvSpPr>
          <p:cNvPr id="4" name="Slide Number Placeholder 3"/>
          <p:cNvSpPr>
            <a:spLocks noGrp="1"/>
          </p:cNvSpPr>
          <p:nvPr>
            <p:ph type="sldNum" sz="quarter" idx="12"/>
          </p:nvPr>
        </p:nvSpPr>
        <p:spPr/>
        <p:txBody>
          <a:bodyPr/>
          <a:lstStyle/>
          <a:p>
            <a:fld id="{4398ACB1-3594-2B4B-9E64-61224948F801}" type="slidenum">
              <a:rPr lang="en-US" smtClean="0">
                <a:solidFill>
                  <a:prstClr val="black">
                    <a:tint val="75000"/>
                  </a:prstClr>
                </a:solidFill>
              </a:rPr>
              <a:pPr/>
              <a:t>5</a:t>
            </a:fld>
            <a:endParaRPr lang="en-US">
              <a:solidFill>
                <a:prstClr val="black">
                  <a:tint val="75000"/>
                </a:prstClr>
              </a:solidFill>
            </a:endParaRPr>
          </a:p>
        </p:txBody>
      </p:sp>
    </p:spTree>
    <p:extLst>
      <p:ext uri="{BB962C8B-B14F-4D97-AF65-F5344CB8AC3E}">
        <p14:creationId xmlns:p14="http://schemas.microsoft.com/office/powerpoint/2010/main" val="2052851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txBox="1">
            <a:spLocks/>
          </p:cNvSpPr>
          <p:nvPr/>
        </p:nvSpPr>
        <p:spPr>
          <a:xfrm>
            <a:off x="195209" y="1106021"/>
            <a:ext cx="8650841" cy="564777"/>
          </a:xfrm>
          <a:prstGeom prst="rect">
            <a:avLst/>
          </a:prstGeom>
        </p:spPr>
        <p:txBody>
          <a:bodyPr anchor="t" anchorCtr="0"/>
          <a:lstStyle>
            <a:lvl1pPr algn="l" defTabSz="914400" rtl="0" eaLnBrk="1" latinLnBrk="0" hangingPunct="1">
              <a:lnSpc>
                <a:spcPct val="90000"/>
              </a:lnSpc>
              <a:spcBef>
                <a:spcPct val="0"/>
              </a:spcBef>
              <a:buNone/>
              <a:defRPr sz="4800" kern="1200">
                <a:solidFill>
                  <a:srgbClr val="9D1E27"/>
                </a:solidFill>
                <a:latin typeface="Arial" charset="0"/>
                <a:ea typeface="Arial" charset="0"/>
                <a:cs typeface="Arial" charset="0"/>
              </a:defRPr>
            </a:lvl1pPr>
          </a:lstStyle>
          <a:p>
            <a:pPr algn="ctr"/>
            <a:r>
              <a:rPr lang="en-US" sz="3000" dirty="0"/>
              <a:t>Disparity continues for American Indian/</a:t>
            </a:r>
            <a:br>
              <a:rPr lang="en-US" sz="3000" dirty="0"/>
            </a:br>
            <a:r>
              <a:rPr lang="en-US" sz="3000" dirty="0"/>
              <a:t>Alaska Native children in care</a:t>
            </a:r>
          </a:p>
        </p:txBody>
      </p:sp>
      <p:sp>
        <p:nvSpPr>
          <p:cNvPr id="50" name="Rectangle 49"/>
          <p:cNvSpPr/>
          <p:nvPr/>
        </p:nvSpPr>
        <p:spPr>
          <a:xfrm>
            <a:off x="1165243" y="2850853"/>
            <a:ext cx="4187807" cy="242094"/>
          </a:xfrm>
          <a:prstGeom prst="rect">
            <a:avLst/>
          </a:prstGeom>
          <a:solidFill>
            <a:srgbClr val="BCB200">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sp>
        <p:nvSpPr>
          <p:cNvPr id="51" name="Rectangle 50"/>
          <p:cNvSpPr/>
          <p:nvPr/>
        </p:nvSpPr>
        <p:spPr>
          <a:xfrm>
            <a:off x="1165243" y="3339884"/>
            <a:ext cx="4187807" cy="285472"/>
          </a:xfrm>
          <a:prstGeom prst="rect">
            <a:avLst/>
          </a:prstGeom>
          <a:solidFill>
            <a:srgbClr val="BCB200">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cxnSp>
        <p:nvCxnSpPr>
          <p:cNvPr id="52" name="Straight Connector 51"/>
          <p:cNvCxnSpPr/>
          <p:nvPr/>
        </p:nvCxnSpPr>
        <p:spPr>
          <a:xfrm>
            <a:off x="1158563" y="3875450"/>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158563" y="2565723"/>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1158563" y="2850853"/>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158563" y="3092234"/>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158563" y="3339884"/>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158563" y="3625355"/>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313320" y="2368675"/>
            <a:ext cx="717415" cy="2758447"/>
          </a:xfrm>
          <a:prstGeom prst="rect">
            <a:avLst/>
          </a:prstGeom>
          <a:noFill/>
        </p:spPr>
        <p:txBody>
          <a:bodyPr wrap="square" rtlCol="0">
            <a:spAutoFit/>
          </a:bodyPr>
          <a:lstStyle/>
          <a:p>
            <a:pPr algn="r" defTabSz="685800">
              <a:lnSpc>
                <a:spcPct val="165000"/>
              </a:lnSpc>
            </a:pPr>
            <a:r>
              <a:rPr lang="en-US" sz="1050" dirty="0">
                <a:solidFill>
                  <a:srgbClr val="5E4F4A"/>
                </a:solidFill>
                <a:latin typeface="Arial" charset="0"/>
                <a:ea typeface="Arial" charset="0"/>
                <a:cs typeface="Arial" charset="0"/>
              </a:rPr>
              <a:t>18</a:t>
            </a:r>
          </a:p>
          <a:p>
            <a:pPr algn="r" defTabSz="685800">
              <a:lnSpc>
                <a:spcPct val="165000"/>
              </a:lnSpc>
            </a:pPr>
            <a:r>
              <a:rPr lang="en-US" sz="1050" dirty="0">
                <a:solidFill>
                  <a:srgbClr val="5E4F4A"/>
                </a:solidFill>
                <a:latin typeface="Arial" charset="0"/>
                <a:ea typeface="Arial" charset="0"/>
                <a:cs typeface="Arial" charset="0"/>
              </a:rPr>
              <a:t>16</a:t>
            </a:r>
          </a:p>
          <a:p>
            <a:pPr algn="r" defTabSz="685800">
              <a:lnSpc>
                <a:spcPct val="165000"/>
              </a:lnSpc>
            </a:pPr>
            <a:r>
              <a:rPr lang="en-US" sz="1050" dirty="0">
                <a:solidFill>
                  <a:srgbClr val="5E4F4A"/>
                </a:solidFill>
                <a:latin typeface="Arial" charset="0"/>
                <a:ea typeface="Arial" charset="0"/>
                <a:cs typeface="Arial" charset="0"/>
              </a:rPr>
              <a:t>14</a:t>
            </a:r>
          </a:p>
          <a:p>
            <a:pPr algn="r" defTabSz="685800">
              <a:lnSpc>
                <a:spcPct val="165000"/>
              </a:lnSpc>
            </a:pPr>
            <a:r>
              <a:rPr lang="en-US" sz="1050" dirty="0">
                <a:solidFill>
                  <a:srgbClr val="5E4F4A"/>
                </a:solidFill>
                <a:latin typeface="Arial" charset="0"/>
                <a:ea typeface="Arial" charset="0"/>
                <a:cs typeface="Arial" charset="0"/>
              </a:rPr>
              <a:t>12</a:t>
            </a:r>
          </a:p>
          <a:p>
            <a:pPr algn="r" defTabSz="685800">
              <a:lnSpc>
                <a:spcPct val="165000"/>
              </a:lnSpc>
            </a:pPr>
            <a:r>
              <a:rPr lang="en-US" sz="1050" dirty="0">
                <a:solidFill>
                  <a:srgbClr val="5E4F4A"/>
                </a:solidFill>
                <a:latin typeface="Arial" charset="0"/>
                <a:ea typeface="Arial" charset="0"/>
                <a:cs typeface="Arial" charset="0"/>
              </a:rPr>
              <a:t>10</a:t>
            </a:r>
          </a:p>
          <a:p>
            <a:pPr algn="r" defTabSz="685800">
              <a:lnSpc>
                <a:spcPct val="165000"/>
              </a:lnSpc>
            </a:pPr>
            <a:r>
              <a:rPr lang="en-US" sz="1050" dirty="0">
                <a:solidFill>
                  <a:srgbClr val="5E4F4A"/>
                </a:solidFill>
                <a:latin typeface="Arial" charset="0"/>
                <a:ea typeface="Arial" charset="0"/>
                <a:cs typeface="Arial" charset="0"/>
              </a:rPr>
              <a:t>8</a:t>
            </a:r>
          </a:p>
          <a:p>
            <a:pPr algn="r" defTabSz="685800">
              <a:lnSpc>
                <a:spcPct val="165000"/>
              </a:lnSpc>
            </a:pPr>
            <a:r>
              <a:rPr lang="en-US" sz="1050" dirty="0">
                <a:solidFill>
                  <a:srgbClr val="5E4F4A"/>
                </a:solidFill>
                <a:latin typeface="Arial" charset="0"/>
                <a:ea typeface="Arial" charset="0"/>
                <a:cs typeface="Arial" charset="0"/>
              </a:rPr>
              <a:t>6</a:t>
            </a:r>
          </a:p>
          <a:p>
            <a:pPr algn="r" defTabSz="685800">
              <a:lnSpc>
                <a:spcPct val="165000"/>
              </a:lnSpc>
            </a:pPr>
            <a:r>
              <a:rPr lang="en-US" sz="1050" dirty="0">
                <a:solidFill>
                  <a:srgbClr val="5E4F4A"/>
                </a:solidFill>
                <a:latin typeface="Arial" charset="0"/>
                <a:ea typeface="Arial" charset="0"/>
                <a:cs typeface="Arial" charset="0"/>
              </a:rPr>
              <a:t>4</a:t>
            </a:r>
          </a:p>
          <a:p>
            <a:pPr algn="r" defTabSz="685800">
              <a:lnSpc>
                <a:spcPct val="165000"/>
              </a:lnSpc>
            </a:pPr>
            <a:r>
              <a:rPr lang="en-US" sz="1050" dirty="0">
                <a:solidFill>
                  <a:srgbClr val="5E4F4A"/>
                </a:solidFill>
                <a:latin typeface="Arial" charset="0"/>
                <a:ea typeface="Arial" charset="0"/>
                <a:cs typeface="Arial" charset="0"/>
              </a:rPr>
              <a:t>2</a:t>
            </a:r>
          </a:p>
          <a:p>
            <a:pPr algn="r" defTabSz="685800">
              <a:lnSpc>
                <a:spcPct val="165000"/>
              </a:lnSpc>
            </a:pPr>
            <a:r>
              <a:rPr lang="en-US" sz="1050" dirty="0">
                <a:solidFill>
                  <a:srgbClr val="5E4F4A"/>
                </a:solidFill>
                <a:latin typeface="Arial" charset="0"/>
                <a:ea typeface="Arial" charset="0"/>
                <a:cs typeface="Arial" charset="0"/>
              </a:rPr>
              <a:t>0</a:t>
            </a:r>
          </a:p>
        </p:txBody>
      </p:sp>
      <p:sp>
        <p:nvSpPr>
          <p:cNvPr id="65" name="Rectangle 64"/>
          <p:cNvSpPr/>
          <p:nvPr/>
        </p:nvSpPr>
        <p:spPr>
          <a:xfrm>
            <a:off x="6048848" y="2733245"/>
            <a:ext cx="236381" cy="244919"/>
          </a:xfrm>
          <a:prstGeom prst="rect">
            <a:avLst/>
          </a:prstGeom>
          <a:solidFill>
            <a:srgbClr val="9D1E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sp>
        <p:nvSpPr>
          <p:cNvPr id="66" name="Rectangle 65"/>
          <p:cNvSpPr/>
          <p:nvPr/>
        </p:nvSpPr>
        <p:spPr>
          <a:xfrm>
            <a:off x="6046003" y="3177093"/>
            <a:ext cx="236381" cy="244919"/>
          </a:xfrm>
          <a:prstGeom prst="rect">
            <a:avLst/>
          </a:prstGeom>
          <a:solidFill>
            <a:srgbClr val="E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sp>
        <p:nvSpPr>
          <p:cNvPr id="67" name="TextBox 66"/>
          <p:cNvSpPr txBox="1"/>
          <p:nvPr/>
        </p:nvSpPr>
        <p:spPr>
          <a:xfrm>
            <a:off x="6291492" y="2654999"/>
            <a:ext cx="1711391" cy="415498"/>
          </a:xfrm>
          <a:prstGeom prst="rect">
            <a:avLst/>
          </a:prstGeom>
          <a:noFill/>
        </p:spPr>
        <p:txBody>
          <a:bodyPr wrap="square" rtlCol="0" anchor="ctr" anchorCtr="0">
            <a:spAutoFit/>
          </a:bodyPr>
          <a:lstStyle/>
          <a:p>
            <a:pPr defTabSz="685800"/>
            <a:r>
              <a:rPr lang="en-US" sz="1050" dirty="0">
                <a:solidFill>
                  <a:srgbClr val="5E4F4A"/>
                </a:solidFill>
                <a:latin typeface="Arial" charset="0"/>
                <a:ea typeface="Arial" charset="0"/>
                <a:cs typeface="Arial" charset="0"/>
              </a:rPr>
              <a:t>American Indian/Alaska Native children</a:t>
            </a:r>
          </a:p>
        </p:txBody>
      </p:sp>
      <p:sp>
        <p:nvSpPr>
          <p:cNvPr id="68" name="TextBox 67"/>
          <p:cNvSpPr txBox="1"/>
          <p:nvPr/>
        </p:nvSpPr>
        <p:spPr>
          <a:xfrm>
            <a:off x="6297754" y="3172594"/>
            <a:ext cx="1705129" cy="253916"/>
          </a:xfrm>
          <a:prstGeom prst="rect">
            <a:avLst/>
          </a:prstGeom>
          <a:noFill/>
        </p:spPr>
        <p:txBody>
          <a:bodyPr wrap="square" rtlCol="0" anchor="ctr" anchorCtr="0">
            <a:spAutoFit/>
          </a:bodyPr>
          <a:lstStyle/>
          <a:p>
            <a:pPr defTabSz="685800"/>
            <a:r>
              <a:rPr lang="en-US" sz="1050" dirty="0">
                <a:solidFill>
                  <a:srgbClr val="5E4F4A"/>
                </a:solidFill>
                <a:latin typeface="Arial" charset="0"/>
                <a:ea typeface="Arial" charset="0"/>
                <a:cs typeface="Arial" charset="0"/>
              </a:rPr>
              <a:t>All other children of color</a:t>
            </a:r>
          </a:p>
        </p:txBody>
      </p:sp>
      <p:sp>
        <p:nvSpPr>
          <p:cNvPr id="73" name="TextBox 72"/>
          <p:cNvSpPr txBox="1"/>
          <p:nvPr/>
        </p:nvSpPr>
        <p:spPr>
          <a:xfrm>
            <a:off x="1165244" y="4964093"/>
            <a:ext cx="598251" cy="253916"/>
          </a:xfrm>
          <a:prstGeom prst="rect">
            <a:avLst/>
          </a:prstGeom>
          <a:noFill/>
        </p:spPr>
        <p:txBody>
          <a:bodyPr wrap="square" rtlCol="0">
            <a:spAutoFit/>
          </a:bodyPr>
          <a:lstStyle/>
          <a:p>
            <a:pPr algn="ctr" defTabSz="685800"/>
            <a:r>
              <a:rPr lang="en-US" sz="1050" dirty="0">
                <a:solidFill>
                  <a:srgbClr val="5E4F4A"/>
                </a:solidFill>
                <a:latin typeface="Arial" charset="0"/>
                <a:ea typeface="Arial" charset="0"/>
                <a:cs typeface="Arial" charset="0"/>
              </a:rPr>
              <a:t>2012</a:t>
            </a:r>
          </a:p>
        </p:txBody>
      </p:sp>
      <p:sp>
        <p:nvSpPr>
          <p:cNvPr id="74" name="TextBox 73"/>
          <p:cNvSpPr txBox="1"/>
          <p:nvPr/>
        </p:nvSpPr>
        <p:spPr>
          <a:xfrm>
            <a:off x="1938590" y="4964092"/>
            <a:ext cx="598251" cy="253916"/>
          </a:xfrm>
          <a:prstGeom prst="rect">
            <a:avLst/>
          </a:prstGeom>
          <a:noFill/>
        </p:spPr>
        <p:txBody>
          <a:bodyPr wrap="square" rtlCol="0">
            <a:spAutoFit/>
          </a:bodyPr>
          <a:lstStyle/>
          <a:p>
            <a:pPr algn="ctr" defTabSz="685800"/>
            <a:r>
              <a:rPr lang="en-US" sz="1050" dirty="0">
                <a:solidFill>
                  <a:srgbClr val="5E4F4A"/>
                </a:solidFill>
                <a:latin typeface="Arial" charset="0"/>
                <a:ea typeface="Arial" charset="0"/>
                <a:cs typeface="Arial" charset="0"/>
              </a:rPr>
              <a:t>2013</a:t>
            </a:r>
          </a:p>
        </p:txBody>
      </p:sp>
      <p:sp>
        <p:nvSpPr>
          <p:cNvPr id="75" name="TextBox 74"/>
          <p:cNvSpPr txBox="1"/>
          <p:nvPr/>
        </p:nvSpPr>
        <p:spPr>
          <a:xfrm>
            <a:off x="2711936" y="4964091"/>
            <a:ext cx="598251" cy="253916"/>
          </a:xfrm>
          <a:prstGeom prst="rect">
            <a:avLst/>
          </a:prstGeom>
          <a:noFill/>
        </p:spPr>
        <p:txBody>
          <a:bodyPr wrap="square" rtlCol="0">
            <a:spAutoFit/>
          </a:bodyPr>
          <a:lstStyle/>
          <a:p>
            <a:pPr algn="ctr" defTabSz="685800"/>
            <a:r>
              <a:rPr lang="en-US" sz="1050" dirty="0">
                <a:solidFill>
                  <a:srgbClr val="5E4F4A"/>
                </a:solidFill>
                <a:latin typeface="Arial" charset="0"/>
                <a:ea typeface="Arial" charset="0"/>
                <a:cs typeface="Arial" charset="0"/>
              </a:rPr>
              <a:t>2014</a:t>
            </a:r>
          </a:p>
        </p:txBody>
      </p:sp>
      <p:sp>
        <p:nvSpPr>
          <p:cNvPr id="76" name="TextBox 75"/>
          <p:cNvSpPr txBox="1"/>
          <p:nvPr/>
        </p:nvSpPr>
        <p:spPr>
          <a:xfrm>
            <a:off x="3485282" y="4964090"/>
            <a:ext cx="598251" cy="253916"/>
          </a:xfrm>
          <a:prstGeom prst="rect">
            <a:avLst/>
          </a:prstGeom>
          <a:noFill/>
        </p:spPr>
        <p:txBody>
          <a:bodyPr wrap="square" rtlCol="0">
            <a:spAutoFit/>
          </a:bodyPr>
          <a:lstStyle/>
          <a:p>
            <a:pPr algn="ctr" defTabSz="685800"/>
            <a:r>
              <a:rPr lang="en-US" sz="1050" dirty="0">
                <a:solidFill>
                  <a:srgbClr val="5E4F4A"/>
                </a:solidFill>
                <a:latin typeface="Arial" charset="0"/>
                <a:ea typeface="Arial" charset="0"/>
                <a:cs typeface="Arial" charset="0"/>
              </a:rPr>
              <a:t>2015</a:t>
            </a:r>
          </a:p>
        </p:txBody>
      </p:sp>
      <p:sp>
        <p:nvSpPr>
          <p:cNvPr id="77" name="TextBox 76"/>
          <p:cNvSpPr txBox="1"/>
          <p:nvPr/>
        </p:nvSpPr>
        <p:spPr>
          <a:xfrm>
            <a:off x="4258628" y="4964090"/>
            <a:ext cx="598251" cy="253916"/>
          </a:xfrm>
          <a:prstGeom prst="rect">
            <a:avLst/>
          </a:prstGeom>
          <a:noFill/>
        </p:spPr>
        <p:txBody>
          <a:bodyPr wrap="square" rtlCol="0">
            <a:spAutoFit/>
          </a:bodyPr>
          <a:lstStyle/>
          <a:p>
            <a:pPr algn="ctr" defTabSz="685800"/>
            <a:r>
              <a:rPr lang="en-US" sz="1050" dirty="0">
                <a:solidFill>
                  <a:srgbClr val="5E4F4A"/>
                </a:solidFill>
                <a:latin typeface="Arial" charset="0"/>
                <a:ea typeface="Arial" charset="0"/>
                <a:cs typeface="Arial" charset="0"/>
              </a:rPr>
              <a:t>2016</a:t>
            </a:r>
          </a:p>
        </p:txBody>
      </p:sp>
      <p:cxnSp>
        <p:nvCxnSpPr>
          <p:cNvPr id="98" name="Straight Connector 97"/>
          <p:cNvCxnSpPr/>
          <p:nvPr/>
        </p:nvCxnSpPr>
        <p:spPr>
          <a:xfrm>
            <a:off x="1158563" y="4141700"/>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165243" y="4409625"/>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165243" y="4676325"/>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1165243" y="4954115"/>
            <a:ext cx="4187807" cy="0"/>
          </a:xfrm>
          <a:prstGeom prst="line">
            <a:avLst/>
          </a:prstGeom>
          <a:ln>
            <a:solidFill>
              <a:srgbClr val="5E4F4A">
                <a:alpha val="30000"/>
              </a:srgbClr>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1165243" y="3873005"/>
            <a:ext cx="4187807" cy="267345"/>
          </a:xfrm>
          <a:prstGeom prst="rect">
            <a:avLst/>
          </a:prstGeom>
          <a:solidFill>
            <a:srgbClr val="BCB200">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sp>
        <p:nvSpPr>
          <p:cNvPr id="103" name="Rectangle 102"/>
          <p:cNvSpPr/>
          <p:nvPr/>
        </p:nvSpPr>
        <p:spPr>
          <a:xfrm>
            <a:off x="1165243" y="4406599"/>
            <a:ext cx="4187807" cy="267345"/>
          </a:xfrm>
          <a:prstGeom prst="rect">
            <a:avLst/>
          </a:prstGeom>
          <a:solidFill>
            <a:srgbClr val="BCB200">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sp>
        <p:nvSpPr>
          <p:cNvPr id="104" name="Freeform 103"/>
          <p:cNvSpPr/>
          <p:nvPr/>
        </p:nvSpPr>
        <p:spPr>
          <a:xfrm>
            <a:off x="1476375" y="2800350"/>
            <a:ext cx="3133725" cy="590550"/>
          </a:xfrm>
          <a:custGeom>
            <a:avLst/>
            <a:gdLst>
              <a:gd name="connsiteX0" fmla="*/ 0 w 4178300"/>
              <a:gd name="connsiteY0" fmla="*/ 787400 h 787400"/>
              <a:gd name="connsiteX1" fmla="*/ 1028700 w 4178300"/>
              <a:gd name="connsiteY1" fmla="*/ 584200 h 787400"/>
              <a:gd name="connsiteX2" fmla="*/ 2044700 w 4178300"/>
              <a:gd name="connsiteY2" fmla="*/ 254000 h 787400"/>
              <a:gd name="connsiteX3" fmla="*/ 3098800 w 4178300"/>
              <a:gd name="connsiteY3" fmla="*/ 88900 h 787400"/>
              <a:gd name="connsiteX4" fmla="*/ 4178300 w 4178300"/>
              <a:gd name="connsiteY4" fmla="*/ 0 h 787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300" h="787400">
                <a:moveTo>
                  <a:pt x="0" y="787400"/>
                </a:moveTo>
                <a:lnTo>
                  <a:pt x="1028700" y="584200"/>
                </a:lnTo>
                <a:lnTo>
                  <a:pt x="2044700" y="254000"/>
                </a:lnTo>
                <a:lnTo>
                  <a:pt x="3098800" y="88900"/>
                </a:lnTo>
                <a:lnTo>
                  <a:pt x="4178300" y="0"/>
                </a:lnTo>
              </a:path>
            </a:pathLst>
          </a:custGeom>
          <a:noFill/>
          <a:ln w="88900">
            <a:solidFill>
              <a:srgbClr val="9D1E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sp>
        <p:nvSpPr>
          <p:cNvPr id="105" name="Freeform 104"/>
          <p:cNvSpPr/>
          <p:nvPr/>
        </p:nvSpPr>
        <p:spPr>
          <a:xfrm>
            <a:off x="1447800" y="4114800"/>
            <a:ext cx="3171825" cy="47625"/>
          </a:xfrm>
          <a:custGeom>
            <a:avLst/>
            <a:gdLst>
              <a:gd name="connsiteX0" fmla="*/ 0 w 4229100"/>
              <a:gd name="connsiteY0" fmla="*/ 63500 h 63500"/>
              <a:gd name="connsiteX1" fmla="*/ 1092200 w 4229100"/>
              <a:gd name="connsiteY1" fmla="*/ 50800 h 63500"/>
              <a:gd name="connsiteX2" fmla="*/ 2095500 w 4229100"/>
              <a:gd name="connsiteY2" fmla="*/ 25400 h 63500"/>
              <a:gd name="connsiteX3" fmla="*/ 3111500 w 4229100"/>
              <a:gd name="connsiteY3" fmla="*/ 12700 h 63500"/>
              <a:gd name="connsiteX4" fmla="*/ 4229100 w 4229100"/>
              <a:gd name="connsiteY4" fmla="*/ 0 h 63500"/>
              <a:gd name="connsiteX5" fmla="*/ 4229100 w 4229100"/>
              <a:gd name="connsiteY5" fmla="*/ 0 h 6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9100" h="63500">
                <a:moveTo>
                  <a:pt x="0" y="63500"/>
                </a:moveTo>
                <a:lnTo>
                  <a:pt x="1092200" y="50800"/>
                </a:lnTo>
                <a:lnTo>
                  <a:pt x="2095500" y="25400"/>
                </a:lnTo>
                <a:lnTo>
                  <a:pt x="3111500" y="12700"/>
                </a:lnTo>
                <a:lnTo>
                  <a:pt x="4229100" y="0"/>
                </a:lnTo>
                <a:lnTo>
                  <a:pt x="4229100" y="0"/>
                </a:lnTo>
              </a:path>
            </a:pathLst>
          </a:custGeom>
          <a:noFill/>
          <a:ln w="88900">
            <a:solidFill>
              <a:srgbClr val="EF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sp>
        <p:nvSpPr>
          <p:cNvPr id="106" name="Freeform 105"/>
          <p:cNvSpPr/>
          <p:nvPr/>
        </p:nvSpPr>
        <p:spPr>
          <a:xfrm>
            <a:off x="1476375" y="4257675"/>
            <a:ext cx="3152775" cy="133350"/>
          </a:xfrm>
          <a:custGeom>
            <a:avLst/>
            <a:gdLst>
              <a:gd name="connsiteX0" fmla="*/ 0 w 4203700"/>
              <a:gd name="connsiteY0" fmla="*/ 177800 h 177800"/>
              <a:gd name="connsiteX1" fmla="*/ 1028700 w 4203700"/>
              <a:gd name="connsiteY1" fmla="*/ 139700 h 177800"/>
              <a:gd name="connsiteX2" fmla="*/ 2070100 w 4203700"/>
              <a:gd name="connsiteY2" fmla="*/ 88900 h 177800"/>
              <a:gd name="connsiteX3" fmla="*/ 3073400 w 4203700"/>
              <a:gd name="connsiteY3" fmla="*/ 50800 h 177800"/>
              <a:gd name="connsiteX4" fmla="*/ 4203700 w 4203700"/>
              <a:gd name="connsiteY4" fmla="*/ 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3700" h="177800">
                <a:moveTo>
                  <a:pt x="0" y="177800"/>
                </a:moveTo>
                <a:lnTo>
                  <a:pt x="1028700" y="139700"/>
                </a:lnTo>
                <a:lnTo>
                  <a:pt x="2070100" y="88900"/>
                </a:lnTo>
                <a:lnTo>
                  <a:pt x="3073400" y="50800"/>
                </a:lnTo>
                <a:lnTo>
                  <a:pt x="4203700" y="0"/>
                </a:lnTo>
              </a:path>
            </a:pathLst>
          </a:custGeom>
          <a:noFill/>
          <a:ln w="88900">
            <a:solidFill>
              <a:srgbClr val="AEA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sp>
        <p:nvSpPr>
          <p:cNvPr id="71" name="Oval 70"/>
          <p:cNvSpPr/>
          <p:nvPr/>
        </p:nvSpPr>
        <p:spPr>
          <a:xfrm>
            <a:off x="1331019" y="3260487"/>
            <a:ext cx="266700" cy="266700"/>
          </a:xfrm>
          <a:prstGeom prst="ellipse">
            <a:avLst/>
          </a:prstGeom>
          <a:solidFill>
            <a:srgbClr val="9D1E27"/>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78" name="Oval 77"/>
          <p:cNvSpPr/>
          <p:nvPr/>
        </p:nvSpPr>
        <p:spPr>
          <a:xfrm>
            <a:off x="2107597" y="3101759"/>
            <a:ext cx="266700" cy="266700"/>
          </a:xfrm>
          <a:prstGeom prst="ellipse">
            <a:avLst/>
          </a:prstGeom>
          <a:solidFill>
            <a:srgbClr val="9D1E27"/>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79" name="Oval 78"/>
          <p:cNvSpPr/>
          <p:nvPr/>
        </p:nvSpPr>
        <p:spPr>
          <a:xfrm>
            <a:off x="2877711" y="2850853"/>
            <a:ext cx="266700" cy="266700"/>
          </a:xfrm>
          <a:prstGeom prst="ellipse">
            <a:avLst/>
          </a:prstGeom>
          <a:solidFill>
            <a:srgbClr val="9D1E27"/>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0" name="Oval 79"/>
          <p:cNvSpPr/>
          <p:nvPr/>
        </p:nvSpPr>
        <p:spPr>
          <a:xfrm>
            <a:off x="3657114" y="2736972"/>
            <a:ext cx="266700" cy="266700"/>
          </a:xfrm>
          <a:prstGeom prst="ellipse">
            <a:avLst/>
          </a:prstGeom>
          <a:solidFill>
            <a:srgbClr val="9D1E27"/>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1" name="Oval 80"/>
          <p:cNvSpPr/>
          <p:nvPr/>
        </p:nvSpPr>
        <p:spPr>
          <a:xfrm>
            <a:off x="4473245" y="2660973"/>
            <a:ext cx="266700" cy="266700"/>
          </a:xfrm>
          <a:prstGeom prst="ellipse">
            <a:avLst/>
          </a:prstGeom>
          <a:solidFill>
            <a:srgbClr val="9D1E27"/>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2" name="Oval 81"/>
          <p:cNvSpPr/>
          <p:nvPr/>
        </p:nvSpPr>
        <p:spPr>
          <a:xfrm>
            <a:off x="1318587" y="4033559"/>
            <a:ext cx="266700" cy="266700"/>
          </a:xfrm>
          <a:prstGeom prst="ellipse">
            <a:avLst/>
          </a:prstGeom>
          <a:solidFill>
            <a:srgbClr val="EF82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3" name="Oval 82"/>
          <p:cNvSpPr/>
          <p:nvPr/>
        </p:nvSpPr>
        <p:spPr>
          <a:xfrm>
            <a:off x="2104365" y="4024268"/>
            <a:ext cx="266700" cy="266700"/>
          </a:xfrm>
          <a:prstGeom prst="ellipse">
            <a:avLst/>
          </a:prstGeom>
          <a:solidFill>
            <a:srgbClr val="EF82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4" name="Oval 83"/>
          <p:cNvSpPr/>
          <p:nvPr/>
        </p:nvSpPr>
        <p:spPr>
          <a:xfrm>
            <a:off x="2871959" y="4002818"/>
            <a:ext cx="266700" cy="266700"/>
          </a:xfrm>
          <a:prstGeom prst="ellipse">
            <a:avLst/>
          </a:prstGeom>
          <a:solidFill>
            <a:srgbClr val="EF82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5" name="Oval 84"/>
          <p:cNvSpPr/>
          <p:nvPr/>
        </p:nvSpPr>
        <p:spPr>
          <a:xfrm>
            <a:off x="3641430" y="3984153"/>
            <a:ext cx="266700" cy="266700"/>
          </a:xfrm>
          <a:prstGeom prst="ellipse">
            <a:avLst/>
          </a:prstGeom>
          <a:solidFill>
            <a:srgbClr val="EF82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6" name="Oval 85"/>
          <p:cNvSpPr/>
          <p:nvPr/>
        </p:nvSpPr>
        <p:spPr>
          <a:xfrm>
            <a:off x="4473245" y="3984153"/>
            <a:ext cx="266700" cy="266700"/>
          </a:xfrm>
          <a:prstGeom prst="ellipse">
            <a:avLst/>
          </a:prstGeom>
          <a:solidFill>
            <a:srgbClr val="EF82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7" name="Oval 86"/>
          <p:cNvSpPr/>
          <p:nvPr/>
        </p:nvSpPr>
        <p:spPr>
          <a:xfrm>
            <a:off x="1331019" y="4259006"/>
            <a:ext cx="266700" cy="266700"/>
          </a:xfrm>
          <a:prstGeom prst="ellipse">
            <a:avLst/>
          </a:prstGeom>
          <a:solidFill>
            <a:srgbClr val="AEA5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8" name="Oval 87"/>
          <p:cNvSpPr/>
          <p:nvPr/>
        </p:nvSpPr>
        <p:spPr>
          <a:xfrm>
            <a:off x="2116797" y="4221140"/>
            <a:ext cx="266700" cy="266700"/>
          </a:xfrm>
          <a:prstGeom prst="ellipse">
            <a:avLst/>
          </a:prstGeom>
          <a:solidFill>
            <a:srgbClr val="AEA5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89" name="Oval 88"/>
          <p:cNvSpPr/>
          <p:nvPr/>
        </p:nvSpPr>
        <p:spPr>
          <a:xfrm>
            <a:off x="2884391" y="4190165"/>
            <a:ext cx="266700" cy="266700"/>
          </a:xfrm>
          <a:prstGeom prst="ellipse">
            <a:avLst/>
          </a:prstGeom>
          <a:solidFill>
            <a:srgbClr val="AEA5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90" name="Oval 89"/>
          <p:cNvSpPr/>
          <p:nvPr/>
        </p:nvSpPr>
        <p:spPr>
          <a:xfrm>
            <a:off x="3634812" y="4152450"/>
            <a:ext cx="266700" cy="266700"/>
          </a:xfrm>
          <a:prstGeom prst="ellipse">
            <a:avLst/>
          </a:prstGeom>
          <a:solidFill>
            <a:srgbClr val="AEA5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91" name="Oval 90"/>
          <p:cNvSpPr/>
          <p:nvPr/>
        </p:nvSpPr>
        <p:spPr>
          <a:xfrm>
            <a:off x="4485677" y="4123875"/>
            <a:ext cx="266700" cy="266700"/>
          </a:xfrm>
          <a:prstGeom prst="ellipse">
            <a:avLst/>
          </a:prstGeom>
          <a:solidFill>
            <a:srgbClr val="AEA5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685800"/>
            <a:endParaRPr lang="en-US" sz="825" dirty="0">
              <a:solidFill>
                <a:prstClr val="white"/>
              </a:solidFill>
            </a:endParaRPr>
          </a:p>
        </p:txBody>
      </p:sp>
      <p:sp>
        <p:nvSpPr>
          <p:cNvPr id="107" name="Rectangle 106"/>
          <p:cNvSpPr/>
          <p:nvPr/>
        </p:nvSpPr>
        <p:spPr>
          <a:xfrm>
            <a:off x="6039741" y="3613897"/>
            <a:ext cx="236381" cy="244919"/>
          </a:xfrm>
          <a:prstGeom prst="rect">
            <a:avLst/>
          </a:prstGeom>
          <a:solidFill>
            <a:srgbClr val="AEA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endParaRPr>
          </a:p>
        </p:txBody>
      </p:sp>
      <p:sp>
        <p:nvSpPr>
          <p:cNvPr id="108" name="TextBox 107"/>
          <p:cNvSpPr txBox="1"/>
          <p:nvPr/>
        </p:nvSpPr>
        <p:spPr>
          <a:xfrm>
            <a:off x="6291492" y="3609399"/>
            <a:ext cx="1573175" cy="253916"/>
          </a:xfrm>
          <a:prstGeom prst="rect">
            <a:avLst/>
          </a:prstGeom>
          <a:noFill/>
        </p:spPr>
        <p:txBody>
          <a:bodyPr wrap="square" rtlCol="0" anchor="ctr" anchorCtr="0">
            <a:spAutoFit/>
          </a:bodyPr>
          <a:lstStyle/>
          <a:p>
            <a:pPr defTabSz="685800"/>
            <a:r>
              <a:rPr lang="en-US" sz="1050" dirty="0">
                <a:solidFill>
                  <a:srgbClr val="5E4F4A"/>
                </a:solidFill>
                <a:latin typeface="Arial" charset="0"/>
                <a:ea typeface="Arial" charset="0"/>
                <a:cs typeface="Arial" charset="0"/>
              </a:rPr>
              <a:t>White children</a:t>
            </a:r>
          </a:p>
        </p:txBody>
      </p:sp>
    </p:spTree>
    <p:extLst>
      <p:ext uri="{BB962C8B-B14F-4D97-AF65-F5344CB8AC3E}">
        <p14:creationId xmlns:p14="http://schemas.microsoft.com/office/powerpoint/2010/main" val="6099694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4768"/>
            <a:ext cx="8229600" cy="1145091"/>
          </a:xfrm>
        </p:spPr>
        <p:txBody>
          <a:bodyPr/>
          <a:lstStyle/>
          <a:p>
            <a:pPr algn="ctr"/>
            <a:r>
              <a:rPr lang="en-US" dirty="0" smtClean="0"/>
              <a:t>Federal </a:t>
            </a:r>
            <a:r>
              <a:rPr lang="en-US" dirty="0"/>
              <a:t>Regulations: Overview</a:t>
            </a:r>
          </a:p>
        </p:txBody>
      </p:sp>
      <p:sp>
        <p:nvSpPr>
          <p:cNvPr id="3" name="Content Placeholder 2"/>
          <p:cNvSpPr>
            <a:spLocks noGrp="1"/>
          </p:cNvSpPr>
          <p:nvPr>
            <p:ph idx="1"/>
          </p:nvPr>
        </p:nvSpPr>
        <p:spPr>
          <a:xfrm>
            <a:off x="457200" y="1203159"/>
            <a:ext cx="8229600" cy="4778506"/>
          </a:xfrm>
        </p:spPr>
        <p:txBody>
          <a:bodyPr/>
          <a:lstStyle/>
          <a:p>
            <a:pPr marL="0" indent="0" algn="just" defTabSz="914400" eaLnBrk="0" fontAlgn="base" hangingPunct="0">
              <a:spcBef>
                <a:spcPct val="0"/>
              </a:spcBef>
              <a:spcAft>
                <a:spcPts val="1200"/>
              </a:spcAft>
              <a:buNone/>
            </a:pPr>
            <a:r>
              <a:rPr lang="en-US" u="sng" dirty="0" smtClean="0">
                <a:solidFill>
                  <a:srgbClr val="000000"/>
                </a:solidFill>
              </a:rPr>
              <a:t>June 14, 2016 – ICWA Regulations Adopted</a:t>
            </a:r>
          </a:p>
          <a:p>
            <a:pPr algn="just" defTabSz="914400" eaLnBrk="0" fontAlgn="base" hangingPunct="0">
              <a:spcBef>
                <a:spcPct val="0"/>
              </a:spcBef>
              <a:spcAft>
                <a:spcPts val="600"/>
              </a:spcAft>
              <a:buFont typeface="Wingdings" panose="05000000000000000000" pitchFamily="2" charset="2"/>
              <a:buChar char="Ø"/>
            </a:pPr>
            <a:r>
              <a:rPr lang="en-US" sz="2800" dirty="0" smtClean="0">
                <a:solidFill>
                  <a:srgbClr val="000000"/>
                </a:solidFill>
              </a:rPr>
              <a:t>First binding regulations since Act was enacted in 1978</a:t>
            </a:r>
          </a:p>
          <a:p>
            <a:pPr algn="just" defTabSz="914400" eaLnBrk="0" fontAlgn="base" hangingPunct="0">
              <a:spcBef>
                <a:spcPct val="0"/>
              </a:spcBef>
              <a:spcAft>
                <a:spcPts val="600"/>
              </a:spcAft>
              <a:buFont typeface="Wingdings" panose="05000000000000000000" pitchFamily="2" charset="2"/>
              <a:buChar char="Ø"/>
            </a:pPr>
            <a:r>
              <a:rPr lang="en-US" sz="2800" dirty="0" smtClean="0">
                <a:solidFill>
                  <a:srgbClr val="000000"/>
                </a:solidFill>
              </a:rPr>
              <a:t>Took effect on December 12, 2016 for all child custody proceedings commenced after that date</a:t>
            </a:r>
          </a:p>
          <a:p>
            <a:pPr algn="just">
              <a:buFont typeface="Wingdings" panose="05000000000000000000" pitchFamily="2" charset="2"/>
              <a:buChar char="Ø"/>
            </a:pPr>
            <a:r>
              <a:rPr lang="en-US" sz="2800" dirty="0">
                <a:solidFill>
                  <a:schemeClr val="tx1"/>
                </a:solidFill>
              </a:rPr>
              <a:t>In December 2016, </a:t>
            </a:r>
            <a:r>
              <a:rPr lang="en-US" sz="2800" dirty="0" smtClean="0">
                <a:solidFill>
                  <a:schemeClr val="tx1"/>
                </a:solidFill>
              </a:rPr>
              <a:t>revised </a:t>
            </a:r>
            <a:r>
              <a:rPr lang="en-US" sz="2800" dirty="0">
                <a:solidFill>
                  <a:schemeClr val="tx1"/>
                </a:solidFill>
              </a:rPr>
              <a:t>ICWA Guidelines </a:t>
            </a:r>
            <a:r>
              <a:rPr lang="en-US" sz="2800" dirty="0" smtClean="0">
                <a:solidFill>
                  <a:schemeClr val="tx1"/>
                </a:solidFill>
              </a:rPr>
              <a:t>released based upon </a:t>
            </a:r>
            <a:r>
              <a:rPr lang="en-US" sz="2800" dirty="0">
                <a:solidFill>
                  <a:schemeClr val="tx1"/>
                </a:solidFill>
              </a:rPr>
              <a:t>the new </a:t>
            </a:r>
            <a:r>
              <a:rPr lang="en-US" sz="2800" dirty="0" smtClean="0">
                <a:solidFill>
                  <a:schemeClr val="tx1"/>
                </a:solidFill>
              </a:rPr>
              <a:t>regulations which supersede </a:t>
            </a:r>
            <a:r>
              <a:rPr lang="en-US" sz="2800" dirty="0">
                <a:solidFill>
                  <a:schemeClr val="tx1"/>
                </a:solidFill>
              </a:rPr>
              <a:t>both the 1979 and 2015 </a:t>
            </a:r>
            <a:r>
              <a:rPr lang="en-US" sz="2800" dirty="0" smtClean="0">
                <a:solidFill>
                  <a:schemeClr val="tx1"/>
                </a:solidFill>
              </a:rPr>
              <a:t>Guidelines </a:t>
            </a:r>
            <a:r>
              <a:rPr lang="en-US" dirty="0">
                <a:solidFill>
                  <a:schemeClr val="tx1"/>
                </a:solidFill>
              </a:rPr>
              <a:t>	</a:t>
            </a:r>
          </a:p>
          <a:p>
            <a:pPr marL="0" indent="0" algn="just" defTabSz="914400" eaLnBrk="0" fontAlgn="base" hangingPunct="0">
              <a:spcBef>
                <a:spcPct val="0"/>
              </a:spcBef>
              <a:spcAft>
                <a:spcPts val="600"/>
              </a:spcAft>
              <a:buNone/>
            </a:pPr>
            <a:endParaRPr lang="en-US" dirty="0">
              <a:solidFill>
                <a:srgbClr val="000000"/>
              </a:solidFill>
            </a:endParaRPr>
          </a:p>
          <a:p>
            <a:endParaRPr lang="en-US" dirty="0"/>
          </a:p>
        </p:txBody>
      </p:sp>
      <p:sp>
        <p:nvSpPr>
          <p:cNvPr id="4" name="Slide Number Placeholder 3"/>
          <p:cNvSpPr>
            <a:spLocks noGrp="1"/>
          </p:cNvSpPr>
          <p:nvPr>
            <p:ph type="sldNum" sz="quarter" idx="12"/>
          </p:nvPr>
        </p:nvSpPr>
        <p:spPr/>
        <p:txBody>
          <a:bodyPr/>
          <a:lstStyle/>
          <a:p>
            <a:fld id="{4398ACB1-3594-2B4B-9E64-61224948F801}" type="slidenum">
              <a:rPr lang="en-US" smtClean="0"/>
              <a:t>7</a:t>
            </a:fld>
            <a:endParaRPr lang="en-US"/>
          </a:p>
        </p:txBody>
      </p:sp>
    </p:spTree>
    <p:extLst>
      <p:ext uri="{BB962C8B-B14F-4D97-AF65-F5344CB8AC3E}">
        <p14:creationId xmlns:p14="http://schemas.microsoft.com/office/powerpoint/2010/main" val="2609612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1326"/>
            <a:ext cx="8229600" cy="835723"/>
          </a:xfrm>
        </p:spPr>
        <p:txBody>
          <a:bodyPr/>
          <a:lstStyle/>
          <a:p>
            <a:pPr algn="ctr"/>
            <a:r>
              <a:rPr lang="en-US" sz="4000" i="1" dirty="0" smtClean="0"/>
              <a:t>Tribal-State ICWA Agreements</a:t>
            </a:r>
            <a:endParaRPr lang="en-US" sz="4000" i="1" dirty="0"/>
          </a:p>
        </p:txBody>
      </p:sp>
      <p:sp>
        <p:nvSpPr>
          <p:cNvPr id="4" name="Slide Number Placeholder 3"/>
          <p:cNvSpPr>
            <a:spLocks noGrp="1"/>
          </p:cNvSpPr>
          <p:nvPr>
            <p:ph type="sldNum" sz="quarter" idx="12"/>
          </p:nvPr>
        </p:nvSpPr>
        <p:spPr/>
        <p:txBody>
          <a:bodyPr/>
          <a:lstStyle/>
          <a:p>
            <a:fld id="{4398ACB1-3594-2B4B-9E64-61224948F801}" type="slidenum">
              <a:rPr lang="en-US" smtClean="0"/>
              <a:t>8</a:t>
            </a:fld>
            <a:endParaRPr lang="en-US"/>
          </a:p>
        </p:txBody>
      </p:sp>
      <p:sp>
        <p:nvSpPr>
          <p:cNvPr id="3" name="TextBox 2"/>
          <p:cNvSpPr txBox="1"/>
          <p:nvPr/>
        </p:nvSpPr>
        <p:spPr>
          <a:xfrm>
            <a:off x="-1" y="1181100"/>
            <a:ext cx="8820151" cy="4185761"/>
          </a:xfrm>
          <a:prstGeom prst="rect">
            <a:avLst/>
          </a:prstGeom>
          <a:noFill/>
        </p:spPr>
        <p:txBody>
          <a:bodyPr wrap="square" rtlCol="0">
            <a:spAutoFit/>
          </a:bodyPr>
          <a:lstStyle/>
          <a:p>
            <a:pPr marL="457200" algn="ctr">
              <a:spcAft>
                <a:spcPts val="1200"/>
              </a:spcAft>
            </a:pPr>
            <a:r>
              <a:rPr lang="en-US" sz="2800" dirty="0" smtClean="0">
                <a:solidFill>
                  <a:srgbClr val="4D4141"/>
                </a:solidFill>
              </a:rPr>
              <a:t>25 U.S.C. 1919</a:t>
            </a:r>
            <a:endParaRPr lang="en-US" sz="2800" dirty="0">
              <a:solidFill>
                <a:srgbClr val="4D4141"/>
              </a:solidFill>
            </a:endParaRPr>
          </a:p>
          <a:p>
            <a:pPr marL="457200" algn="just"/>
            <a:r>
              <a:rPr lang="en-US" sz="2800" dirty="0" smtClean="0">
                <a:solidFill>
                  <a:srgbClr val="4D4141"/>
                </a:solidFill>
              </a:rPr>
              <a:t>“States </a:t>
            </a:r>
            <a:r>
              <a:rPr lang="en-US" sz="2800" dirty="0">
                <a:solidFill>
                  <a:srgbClr val="4D4141"/>
                </a:solidFill>
              </a:rPr>
              <a:t>and Indian tribes are authorized to enter into agreements with each other respecting care and custody of Indian children and jurisdiction over child custody proceedings, including agreements which may provide for orderly transfer of jurisdiction on a case-by-case basis and agreements which provide for concurrent jurisdiction between States and Indian tribes</a:t>
            </a:r>
            <a:r>
              <a:rPr lang="en-US" sz="3200" dirty="0" smtClean="0">
                <a:solidFill>
                  <a:srgbClr val="4D4141"/>
                </a:solidFill>
              </a:rPr>
              <a:t>.”</a:t>
            </a:r>
            <a:endParaRPr lang="en-US" sz="3200" dirty="0">
              <a:solidFill>
                <a:srgbClr val="4D4141"/>
              </a:solidFill>
            </a:endParaRPr>
          </a:p>
        </p:txBody>
      </p:sp>
    </p:spTree>
    <p:extLst>
      <p:ext uri="{BB962C8B-B14F-4D97-AF65-F5344CB8AC3E}">
        <p14:creationId xmlns:p14="http://schemas.microsoft.com/office/powerpoint/2010/main" val="3435827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t>AAIA Study – Tribal-state ICWA agreements</a:t>
            </a:r>
            <a:endParaRPr lang="en-US" sz="3200" dirty="0"/>
          </a:p>
        </p:txBody>
      </p:sp>
      <p:sp>
        <p:nvSpPr>
          <p:cNvPr id="3" name="Content Placeholder 2"/>
          <p:cNvSpPr>
            <a:spLocks noGrp="1"/>
          </p:cNvSpPr>
          <p:nvPr>
            <p:ph idx="1"/>
          </p:nvPr>
        </p:nvSpPr>
        <p:spPr>
          <a:xfrm>
            <a:off x="457200" y="1219201"/>
            <a:ext cx="8229600" cy="4762464"/>
          </a:xfrm>
        </p:spPr>
        <p:txBody>
          <a:bodyPr/>
          <a:lstStyle/>
          <a:p>
            <a:pPr marL="0" indent="0" algn="just">
              <a:buNone/>
            </a:pPr>
            <a:r>
              <a:rPr lang="en-US" sz="2400" dirty="0" smtClean="0"/>
              <a:t>Association on American Indian Affairs (AAIA) prepared an analysis of tribal-state ICWA agreements under contract with Casey Family Programs; analysis also identifies promising practices and provisions in current ICWA agreements [as well as in an omnibus 1987 Washington State agreement recognized by state law]</a:t>
            </a:r>
          </a:p>
          <a:p>
            <a:pPr algn="just"/>
            <a:r>
              <a:rPr lang="en-US" sz="2000" dirty="0" smtClean="0"/>
              <a:t>As of  December 2016, AAIA found that there were 39 ICWA agreements involving 37 tribes in 10 states</a:t>
            </a:r>
          </a:p>
          <a:p>
            <a:pPr algn="just"/>
            <a:r>
              <a:rPr lang="en-US" sz="2000" dirty="0" smtClean="0"/>
              <a:t>ICWA agreements are distinct from Title IV-E agreements although those agreements sometimes include ICWA provisions.  A 2014 study of IV-E agreements found that there were 98 agreements in       16 states involving 267 tribes in 16 states as of December 2013</a:t>
            </a:r>
            <a:endParaRPr lang="en-US" sz="2000" dirty="0"/>
          </a:p>
        </p:txBody>
      </p:sp>
      <p:sp>
        <p:nvSpPr>
          <p:cNvPr id="4" name="Slide Number Placeholder 3"/>
          <p:cNvSpPr>
            <a:spLocks noGrp="1"/>
          </p:cNvSpPr>
          <p:nvPr>
            <p:ph type="sldNum" sz="quarter" idx="12"/>
          </p:nvPr>
        </p:nvSpPr>
        <p:spPr/>
        <p:txBody>
          <a:bodyPr/>
          <a:lstStyle/>
          <a:p>
            <a:fld id="{4398ACB1-3594-2B4B-9E64-61224948F801}" type="slidenum">
              <a:rPr lang="en-US" smtClean="0"/>
              <a:t>9</a:t>
            </a:fld>
            <a:endParaRPr lang="en-US"/>
          </a:p>
        </p:txBody>
      </p:sp>
    </p:spTree>
    <p:extLst>
      <p:ext uri="{BB962C8B-B14F-4D97-AF65-F5344CB8AC3E}">
        <p14:creationId xmlns:p14="http://schemas.microsoft.com/office/powerpoint/2010/main" val="418644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Purpose of ICWA Agreements</a:t>
            </a:r>
            <a:endParaRPr lang="en-US" dirty="0"/>
          </a:p>
        </p:txBody>
      </p:sp>
      <p:sp>
        <p:nvSpPr>
          <p:cNvPr id="3" name="Content Placeholder 2"/>
          <p:cNvSpPr>
            <a:spLocks noGrp="1"/>
          </p:cNvSpPr>
          <p:nvPr>
            <p:ph idx="1"/>
          </p:nvPr>
        </p:nvSpPr>
        <p:spPr/>
        <p:txBody>
          <a:bodyPr/>
          <a:lstStyle/>
          <a:p>
            <a:pPr marL="0" indent="0" algn="just">
              <a:buNone/>
            </a:pPr>
            <a:r>
              <a:rPr lang="en-US" dirty="0" smtClean="0"/>
              <a:t>Among other things, Agreements can </a:t>
            </a:r>
          </a:p>
          <a:p>
            <a:pPr algn="just"/>
            <a:r>
              <a:rPr lang="en-US" sz="2400" dirty="0"/>
              <a:t>S</a:t>
            </a:r>
            <a:r>
              <a:rPr lang="en-US" sz="2400" dirty="0" smtClean="0"/>
              <a:t>pecify how the state is going to implement ICWA</a:t>
            </a:r>
          </a:p>
          <a:p>
            <a:pPr algn="just"/>
            <a:r>
              <a:rPr lang="en-US" sz="2400" dirty="0" smtClean="0"/>
              <a:t>Establish how the state and tribe will work together when tribal children come in contact with the state child welfare system (institutionalize how the work will happen)</a:t>
            </a:r>
          </a:p>
          <a:p>
            <a:pPr algn="just"/>
            <a:r>
              <a:rPr lang="en-US" sz="2400" dirty="0" smtClean="0"/>
              <a:t>Clarify jurisdictional issues</a:t>
            </a:r>
          </a:p>
          <a:p>
            <a:pPr algn="just"/>
            <a:r>
              <a:rPr lang="en-US" sz="2400" dirty="0" smtClean="0"/>
              <a:t>Provide for supplemental funding</a:t>
            </a:r>
          </a:p>
          <a:p>
            <a:pPr marL="0" indent="0" algn="just">
              <a:buNone/>
            </a:pPr>
            <a:r>
              <a:rPr lang="en-US" sz="2800" dirty="0" smtClean="0"/>
              <a:t>Some of the provisions in existing Agreements are superseded by the regulations, but many are not</a:t>
            </a:r>
          </a:p>
          <a:p>
            <a:pPr marL="0" indent="0" algn="just">
              <a:buNone/>
            </a:pPr>
            <a:endParaRPr lang="en-US" sz="2800" dirty="0"/>
          </a:p>
          <a:p>
            <a:pPr algn="just"/>
            <a:endParaRPr lang="en-US" sz="2800" dirty="0"/>
          </a:p>
        </p:txBody>
      </p:sp>
      <p:sp>
        <p:nvSpPr>
          <p:cNvPr id="4" name="Slide Number Placeholder 3"/>
          <p:cNvSpPr>
            <a:spLocks noGrp="1"/>
          </p:cNvSpPr>
          <p:nvPr>
            <p:ph type="sldNum" sz="quarter" idx="12"/>
          </p:nvPr>
        </p:nvSpPr>
        <p:spPr/>
        <p:txBody>
          <a:bodyPr/>
          <a:lstStyle/>
          <a:p>
            <a:fld id="{4398ACB1-3594-2B4B-9E64-61224948F801}" type="slidenum">
              <a:rPr lang="en-US" smtClean="0"/>
              <a:t>10</a:t>
            </a:fld>
            <a:endParaRPr lang="en-US"/>
          </a:p>
        </p:txBody>
      </p:sp>
    </p:spTree>
    <p:extLst>
      <p:ext uri="{BB962C8B-B14F-4D97-AF65-F5344CB8AC3E}">
        <p14:creationId xmlns:p14="http://schemas.microsoft.com/office/powerpoint/2010/main" val="91382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p:txBody>
          <a:bodyPr/>
          <a:lstStyle/>
          <a:p>
            <a:pPr marL="0" indent="0" algn="ctr">
              <a:buNone/>
            </a:pPr>
            <a:r>
              <a:rPr lang="en-US" sz="3600" dirty="0" smtClean="0"/>
              <a:t>Background provisions</a:t>
            </a:r>
          </a:p>
          <a:p>
            <a:pPr algn="just"/>
            <a:r>
              <a:rPr lang="en-US" sz="3600" dirty="0" smtClean="0"/>
              <a:t>Statements relating to cooperation, good faith, mutual respect</a:t>
            </a:r>
          </a:p>
          <a:p>
            <a:pPr algn="just"/>
            <a:r>
              <a:rPr lang="en-US" sz="3600" dirty="0" smtClean="0"/>
              <a:t>Recognition of sovereignty</a:t>
            </a:r>
          </a:p>
          <a:p>
            <a:pPr marL="685800" algn="just">
              <a:buFont typeface="Courier New" panose="02070309020205020404" pitchFamily="49" charset="0"/>
              <a:buChar char="o"/>
            </a:pPr>
            <a:r>
              <a:rPr lang="en-US" dirty="0"/>
              <a:t>	</a:t>
            </a:r>
            <a:r>
              <a:rPr lang="en-US" sz="3600" dirty="0" smtClean="0"/>
              <a:t>No waiver of sovereign immunity</a:t>
            </a:r>
            <a:endParaRPr lang="en-US" sz="3600" dirty="0"/>
          </a:p>
        </p:txBody>
      </p:sp>
      <p:sp>
        <p:nvSpPr>
          <p:cNvPr id="4" name="Slide Number Placeholder 3"/>
          <p:cNvSpPr>
            <a:spLocks noGrp="1"/>
          </p:cNvSpPr>
          <p:nvPr>
            <p:ph type="sldNum" sz="quarter" idx="12"/>
          </p:nvPr>
        </p:nvSpPr>
        <p:spPr/>
        <p:txBody>
          <a:bodyPr/>
          <a:lstStyle/>
          <a:p>
            <a:fld id="{4398ACB1-3594-2B4B-9E64-61224948F801}" type="slidenum">
              <a:rPr lang="en-US" smtClean="0"/>
              <a:t>11</a:t>
            </a:fld>
            <a:endParaRPr lang="en-US"/>
          </a:p>
        </p:txBody>
      </p:sp>
    </p:spTree>
    <p:extLst>
      <p:ext uri="{BB962C8B-B14F-4D97-AF65-F5344CB8AC3E}">
        <p14:creationId xmlns:p14="http://schemas.microsoft.com/office/powerpoint/2010/main" val="486501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a:xfrm>
            <a:off x="457200" y="1085851"/>
            <a:ext cx="8229600" cy="4895814"/>
          </a:xfrm>
        </p:spPr>
        <p:txBody>
          <a:bodyPr/>
          <a:lstStyle/>
          <a:p>
            <a:pPr marL="0" indent="0" algn="ctr">
              <a:buNone/>
            </a:pPr>
            <a:r>
              <a:rPr lang="en-US" sz="2400" dirty="0" smtClean="0"/>
              <a:t>Background provisions – example</a:t>
            </a:r>
          </a:p>
          <a:p>
            <a:pPr marL="0" indent="0" algn="just">
              <a:buNone/>
            </a:pPr>
            <a:r>
              <a:rPr lang="en-US" sz="2000" i="1" dirty="0" smtClean="0"/>
              <a:t>This Agreement is intended to coordinate the abilities and maximize the guidance, resources and participation of tribes in order to remove barriers from the process that impede the proper care of Indian children. The Agreement is directed at child welfare activities of the State through its local social services systems and attempts to impact the State’s judicial systems.  It represents the development of a comprehensive working relationship between each of the eleven tribes…and the Minnesota Department of Human Services for the delivery of child welfare services…The purpose of this Agreement is to protect the long term best interests, as defined by the tribes, Indian children and their families, by maintaining the integrity of the Tribal family, extended family and the child’s Tribal relationship…</a:t>
            </a:r>
          </a:p>
          <a:p>
            <a:pPr marL="0" indent="0" algn="just">
              <a:spcBef>
                <a:spcPts val="0"/>
              </a:spcBef>
              <a:buNone/>
            </a:pPr>
            <a:r>
              <a:rPr lang="en-US" sz="2000" dirty="0" smtClean="0"/>
              <a:t>											[Minnesota]</a:t>
            </a:r>
          </a:p>
        </p:txBody>
      </p:sp>
      <p:sp>
        <p:nvSpPr>
          <p:cNvPr id="4" name="Slide Number Placeholder 3"/>
          <p:cNvSpPr>
            <a:spLocks noGrp="1"/>
          </p:cNvSpPr>
          <p:nvPr>
            <p:ph type="sldNum" sz="quarter" idx="12"/>
          </p:nvPr>
        </p:nvSpPr>
        <p:spPr/>
        <p:txBody>
          <a:bodyPr/>
          <a:lstStyle/>
          <a:p>
            <a:fld id="{4398ACB1-3594-2B4B-9E64-61224948F801}" type="slidenum">
              <a:rPr lang="en-US" smtClean="0"/>
              <a:t>12</a:t>
            </a:fld>
            <a:endParaRPr lang="en-US"/>
          </a:p>
        </p:txBody>
      </p:sp>
    </p:spTree>
    <p:extLst>
      <p:ext uri="{BB962C8B-B14F-4D97-AF65-F5344CB8AC3E}">
        <p14:creationId xmlns:p14="http://schemas.microsoft.com/office/powerpoint/2010/main" val="2495763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p:txBody>
          <a:bodyPr/>
          <a:lstStyle/>
          <a:p>
            <a:pPr marL="0" indent="0" algn="ctr">
              <a:buNone/>
            </a:pPr>
            <a:r>
              <a:rPr lang="en-US" sz="3600" dirty="0" smtClean="0"/>
              <a:t>Clarification of key definitions</a:t>
            </a:r>
          </a:p>
          <a:p>
            <a:pPr algn="just"/>
            <a:r>
              <a:rPr lang="en-US" sz="3600" dirty="0" smtClean="0"/>
              <a:t>Acknowledgment or establishment of paternity</a:t>
            </a:r>
          </a:p>
          <a:p>
            <a:pPr algn="just"/>
            <a:r>
              <a:rPr lang="en-US" sz="3600" dirty="0" smtClean="0"/>
              <a:t>Best interest</a:t>
            </a:r>
          </a:p>
          <a:p>
            <a:pPr algn="just"/>
            <a:r>
              <a:rPr lang="en-US" sz="3600" dirty="0" smtClean="0"/>
              <a:t>Consultation</a:t>
            </a:r>
          </a:p>
          <a:p>
            <a:pPr algn="just"/>
            <a:r>
              <a:rPr lang="en-US" sz="3600" dirty="0" smtClean="0"/>
              <a:t>Extended family</a:t>
            </a:r>
            <a:endParaRPr lang="en-US" sz="3600" dirty="0"/>
          </a:p>
        </p:txBody>
      </p:sp>
      <p:sp>
        <p:nvSpPr>
          <p:cNvPr id="4" name="Slide Number Placeholder 3"/>
          <p:cNvSpPr>
            <a:spLocks noGrp="1"/>
          </p:cNvSpPr>
          <p:nvPr>
            <p:ph type="sldNum" sz="quarter" idx="12"/>
          </p:nvPr>
        </p:nvSpPr>
        <p:spPr/>
        <p:txBody>
          <a:bodyPr/>
          <a:lstStyle/>
          <a:p>
            <a:fld id="{4398ACB1-3594-2B4B-9E64-61224948F801}" type="slidenum">
              <a:rPr lang="en-US" smtClean="0"/>
              <a:t>13</a:t>
            </a:fld>
            <a:endParaRPr lang="en-US"/>
          </a:p>
        </p:txBody>
      </p:sp>
    </p:spTree>
    <p:extLst>
      <p:ext uri="{BB962C8B-B14F-4D97-AF65-F5344CB8AC3E}">
        <p14:creationId xmlns:p14="http://schemas.microsoft.com/office/powerpoint/2010/main" val="4052338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8082"/>
            <a:ext cx="8229600" cy="1024266"/>
          </a:xfrm>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a:xfrm>
            <a:off x="457200" y="828676"/>
            <a:ext cx="8229600" cy="5152990"/>
          </a:xfrm>
        </p:spPr>
        <p:txBody>
          <a:bodyPr/>
          <a:lstStyle/>
          <a:p>
            <a:pPr marL="0" indent="0" algn="ctr">
              <a:buNone/>
            </a:pPr>
            <a:r>
              <a:rPr lang="en-US" sz="2400" dirty="0" smtClean="0"/>
              <a:t>Clarification of key definitions - examples</a:t>
            </a:r>
          </a:p>
          <a:p>
            <a:pPr algn="just"/>
            <a:r>
              <a:rPr lang="en-US" sz="2000" i="1" dirty="0" smtClean="0"/>
              <a:t>Acknowledgment [of paternity] means any action on the part of the unwed father to hold himself out as the biological father of an Indian child. ‘Acknowledged father’ also means a father as defined by tribal law or custom </a:t>
            </a:r>
          </a:p>
          <a:p>
            <a:pPr marL="0" indent="0" algn="just">
              <a:spcBef>
                <a:spcPts val="0"/>
              </a:spcBef>
              <a:spcAft>
                <a:spcPts val="600"/>
              </a:spcAft>
              <a:buNone/>
            </a:pPr>
            <a:r>
              <a:rPr lang="en-US" sz="2000" dirty="0" smtClean="0"/>
              <a:t>														[Minnesota]</a:t>
            </a:r>
          </a:p>
          <a:p>
            <a:pPr algn="just"/>
            <a:r>
              <a:rPr lang="en-US" sz="2000" i="1" dirty="0" smtClean="0"/>
              <a:t>Best interests of an Indian child means compliance with and recognition of the importance and immediacy of family preservation and using tribal ways and strengths to preserve and maintain an Indian Child’s family. The Best Interests of an Indian Child will support that child’s sense of belonging to family, Extended family, clan and tribe…[S]</a:t>
            </a:r>
            <a:r>
              <a:rPr lang="en-US" sz="2000" i="1" dirty="0" err="1" smtClean="0"/>
              <a:t>tate</a:t>
            </a:r>
            <a:r>
              <a:rPr lang="en-US" sz="2000" i="1" dirty="0"/>
              <a:t> </a:t>
            </a:r>
            <a:r>
              <a:rPr lang="en-US" sz="2000" i="1" dirty="0" smtClean="0"/>
              <a:t>“best interests” standards that are applied in circumstances involving non-Indian children are different than Best Interest of an Indian child…</a:t>
            </a:r>
          </a:p>
          <a:p>
            <a:pPr marL="0" indent="0" algn="just">
              <a:buNone/>
            </a:pPr>
            <a:r>
              <a:rPr lang="en-US" sz="2000" dirty="0" smtClean="0"/>
              <a:t>									[Saginaw-Chippewa – Michigan]</a:t>
            </a:r>
          </a:p>
        </p:txBody>
      </p:sp>
      <p:sp>
        <p:nvSpPr>
          <p:cNvPr id="4" name="Slide Number Placeholder 3"/>
          <p:cNvSpPr>
            <a:spLocks noGrp="1"/>
          </p:cNvSpPr>
          <p:nvPr>
            <p:ph type="sldNum" sz="quarter" idx="12"/>
          </p:nvPr>
        </p:nvSpPr>
        <p:spPr/>
        <p:txBody>
          <a:bodyPr/>
          <a:lstStyle/>
          <a:p>
            <a:fld id="{4398ACB1-3594-2B4B-9E64-61224948F801}" type="slidenum">
              <a:rPr lang="en-US" smtClean="0"/>
              <a:t>14</a:t>
            </a:fld>
            <a:endParaRPr lang="en-US"/>
          </a:p>
        </p:txBody>
      </p:sp>
    </p:spTree>
    <p:extLst>
      <p:ext uri="{BB962C8B-B14F-4D97-AF65-F5344CB8AC3E}">
        <p14:creationId xmlns:p14="http://schemas.microsoft.com/office/powerpoint/2010/main" val="2177004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a:xfrm>
            <a:off x="457200" y="1300491"/>
            <a:ext cx="8229600" cy="4681174"/>
          </a:xfrm>
        </p:spPr>
        <p:txBody>
          <a:bodyPr/>
          <a:lstStyle/>
          <a:p>
            <a:pPr marL="0" indent="0" algn="ctr">
              <a:spcAft>
                <a:spcPts val="1200"/>
              </a:spcAft>
              <a:buNone/>
            </a:pPr>
            <a:r>
              <a:rPr lang="en-US" sz="2800" dirty="0" smtClean="0"/>
              <a:t>Clarification of key definitions - examples</a:t>
            </a:r>
            <a:endParaRPr lang="en-US" sz="2000" dirty="0" smtClean="0"/>
          </a:p>
          <a:p>
            <a:pPr algn="just">
              <a:spcBef>
                <a:spcPts val="0"/>
              </a:spcBef>
            </a:pPr>
            <a:r>
              <a:rPr lang="en-US" sz="2000" i="1" dirty="0" smtClean="0"/>
              <a:t>“Consultation” between the state and tribal government shall include real and full dialogues, not just exercises to meet procedural requirements. Tribal-state consultation should be a process of decision-making that works cooperatively toward reaching a true consensus before a decision is made or action taken</a:t>
            </a:r>
          </a:p>
          <a:p>
            <a:pPr marL="0" indent="0" algn="just">
              <a:spcBef>
                <a:spcPts val="0"/>
              </a:spcBef>
              <a:spcAft>
                <a:spcPts val="600"/>
              </a:spcAft>
              <a:buNone/>
            </a:pPr>
            <a:r>
              <a:rPr lang="en-US" sz="2000" dirty="0" smtClean="0"/>
              <a:t>												[Tulalip – Washington]</a:t>
            </a:r>
          </a:p>
          <a:p>
            <a:pPr algn="just"/>
            <a:r>
              <a:rPr lang="en-US" sz="2000" i="1" dirty="0" smtClean="0"/>
              <a:t>Extended family means the child’s grandparent, aunt or uncle, first and second cousins, stepparent, godparent, or other individual approved by consensus through a Navajo family clan.</a:t>
            </a:r>
          </a:p>
          <a:p>
            <a:pPr marL="0" indent="0" algn="just">
              <a:buNone/>
            </a:pPr>
            <a:r>
              <a:rPr lang="en-US" sz="2000" dirty="0"/>
              <a:t>	</a:t>
            </a:r>
            <a:r>
              <a:rPr lang="en-US" sz="2000" dirty="0" smtClean="0"/>
              <a:t>												[Navajo – Arizona]</a:t>
            </a:r>
            <a:endParaRPr lang="en-US" sz="2000" dirty="0"/>
          </a:p>
        </p:txBody>
      </p:sp>
      <p:sp>
        <p:nvSpPr>
          <p:cNvPr id="4" name="Slide Number Placeholder 3"/>
          <p:cNvSpPr>
            <a:spLocks noGrp="1"/>
          </p:cNvSpPr>
          <p:nvPr>
            <p:ph type="sldNum" sz="quarter" idx="12"/>
          </p:nvPr>
        </p:nvSpPr>
        <p:spPr/>
        <p:txBody>
          <a:bodyPr/>
          <a:lstStyle/>
          <a:p>
            <a:fld id="{4398ACB1-3594-2B4B-9E64-61224948F801}" type="slidenum">
              <a:rPr lang="en-US" smtClean="0"/>
              <a:t>15</a:t>
            </a:fld>
            <a:endParaRPr lang="en-US"/>
          </a:p>
        </p:txBody>
      </p:sp>
    </p:spTree>
    <p:extLst>
      <p:ext uri="{BB962C8B-B14F-4D97-AF65-F5344CB8AC3E}">
        <p14:creationId xmlns:p14="http://schemas.microsoft.com/office/powerpoint/2010/main" val="3325426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p:txBody>
          <a:bodyPr/>
          <a:lstStyle/>
          <a:p>
            <a:pPr marL="0" indent="0" algn="ctr">
              <a:buNone/>
            </a:pPr>
            <a:r>
              <a:rPr lang="en-US" sz="3600" dirty="0" smtClean="0"/>
              <a:t>Jurisdictional Issues</a:t>
            </a:r>
          </a:p>
          <a:p>
            <a:pPr algn="just"/>
            <a:r>
              <a:rPr lang="en-US" sz="2800" dirty="0" smtClean="0"/>
              <a:t>Public Law 280</a:t>
            </a:r>
          </a:p>
          <a:p>
            <a:pPr marL="685800" algn="just">
              <a:buFont typeface="Courier New" panose="02070309020205020404" pitchFamily="49" charset="0"/>
              <a:buChar char="o"/>
            </a:pPr>
            <a:r>
              <a:rPr lang="en-US" sz="2800" dirty="0" smtClean="0"/>
              <a:t> Deference to tribal court</a:t>
            </a:r>
          </a:p>
          <a:p>
            <a:pPr algn="just"/>
            <a:r>
              <a:rPr lang="en-US" sz="2800" dirty="0" smtClean="0"/>
              <a:t>Transfer of cases to tribal court</a:t>
            </a:r>
          </a:p>
          <a:p>
            <a:pPr marL="685800" algn="just">
              <a:buFont typeface="Courier New" panose="02070309020205020404" pitchFamily="49" charset="0"/>
              <a:buChar char="o"/>
            </a:pPr>
            <a:r>
              <a:rPr lang="en-US" sz="2800" dirty="0"/>
              <a:t>	</a:t>
            </a:r>
            <a:r>
              <a:rPr lang="en-US" sz="2800" dirty="0" smtClean="0"/>
              <a:t>State support</a:t>
            </a:r>
          </a:p>
          <a:p>
            <a:pPr marL="457200" indent="-457200" algn="just"/>
            <a:r>
              <a:rPr lang="en-US" sz="2800" dirty="0" smtClean="0"/>
              <a:t>Intervention</a:t>
            </a:r>
          </a:p>
          <a:p>
            <a:pPr marL="914400" indent="-571500" algn="just">
              <a:buFont typeface="Courier New" panose="02070309020205020404" pitchFamily="49" charset="0"/>
              <a:buChar char="o"/>
            </a:pPr>
            <a:r>
              <a:rPr lang="en-US" sz="2800" dirty="0" smtClean="0"/>
              <a:t>Access to information if choose not to intervene</a:t>
            </a:r>
          </a:p>
          <a:p>
            <a:pPr indent="0" algn="just">
              <a:buNone/>
            </a:pPr>
            <a:endParaRPr lang="en-US" sz="3600" dirty="0" smtClean="0"/>
          </a:p>
        </p:txBody>
      </p:sp>
      <p:sp>
        <p:nvSpPr>
          <p:cNvPr id="4" name="Slide Number Placeholder 3"/>
          <p:cNvSpPr>
            <a:spLocks noGrp="1"/>
          </p:cNvSpPr>
          <p:nvPr>
            <p:ph type="sldNum" sz="quarter" idx="12"/>
          </p:nvPr>
        </p:nvSpPr>
        <p:spPr/>
        <p:txBody>
          <a:bodyPr/>
          <a:lstStyle/>
          <a:p>
            <a:fld id="{4398ACB1-3594-2B4B-9E64-61224948F801}" type="slidenum">
              <a:rPr lang="en-US" smtClean="0"/>
              <a:t>16</a:t>
            </a:fld>
            <a:endParaRPr lang="en-US"/>
          </a:p>
        </p:txBody>
      </p:sp>
    </p:spTree>
    <p:extLst>
      <p:ext uri="{BB962C8B-B14F-4D97-AF65-F5344CB8AC3E}">
        <p14:creationId xmlns:p14="http://schemas.microsoft.com/office/powerpoint/2010/main" val="1998048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p:txBody>
          <a:bodyPr/>
          <a:lstStyle/>
          <a:p>
            <a:pPr marL="0" indent="0" algn="ctr">
              <a:buNone/>
            </a:pPr>
            <a:r>
              <a:rPr lang="en-US" sz="3600" dirty="0" smtClean="0"/>
              <a:t>Notice Requirements</a:t>
            </a:r>
          </a:p>
          <a:p>
            <a:pPr algn="just"/>
            <a:r>
              <a:rPr lang="en-US" sz="3600" dirty="0" smtClean="0"/>
              <a:t>Specific process</a:t>
            </a:r>
          </a:p>
          <a:p>
            <a:pPr lvl="1" algn="just">
              <a:buFont typeface="Courier New" panose="02070309020205020404" pitchFamily="49" charset="0"/>
              <a:buChar char="o"/>
            </a:pPr>
            <a:r>
              <a:rPr lang="en-US" sz="3600" dirty="0" smtClean="0"/>
              <a:t> Informal notice</a:t>
            </a:r>
          </a:p>
          <a:p>
            <a:pPr algn="just"/>
            <a:r>
              <a:rPr lang="en-US" sz="3600" dirty="0" smtClean="0"/>
              <a:t>Voluntary proceedings</a:t>
            </a:r>
          </a:p>
          <a:p>
            <a:pPr algn="just"/>
            <a:r>
              <a:rPr lang="en-US" sz="3600" dirty="0" smtClean="0"/>
              <a:t>Emergency proceedings</a:t>
            </a:r>
          </a:p>
        </p:txBody>
      </p:sp>
      <p:sp>
        <p:nvSpPr>
          <p:cNvPr id="4" name="Slide Number Placeholder 3"/>
          <p:cNvSpPr>
            <a:spLocks noGrp="1"/>
          </p:cNvSpPr>
          <p:nvPr>
            <p:ph type="sldNum" sz="quarter" idx="12"/>
          </p:nvPr>
        </p:nvSpPr>
        <p:spPr/>
        <p:txBody>
          <a:bodyPr/>
          <a:lstStyle/>
          <a:p>
            <a:fld id="{4398ACB1-3594-2B4B-9E64-61224948F801}" type="slidenum">
              <a:rPr lang="en-US" smtClean="0"/>
              <a:t>17</a:t>
            </a:fld>
            <a:endParaRPr lang="en-US"/>
          </a:p>
        </p:txBody>
      </p:sp>
    </p:spTree>
    <p:extLst>
      <p:ext uri="{BB962C8B-B14F-4D97-AF65-F5344CB8AC3E}">
        <p14:creationId xmlns:p14="http://schemas.microsoft.com/office/powerpoint/2010/main" val="1850354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3850"/>
            <a:ext cx="8229600" cy="725820"/>
          </a:xfrm>
        </p:spPr>
        <p:txBody>
          <a:bodyPr/>
          <a:lstStyle/>
          <a:p>
            <a:pPr algn="ctr"/>
            <a:r>
              <a:rPr lang="en-US" sz="3200" dirty="0" smtClean="0"/>
              <a:t>Key Provisions of ICWA agreements</a:t>
            </a:r>
            <a:endParaRPr lang="en-US" sz="3200" dirty="0"/>
          </a:p>
        </p:txBody>
      </p:sp>
      <p:sp>
        <p:nvSpPr>
          <p:cNvPr id="3" name="Content Placeholder 2"/>
          <p:cNvSpPr>
            <a:spLocks noGrp="1"/>
          </p:cNvSpPr>
          <p:nvPr>
            <p:ph idx="1"/>
          </p:nvPr>
        </p:nvSpPr>
        <p:spPr>
          <a:xfrm>
            <a:off x="457200" y="819151"/>
            <a:ext cx="8229600" cy="5162514"/>
          </a:xfrm>
        </p:spPr>
        <p:txBody>
          <a:bodyPr/>
          <a:lstStyle/>
          <a:p>
            <a:pPr marL="0" indent="0" algn="ctr">
              <a:buNone/>
            </a:pPr>
            <a:r>
              <a:rPr lang="en-US" sz="2800" dirty="0" smtClean="0"/>
              <a:t>Notice Requirements - examples</a:t>
            </a:r>
          </a:p>
          <a:p>
            <a:pPr algn="just"/>
            <a:r>
              <a:rPr lang="en-US" sz="2400" dirty="0" smtClean="0"/>
              <a:t>Emergency proceedings</a:t>
            </a:r>
          </a:p>
          <a:p>
            <a:pPr marL="457200" indent="-228600" algn="just">
              <a:buFont typeface="Courier New" panose="02070309020205020404" pitchFamily="49" charset="0"/>
              <a:buChar char="o"/>
            </a:pPr>
            <a:r>
              <a:rPr lang="en-US" sz="2000" dirty="0" smtClean="0"/>
              <a:t>Within 48 hours by telephone, followed by formal written notice (Navajo-Arizona)</a:t>
            </a:r>
          </a:p>
          <a:p>
            <a:pPr marL="457200" indent="-228600" algn="just">
              <a:buFont typeface="Courier New" panose="02070309020205020404" pitchFamily="49" charset="0"/>
              <a:buChar char="o"/>
            </a:pPr>
            <a:r>
              <a:rPr lang="en-US" sz="2000" dirty="0" smtClean="0"/>
              <a:t>By telephone as soon as possible (Saginaw Chippewa – Michigan)</a:t>
            </a:r>
          </a:p>
          <a:p>
            <a:pPr marL="457200" indent="-228600" algn="just">
              <a:buFont typeface="Courier New" panose="02070309020205020404" pitchFamily="49" charset="0"/>
              <a:buChar char="o"/>
            </a:pPr>
            <a:r>
              <a:rPr lang="en-US" sz="2000" dirty="0" smtClean="0"/>
              <a:t>24 hour notice by telephone (New Mexico)</a:t>
            </a:r>
          </a:p>
          <a:p>
            <a:pPr marL="457200" indent="-228600" algn="just">
              <a:buFont typeface="Courier New" panose="02070309020205020404" pitchFamily="49" charset="0"/>
              <a:buChar char="o"/>
            </a:pPr>
            <a:r>
              <a:rPr lang="en-US" sz="2000" dirty="0" smtClean="0"/>
              <a:t>Prior to removal if possible; if not, next business day (Ysleta del Sur Pueblo – Texas)</a:t>
            </a:r>
          </a:p>
          <a:p>
            <a:pPr marL="457200" indent="-228600" algn="just">
              <a:buFont typeface="Courier New" panose="02070309020205020404" pitchFamily="49" charset="0"/>
              <a:buChar char="o"/>
            </a:pPr>
            <a:r>
              <a:rPr lang="en-US" sz="2000" dirty="0" smtClean="0"/>
              <a:t>Within 2 working days (Navajo – Utah)</a:t>
            </a:r>
          </a:p>
          <a:p>
            <a:pPr marL="457200" indent="-228600" algn="just">
              <a:buFont typeface="Courier New" panose="02070309020205020404" pitchFamily="49" charset="0"/>
              <a:buChar char="o"/>
            </a:pPr>
            <a:r>
              <a:rPr lang="en-US" sz="2000" dirty="0" smtClean="0"/>
              <a:t>By writing, phone, fax or mail within 24 hours (Quinault, Makah, Samish and Port Gamble – Washington)</a:t>
            </a:r>
          </a:p>
          <a:p>
            <a:pPr marL="457200" indent="-228600" algn="just">
              <a:buFont typeface="Courier New" panose="02070309020205020404" pitchFamily="49" charset="0"/>
              <a:buChar char="o"/>
            </a:pPr>
            <a:r>
              <a:rPr lang="en-US" sz="2000" dirty="0" smtClean="0"/>
              <a:t>Immediately by telephone (</a:t>
            </a:r>
            <a:r>
              <a:rPr lang="en-US" sz="2000" dirty="0" err="1" smtClean="0"/>
              <a:t>Shoalwater</a:t>
            </a:r>
            <a:r>
              <a:rPr lang="en-US" sz="2000" dirty="0" smtClean="0"/>
              <a:t> Bay – Washington)</a:t>
            </a:r>
          </a:p>
          <a:p>
            <a:pPr marL="457200" indent="-228600" algn="just">
              <a:buFont typeface="Courier New" panose="02070309020205020404" pitchFamily="49" charset="0"/>
              <a:buChar char="o"/>
            </a:pPr>
            <a:r>
              <a:rPr lang="en-US" sz="2000" dirty="0" smtClean="0"/>
              <a:t>Immediately by telephone or e-mail (Tulalip – Washington)</a:t>
            </a:r>
          </a:p>
        </p:txBody>
      </p:sp>
      <p:sp>
        <p:nvSpPr>
          <p:cNvPr id="4" name="Slide Number Placeholder 3"/>
          <p:cNvSpPr>
            <a:spLocks noGrp="1"/>
          </p:cNvSpPr>
          <p:nvPr>
            <p:ph type="sldNum" sz="quarter" idx="12"/>
          </p:nvPr>
        </p:nvSpPr>
        <p:spPr/>
        <p:txBody>
          <a:bodyPr/>
          <a:lstStyle/>
          <a:p>
            <a:fld id="{4398ACB1-3594-2B4B-9E64-61224948F801}" type="slidenum">
              <a:rPr lang="en-US" smtClean="0"/>
              <a:t>18</a:t>
            </a:fld>
            <a:endParaRPr lang="en-US"/>
          </a:p>
        </p:txBody>
      </p:sp>
    </p:spTree>
    <p:extLst>
      <p:ext uri="{BB962C8B-B14F-4D97-AF65-F5344CB8AC3E}">
        <p14:creationId xmlns:p14="http://schemas.microsoft.com/office/powerpoint/2010/main" val="3282094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p:txBody>
          <a:bodyPr/>
          <a:lstStyle/>
          <a:p>
            <a:pPr marL="0" indent="0" algn="ctr">
              <a:buNone/>
            </a:pPr>
            <a:r>
              <a:rPr lang="en-US" sz="3600" dirty="0" smtClean="0"/>
              <a:t>Qualified Expert Witnesses (QEWs)</a:t>
            </a:r>
          </a:p>
          <a:p>
            <a:pPr algn="just"/>
            <a:r>
              <a:rPr lang="en-US" sz="3600" dirty="0" smtClean="0"/>
              <a:t>Process for Identifying</a:t>
            </a:r>
          </a:p>
          <a:p>
            <a:pPr algn="just"/>
            <a:r>
              <a:rPr lang="en-US" sz="3600" dirty="0" smtClean="0"/>
              <a:t>Criteria</a:t>
            </a:r>
          </a:p>
          <a:p>
            <a:pPr algn="just"/>
            <a:r>
              <a:rPr lang="en-US" sz="3600" dirty="0" smtClean="0"/>
              <a:t>List of Approved QEWs</a:t>
            </a:r>
          </a:p>
          <a:p>
            <a:pPr lvl="1" algn="just">
              <a:buFont typeface="Courier New" panose="02070309020205020404" pitchFamily="49" charset="0"/>
              <a:buChar char="o"/>
            </a:pPr>
            <a:endParaRPr lang="en-US" sz="3600" dirty="0" smtClean="0"/>
          </a:p>
        </p:txBody>
      </p:sp>
      <p:sp>
        <p:nvSpPr>
          <p:cNvPr id="4" name="Slide Number Placeholder 3"/>
          <p:cNvSpPr>
            <a:spLocks noGrp="1"/>
          </p:cNvSpPr>
          <p:nvPr>
            <p:ph type="sldNum" sz="quarter" idx="12"/>
          </p:nvPr>
        </p:nvSpPr>
        <p:spPr/>
        <p:txBody>
          <a:bodyPr/>
          <a:lstStyle/>
          <a:p>
            <a:fld id="{4398ACB1-3594-2B4B-9E64-61224948F801}" type="slidenum">
              <a:rPr lang="en-US" smtClean="0"/>
              <a:t>19</a:t>
            </a:fld>
            <a:endParaRPr lang="en-US"/>
          </a:p>
        </p:txBody>
      </p:sp>
    </p:spTree>
    <p:extLst>
      <p:ext uri="{BB962C8B-B14F-4D97-AF65-F5344CB8AC3E}">
        <p14:creationId xmlns:p14="http://schemas.microsoft.com/office/powerpoint/2010/main" val="544359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p:txBody>
          <a:bodyPr/>
          <a:lstStyle/>
          <a:p>
            <a:pPr marL="0" indent="0" algn="ctr">
              <a:buNone/>
            </a:pPr>
            <a:r>
              <a:rPr lang="en-US" sz="3600" dirty="0" smtClean="0"/>
              <a:t>Placement Preferences</a:t>
            </a:r>
          </a:p>
          <a:p>
            <a:pPr algn="just"/>
            <a:r>
              <a:rPr lang="en-US" sz="2800" dirty="0" smtClean="0"/>
              <a:t>Identify different tribal order</a:t>
            </a:r>
          </a:p>
          <a:p>
            <a:pPr algn="just"/>
            <a:r>
              <a:rPr lang="en-US" sz="2800" dirty="0" smtClean="0"/>
              <a:t>Agreement on what constitutes good cause</a:t>
            </a:r>
          </a:p>
          <a:p>
            <a:pPr algn="just"/>
            <a:r>
              <a:rPr lang="en-US" sz="2800" dirty="0" smtClean="0"/>
              <a:t>Agreement on process for identifying/approving of placement</a:t>
            </a:r>
          </a:p>
          <a:p>
            <a:pPr algn="just"/>
            <a:r>
              <a:rPr lang="en-US" sz="2800" dirty="0" smtClean="0"/>
              <a:t>Process to recruit more preferred foster homes</a:t>
            </a:r>
          </a:p>
          <a:p>
            <a:pPr algn="just"/>
            <a:r>
              <a:rPr lang="en-US" sz="2800" dirty="0" smtClean="0"/>
              <a:t>Ongoing obligation to place in preferred homes</a:t>
            </a:r>
          </a:p>
          <a:p>
            <a:pPr algn="just"/>
            <a:r>
              <a:rPr lang="en-US" sz="2800" dirty="0" smtClean="0"/>
              <a:t>ICPC placements</a:t>
            </a:r>
          </a:p>
          <a:p>
            <a:pPr lvl="1" algn="just">
              <a:buFont typeface="Courier New" panose="02070309020205020404" pitchFamily="49" charset="0"/>
              <a:buChar char="o"/>
            </a:pPr>
            <a:endParaRPr lang="en-US" sz="3600" dirty="0" smtClean="0"/>
          </a:p>
        </p:txBody>
      </p:sp>
      <p:sp>
        <p:nvSpPr>
          <p:cNvPr id="4" name="Slide Number Placeholder 3"/>
          <p:cNvSpPr>
            <a:spLocks noGrp="1"/>
          </p:cNvSpPr>
          <p:nvPr>
            <p:ph type="sldNum" sz="quarter" idx="12"/>
          </p:nvPr>
        </p:nvSpPr>
        <p:spPr/>
        <p:txBody>
          <a:bodyPr/>
          <a:lstStyle/>
          <a:p>
            <a:fld id="{4398ACB1-3594-2B4B-9E64-61224948F801}" type="slidenum">
              <a:rPr lang="en-US" smtClean="0"/>
              <a:t>20</a:t>
            </a:fld>
            <a:endParaRPr lang="en-US"/>
          </a:p>
        </p:txBody>
      </p:sp>
    </p:spTree>
    <p:extLst>
      <p:ext uri="{BB962C8B-B14F-4D97-AF65-F5344CB8AC3E}">
        <p14:creationId xmlns:p14="http://schemas.microsoft.com/office/powerpoint/2010/main" val="1335313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t>Key Provisions of ICWA agree</a:t>
            </a:r>
            <a:r>
              <a:rPr lang="en-US" dirty="0" smtClean="0"/>
              <a:t>ments</a:t>
            </a:r>
            <a:endParaRPr lang="en-US" dirty="0"/>
          </a:p>
        </p:txBody>
      </p:sp>
      <p:sp>
        <p:nvSpPr>
          <p:cNvPr id="3" name="Content Placeholder 2"/>
          <p:cNvSpPr>
            <a:spLocks noGrp="1"/>
          </p:cNvSpPr>
          <p:nvPr>
            <p:ph idx="1"/>
          </p:nvPr>
        </p:nvSpPr>
        <p:spPr>
          <a:xfrm>
            <a:off x="390525" y="1133475"/>
            <a:ext cx="8296275" cy="4848189"/>
          </a:xfrm>
        </p:spPr>
        <p:txBody>
          <a:bodyPr/>
          <a:lstStyle/>
          <a:p>
            <a:pPr marL="0" indent="0" algn="ctr">
              <a:buNone/>
            </a:pPr>
            <a:r>
              <a:rPr lang="en-US" sz="2800" dirty="0" smtClean="0"/>
              <a:t>Placement Preferences – example</a:t>
            </a:r>
          </a:p>
          <a:p>
            <a:pPr marL="0" indent="0" algn="just">
              <a:buNone/>
            </a:pPr>
            <a:r>
              <a:rPr lang="en-US" sz="1800" i="1" dirty="0" smtClean="0"/>
              <a:t>…Placement [by the state agency] shall always take into account the child’s extended family and cultural affiliation and shall be made in accordance with the priorities set out in…the Lummi Code of Laws (Children’s Code) as amended from time to time. At present those priorities are:</a:t>
            </a:r>
          </a:p>
          <a:p>
            <a:pPr marL="571500" algn="just">
              <a:spcBef>
                <a:spcPts val="0"/>
              </a:spcBef>
              <a:buFont typeface="Arial" panose="020B0604020202020204" pitchFamily="34" charset="0"/>
              <a:buChar char="•"/>
            </a:pPr>
            <a:r>
              <a:rPr lang="en-US" sz="1800" i="1" dirty="0" smtClean="0"/>
              <a:t>With grandparents;</a:t>
            </a:r>
          </a:p>
          <a:p>
            <a:pPr marL="571500" algn="just">
              <a:spcBef>
                <a:spcPts val="0"/>
              </a:spcBef>
              <a:buFont typeface="Arial" panose="020B0604020202020204" pitchFamily="34" charset="0"/>
              <a:buChar char="•"/>
            </a:pPr>
            <a:r>
              <a:rPr lang="en-US" sz="1800" i="1" dirty="0" smtClean="0"/>
              <a:t>With other adult relatives;</a:t>
            </a:r>
          </a:p>
          <a:p>
            <a:pPr marL="571500" algn="just">
              <a:spcBef>
                <a:spcPts val="0"/>
              </a:spcBef>
              <a:buFont typeface="Arial" panose="020B0604020202020204" pitchFamily="34" charset="0"/>
              <a:buChar char="•"/>
            </a:pPr>
            <a:r>
              <a:rPr lang="en-US" sz="1800" i="1" dirty="0" smtClean="0"/>
              <a:t>With tribal members of the child’s tribe;</a:t>
            </a:r>
          </a:p>
          <a:p>
            <a:pPr marL="571500" algn="just">
              <a:spcBef>
                <a:spcPts val="0"/>
              </a:spcBef>
              <a:buFont typeface="Arial" panose="020B0604020202020204" pitchFamily="34" charset="0"/>
              <a:buChar char="•"/>
            </a:pPr>
            <a:r>
              <a:rPr lang="en-US" sz="1800" i="1" dirty="0" smtClean="0"/>
              <a:t>With members of other tribes;</a:t>
            </a:r>
          </a:p>
          <a:p>
            <a:pPr marL="571500" algn="just">
              <a:spcBef>
                <a:spcPts val="0"/>
              </a:spcBef>
              <a:buFont typeface="Arial" panose="020B0604020202020204" pitchFamily="34" charset="0"/>
              <a:buChar char="•"/>
            </a:pPr>
            <a:r>
              <a:rPr lang="en-US" sz="1800" i="1" dirty="0" smtClean="0"/>
              <a:t>With community members; and </a:t>
            </a:r>
          </a:p>
          <a:p>
            <a:pPr marL="571500" algn="just">
              <a:spcBef>
                <a:spcPts val="0"/>
              </a:spcBef>
              <a:buFont typeface="Arial" panose="020B0604020202020204" pitchFamily="34" charset="0"/>
              <a:buChar char="•"/>
            </a:pPr>
            <a:r>
              <a:rPr lang="en-US" sz="1800" i="1" dirty="0" smtClean="0"/>
              <a:t>With non-tribal members who are sensitive to and committed to encourage and maintain the child’s access to the child’s inherent tribal heritage, culture, traditions and history; and contact with the child’s tribe</a:t>
            </a:r>
            <a:endParaRPr lang="en-US" sz="2000" dirty="0" smtClean="0"/>
          </a:p>
          <a:p>
            <a:pPr marL="228600" indent="0" algn="just">
              <a:spcBef>
                <a:spcPts val="0"/>
              </a:spcBef>
              <a:buNone/>
            </a:pPr>
            <a:r>
              <a:rPr lang="en-US" sz="2000" dirty="0" smtClean="0"/>
              <a:t>												[Lummi – Washington]</a:t>
            </a:r>
          </a:p>
          <a:p>
            <a:pPr marL="571500" algn="just">
              <a:spcBef>
                <a:spcPts val="0"/>
              </a:spcBef>
              <a:buFont typeface="Arial" panose="020B0604020202020204" pitchFamily="34" charset="0"/>
              <a:buChar char="•"/>
            </a:pPr>
            <a:endParaRPr lang="en-US" sz="1800" i="1" dirty="0"/>
          </a:p>
        </p:txBody>
      </p:sp>
      <p:sp>
        <p:nvSpPr>
          <p:cNvPr id="4" name="Slide Number Placeholder 3"/>
          <p:cNvSpPr>
            <a:spLocks noGrp="1"/>
          </p:cNvSpPr>
          <p:nvPr>
            <p:ph type="sldNum" sz="quarter" idx="12"/>
          </p:nvPr>
        </p:nvSpPr>
        <p:spPr/>
        <p:txBody>
          <a:bodyPr/>
          <a:lstStyle/>
          <a:p>
            <a:fld id="{4398ACB1-3594-2B4B-9E64-61224948F801}" type="slidenum">
              <a:rPr lang="en-US" smtClean="0"/>
              <a:t>21</a:t>
            </a:fld>
            <a:endParaRPr lang="en-US"/>
          </a:p>
        </p:txBody>
      </p:sp>
    </p:spTree>
    <p:extLst>
      <p:ext uri="{BB962C8B-B14F-4D97-AF65-F5344CB8AC3E}">
        <p14:creationId xmlns:p14="http://schemas.microsoft.com/office/powerpoint/2010/main" val="1238176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Provisions of ICWA agreements</a:t>
            </a:r>
            <a:endParaRPr lang="en-US" dirty="0"/>
          </a:p>
        </p:txBody>
      </p:sp>
      <p:sp>
        <p:nvSpPr>
          <p:cNvPr id="3" name="Content Placeholder 2"/>
          <p:cNvSpPr>
            <a:spLocks noGrp="1"/>
          </p:cNvSpPr>
          <p:nvPr>
            <p:ph idx="1"/>
          </p:nvPr>
        </p:nvSpPr>
        <p:spPr>
          <a:xfrm>
            <a:off x="457200" y="1300491"/>
            <a:ext cx="8229600" cy="5033765"/>
          </a:xfrm>
        </p:spPr>
        <p:txBody>
          <a:bodyPr/>
          <a:lstStyle/>
          <a:p>
            <a:pPr marL="0" indent="0" algn="ctr">
              <a:buNone/>
            </a:pPr>
            <a:r>
              <a:rPr lang="en-US" sz="3600" dirty="0" smtClean="0"/>
              <a:t>Case Management Cooperation</a:t>
            </a:r>
          </a:p>
          <a:p>
            <a:pPr algn="just"/>
            <a:r>
              <a:rPr lang="en-US" sz="2800" smtClean="0"/>
              <a:t>Cooperation/coordination</a:t>
            </a:r>
            <a:endParaRPr lang="en-US" sz="2800" dirty="0" smtClean="0"/>
          </a:p>
          <a:p>
            <a:pPr algn="just"/>
            <a:r>
              <a:rPr lang="en-US" sz="2800" dirty="0" smtClean="0"/>
              <a:t>Services</a:t>
            </a:r>
          </a:p>
          <a:p>
            <a:pPr algn="just"/>
            <a:r>
              <a:rPr lang="en-US" sz="2800" dirty="0" smtClean="0"/>
              <a:t>Staffing</a:t>
            </a:r>
          </a:p>
          <a:p>
            <a:pPr algn="just"/>
            <a:r>
              <a:rPr lang="en-US" sz="2800" dirty="0" smtClean="0"/>
              <a:t>Training</a:t>
            </a:r>
          </a:p>
          <a:p>
            <a:pPr algn="just"/>
            <a:r>
              <a:rPr lang="en-US" sz="2800" dirty="0" smtClean="0"/>
              <a:t>Case planning</a:t>
            </a:r>
          </a:p>
          <a:p>
            <a:pPr algn="just"/>
            <a:r>
              <a:rPr lang="en-US" sz="2800" dirty="0" smtClean="0"/>
              <a:t>Funding</a:t>
            </a:r>
          </a:p>
          <a:p>
            <a:pPr algn="just"/>
            <a:r>
              <a:rPr lang="en-US" sz="2800" dirty="0" smtClean="0"/>
              <a:t>Private agencies</a:t>
            </a:r>
          </a:p>
          <a:p>
            <a:pPr lvl="1" algn="just">
              <a:buFont typeface="Courier New" panose="02070309020205020404" pitchFamily="49" charset="0"/>
              <a:buChar char="o"/>
            </a:pPr>
            <a:endParaRPr lang="en-US" sz="3600" dirty="0" smtClean="0"/>
          </a:p>
        </p:txBody>
      </p:sp>
      <p:sp>
        <p:nvSpPr>
          <p:cNvPr id="4" name="Slide Number Placeholder 3"/>
          <p:cNvSpPr>
            <a:spLocks noGrp="1"/>
          </p:cNvSpPr>
          <p:nvPr>
            <p:ph type="sldNum" sz="quarter" idx="12"/>
          </p:nvPr>
        </p:nvSpPr>
        <p:spPr/>
        <p:txBody>
          <a:bodyPr/>
          <a:lstStyle/>
          <a:p>
            <a:fld id="{4398ACB1-3594-2B4B-9E64-61224948F801}" type="slidenum">
              <a:rPr lang="en-US" smtClean="0"/>
              <a:t>22</a:t>
            </a:fld>
            <a:endParaRPr lang="en-US"/>
          </a:p>
        </p:txBody>
      </p:sp>
    </p:spTree>
    <p:extLst>
      <p:ext uri="{BB962C8B-B14F-4D97-AF65-F5344CB8AC3E}">
        <p14:creationId xmlns:p14="http://schemas.microsoft.com/office/powerpoint/2010/main" val="4280498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2426"/>
            <a:ext cx="8229600" cy="948066"/>
          </a:xfrm>
        </p:spPr>
        <p:txBody>
          <a:bodyPr/>
          <a:lstStyle/>
          <a:p>
            <a:pPr algn="ctr"/>
            <a:r>
              <a:rPr lang="en-US" sz="3200" dirty="0" smtClean="0"/>
              <a:t>Key Provisions of ICWA agreements</a:t>
            </a:r>
            <a:endParaRPr lang="en-US" sz="3200" dirty="0"/>
          </a:p>
        </p:txBody>
      </p:sp>
      <p:sp>
        <p:nvSpPr>
          <p:cNvPr id="3" name="Content Placeholder 2"/>
          <p:cNvSpPr>
            <a:spLocks noGrp="1"/>
          </p:cNvSpPr>
          <p:nvPr>
            <p:ph idx="1"/>
          </p:nvPr>
        </p:nvSpPr>
        <p:spPr>
          <a:xfrm>
            <a:off x="457200" y="876300"/>
            <a:ext cx="8229600" cy="5457957"/>
          </a:xfrm>
        </p:spPr>
        <p:txBody>
          <a:bodyPr/>
          <a:lstStyle/>
          <a:p>
            <a:pPr marL="0" indent="0" algn="ctr">
              <a:buNone/>
            </a:pPr>
            <a:r>
              <a:rPr lang="en-US" dirty="0" smtClean="0"/>
              <a:t>Case Management Cooperation – examples</a:t>
            </a:r>
          </a:p>
          <a:p>
            <a:pPr marL="0" indent="0" algn="just">
              <a:buNone/>
            </a:pPr>
            <a:r>
              <a:rPr lang="en-US" sz="2000" i="1" dirty="0" smtClean="0"/>
              <a:t>DCFS shall involve the Tribe’s Social Services/ICWA at the earliest possible point in social services intervention with Indian families, to:</a:t>
            </a:r>
          </a:p>
          <a:p>
            <a:pPr indent="0" algn="just">
              <a:buAutoNum type="alphaLcPeriod"/>
            </a:pPr>
            <a:r>
              <a:rPr lang="en-US" sz="2000" i="1" dirty="0" smtClean="0"/>
              <a:t>  Facilitate communication with the Indian family.</a:t>
            </a:r>
          </a:p>
          <a:p>
            <a:pPr indent="0" algn="just">
              <a:buNone/>
            </a:pPr>
            <a:r>
              <a:rPr lang="en-US" sz="2000" i="1" dirty="0" smtClean="0"/>
              <a:t>b. Prevent unnecessary removal of Indian children from their caretakers.</a:t>
            </a:r>
          </a:p>
          <a:p>
            <a:pPr indent="0" algn="just">
              <a:buNone/>
            </a:pPr>
            <a:r>
              <a:rPr lang="en-US" sz="2000" i="1" dirty="0" smtClean="0"/>
              <a:t>c.  Secure emergency placement with an Indian relative or an Indian foster home whenever possible.</a:t>
            </a:r>
          </a:p>
          <a:p>
            <a:pPr indent="0" algn="just">
              <a:buNone/>
            </a:pPr>
            <a:r>
              <a:rPr lang="en-US" sz="2000" i="1" dirty="0" smtClean="0"/>
              <a:t>d. Assist in compliance with the notification requirements of the ICWA.</a:t>
            </a:r>
          </a:p>
          <a:p>
            <a:pPr indent="0" algn="just">
              <a:buNone/>
            </a:pPr>
            <a:r>
              <a:rPr lang="en-US" sz="2000" i="1" dirty="0" smtClean="0"/>
              <a:t>e.  Assist in securing reliable identification of Indian children.</a:t>
            </a:r>
          </a:p>
          <a:p>
            <a:pPr indent="0" algn="just">
              <a:buNone/>
            </a:pPr>
            <a:r>
              <a:rPr lang="en-US" sz="2000" i="1" dirty="0" smtClean="0"/>
              <a:t>f.   Assist in the placement of Indian children in appropriate homes.</a:t>
            </a:r>
          </a:p>
          <a:p>
            <a:pPr marL="0" indent="0" algn="just">
              <a:buNone/>
            </a:pPr>
            <a:r>
              <a:rPr lang="en-US" sz="2000" dirty="0"/>
              <a:t>	</a:t>
            </a:r>
            <a:r>
              <a:rPr lang="en-US" sz="2000" dirty="0" smtClean="0"/>
              <a:t>						[Goshute (Confederated Tribes) – Utah]</a:t>
            </a:r>
          </a:p>
        </p:txBody>
      </p:sp>
      <p:sp>
        <p:nvSpPr>
          <p:cNvPr id="4" name="Slide Number Placeholder 3"/>
          <p:cNvSpPr>
            <a:spLocks noGrp="1"/>
          </p:cNvSpPr>
          <p:nvPr>
            <p:ph type="sldNum" sz="quarter" idx="12"/>
          </p:nvPr>
        </p:nvSpPr>
        <p:spPr/>
        <p:txBody>
          <a:bodyPr/>
          <a:lstStyle/>
          <a:p>
            <a:fld id="{4398ACB1-3594-2B4B-9E64-61224948F801}" type="slidenum">
              <a:rPr lang="en-US" smtClean="0"/>
              <a:t>23</a:t>
            </a:fld>
            <a:endParaRPr lang="en-US"/>
          </a:p>
        </p:txBody>
      </p:sp>
    </p:spTree>
    <p:extLst>
      <p:ext uri="{BB962C8B-B14F-4D97-AF65-F5344CB8AC3E}">
        <p14:creationId xmlns:p14="http://schemas.microsoft.com/office/powerpoint/2010/main" val="1839972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2426"/>
            <a:ext cx="8229600" cy="948066"/>
          </a:xfrm>
        </p:spPr>
        <p:txBody>
          <a:bodyPr/>
          <a:lstStyle/>
          <a:p>
            <a:pPr algn="ctr"/>
            <a:r>
              <a:rPr lang="en-US" sz="3200" dirty="0" smtClean="0"/>
              <a:t>Key Provisions of ICWA agreements</a:t>
            </a:r>
            <a:endParaRPr lang="en-US" sz="3200" dirty="0"/>
          </a:p>
        </p:txBody>
      </p:sp>
      <p:sp>
        <p:nvSpPr>
          <p:cNvPr id="3" name="Content Placeholder 2"/>
          <p:cNvSpPr>
            <a:spLocks noGrp="1"/>
          </p:cNvSpPr>
          <p:nvPr>
            <p:ph idx="1"/>
          </p:nvPr>
        </p:nvSpPr>
        <p:spPr>
          <a:xfrm>
            <a:off x="457200" y="876300"/>
            <a:ext cx="8229600" cy="5457957"/>
          </a:xfrm>
        </p:spPr>
        <p:txBody>
          <a:bodyPr/>
          <a:lstStyle/>
          <a:p>
            <a:pPr marL="0" indent="0" algn="ctr">
              <a:spcAft>
                <a:spcPts val="1200"/>
              </a:spcAft>
              <a:buNone/>
            </a:pPr>
            <a:r>
              <a:rPr lang="en-US" dirty="0" smtClean="0"/>
              <a:t>Case Management Cooperation – examples</a:t>
            </a:r>
          </a:p>
          <a:p>
            <a:pPr marL="0" indent="0" algn="just">
              <a:buNone/>
            </a:pPr>
            <a:r>
              <a:rPr lang="en-US" sz="2000" i="1" dirty="0" smtClean="0"/>
              <a:t>The Tribal and [state agency] social workers will work collaboratively to develop a case plan for the child.</a:t>
            </a:r>
          </a:p>
          <a:p>
            <a:pPr marL="0" indent="0" algn="just">
              <a:spcAft>
                <a:spcPts val="1200"/>
              </a:spcAft>
              <a:buNone/>
            </a:pPr>
            <a:r>
              <a:rPr lang="en-US" sz="2000" dirty="0"/>
              <a:t>	</a:t>
            </a:r>
            <a:r>
              <a:rPr lang="en-US" sz="2000" dirty="0" smtClean="0"/>
              <a:t>			[Cowlitz, Samish, Jamestown S’Klallam – Washington]</a:t>
            </a:r>
          </a:p>
          <a:p>
            <a:pPr marL="0" indent="0" algn="just">
              <a:buNone/>
            </a:pPr>
            <a:r>
              <a:rPr lang="en-US" sz="2000" i="1" dirty="0" smtClean="0"/>
              <a:t>Services in the community specifically designed for Indian families are to be used when available, including resources of the extended family, the tribe, urban Indian organizations, tribal family service programs and individual Indian caregivers, e.g., medicine men or women, and other individual tribal members who may have developed special skills that can be used to help the child’s family succeed.</a:t>
            </a:r>
          </a:p>
          <a:p>
            <a:pPr marL="0" indent="0" algn="just">
              <a:buNone/>
            </a:pPr>
            <a:r>
              <a:rPr lang="en-US" sz="2000" dirty="0" smtClean="0"/>
              <a:t>					[Paiute, Goshute, Northwestern Shoshone – Utah] </a:t>
            </a:r>
          </a:p>
        </p:txBody>
      </p:sp>
      <p:sp>
        <p:nvSpPr>
          <p:cNvPr id="4" name="Slide Number Placeholder 3"/>
          <p:cNvSpPr>
            <a:spLocks noGrp="1"/>
          </p:cNvSpPr>
          <p:nvPr>
            <p:ph type="sldNum" sz="quarter" idx="12"/>
          </p:nvPr>
        </p:nvSpPr>
        <p:spPr/>
        <p:txBody>
          <a:bodyPr/>
          <a:lstStyle/>
          <a:p>
            <a:fld id="{4398ACB1-3594-2B4B-9E64-61224948F801}" type="slidenum">
              <a:rPr lang="en-US" smtClean="0"/>
              <a:t>24</a:t>
            </a:fld>
            <a:endParaRPr lang="en-US"/>
          </a:p>
        </p:txBody>
      </p:sp>
    </p:spTree>
    <p:extLst>
      <p:ext uri="{BB962C8B-B14F-4D97-AF65-F5344CB8AC3E}">
        <p14:creationId xmlns:p14="http://schemas.microsoft.com/office/powerpoint/2010/main" val="1866620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1326"/>
            <a:ext cx="8229600" cy="835723"/>
          </a:xfrm>
        </p:spPr>
        <p:txBody>
          <a:bodyPr/>
          <a:lstStyle/>
          <a:p>
            <a:pPr algn="ctr"/>
            <a:r>
              <a:rPr lang="en-US" sz="4000" i="1" dirty="0" smtClean="0"/>
              <a:t>For Further Information</a:t>
            </a:r>
            <a:endParaRPr lang="en-US" sz="4000" i="1" dirty="0"/>
          </a:p>
        </p:txBody>
      </p:sp>
      <p:sp>
        <p:nvSpPr>
          <p:cNvPr id="4" name="Slide Number Placeholder 3"/>
          <p:cNvSpPr>
            <a:spLocks noGrp="1"/>
          </p:cNvSpPr>
          <p:nvPr>
            <p:ph type="sldNum" sz="quarter" idx="12"/>
          </p:nvPr>
        </p:nvSpPr>
        <p:spPr/>
        <p:txBody>
          <a:bodyPr/>
          <a:lstStyle/>
          <a:p>
            <a:fld id="{4398ACB1-3594-2B4B-9E64-61224948F801}" type="slidenum">
              <a:rPr lang="en-US" smtClean="0"/>
              <a:t>25</a:t>
            </a:fld>
            <a:endParaRPr lang="en-US"/>
          </a:p>
        </p:txBody>
      </p:sp>
      <p:sp>
        <p:nvSpPr>
          <p:cNvPr id="3" name="TextBox 2"/>
          <p:cNvSpPr txBox="1"/>
          <p:nvPr/>
        </p:nvSpPr>
        <p:spPr>
          <a:xfrm>
            <a:off x="-209550" y="1704664"/>
            <a:ext cx="9144000" cy="3693319"/>
          </a:xfrm>
          <a:prstGeom prst="rect">
            <a:avLst/>
          </a:prstGeom>
          <a:noFill/>
        </p:spPr>
        <p:txBody>
          <a:bodyPr wrap="square" rtlCol="0">
            <a:spAutoFit/>
          </a:bodyPr>
          <a:lstStyle/>
          <a:p>
            <a:pPr marL="457200" algn="just"/>
            <a:r>
              <a:rPr lang="en-US" sz="3200" dirty="0" smtClean="0">
                <a:solidFill>
                  <a:srgbClr val="4D4141"/>
                </a:solidFill>
              </a:rPr>
              <a:t>The entire document can be found on the Association on American Indian Affairs website:</a:t>
            </a:r>
          </a:p>
          <a:p>
            <a:pPr marL="457200" algn="ctr">
              <a:spcAft>
                <a:spcPts val="1200"/>
              </a:spcAft>
            </a:pPr>
            <a:r>
              <a:rPr lang="en-US" sz="3200" dirty="0">
                <a:solidFill>
                  <a:srgbClr val="4D4141"/>
                </a:solidFill>
                <a:hlinkClick r:id="rId2"/>
              </a:rPr>
              <a:t>https://</a:t>
            </a:r>
            <a:r>
              <a:rPr lang="en-US" sz="3200" dirty="0" smtClean="0">
                <a:solidFill>
                  <a:srgbClr val="4D4141"/>
                </a:solidFill>
                <a:hlinkClick r:id="rId2"/>
              </a:rPr>
              <a:t>www.indian-affairs.org/uploads/8/7/3/8/87380358/icwa_tribal-state_agreements_report.pdf</a:t>
            </a:r>
            <a:r>
              <a:rPr lang="en-US" sz="3200" dirty="0" smtClean="0">
                <a:solidFill>
                  <a:srgbClr val="4D4141"/>
                </a:solidFill>
              </a:rPr>
              <a:t> </a:t>
            </a:r>
          </a:p>
          <a:p>
            <a:pPr marL="457200" algn="ctr"/>
            <a:r>
              <a:rPr lang="en-US" sz="3200" dirty="0" smtClean="0">
                <a:solidFill>
                  <a:srgbClr val="4D4141"/>
                </a:solidFill>
              </a:rPr>
              <a:t>It is also expected that the document will be posted on the NARF/NILL website soon.</a:t>
            </a:r>
            <a:endParaRPr lang="en-US" sz="3200" dirty="0">
              <a:solidFill>
                <a:srgbClr val="4D4141"/>
              </a:solidFill>
            </a:endParaRPr>
          </a:p>
        </p:txBody>
      </p:sp>
    </p:spTree>
    <p:extLst>
      <p:ext uri="{BB962C8B-B14F-4D97-AF65-F5344CB8AC3E}">
        <p14:creationId xmlns:p14="http://schemas.microsoft.com/office/powerpoint/2010/main" val="26255842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1326"/>
            <a:ext cx="8229600" cy="835723"/>
          </a:xfrm>
        </p:spPr>
        <p:txBody>
          <a:bodyPr/>
          <a:lstStyle/>
          <a:p>
            <a:pPr algn="ctr"/>
            <a:r>
              <a:rPr lang="en-US" sz="4000" i="1" dirty="0" smtClean="0"/>
              <a:t>For Further Information</a:t>
            </a:r>
            <a:endParaRPr lang="en-US" sz="4000" i="1" dirty="0"/>
          </a:p>
        </p:txBody>
      </p:sp>
      <p:sp>
        <p:nvSpPr>
          <p:cNvPr id="4" name="Slide Number Placeholder 3"/>
          <p:cNvSpPr>
            <a:spLocks noGrp="1"/>
          </p:cNvSpPr>
          <p:nvPr>
            <p:ph type="sldNum" sz="quarter" idx="12"/>
          </p:nvPr>
        </p:nvSpPr>
        <p:spPr/>
        <p:txBody>
          <a:bodyPr/>
          <a:lstStyle/>
          <a:p>
            <a:fld id="{4398ACB1-3594-2B4B-9E64-61224948F801}" type="slidenum">
              <a:rPr lang="en-US" smtClean="0"/>
              <a:t>26</a:t>
            </a:fld>
            <a:endParaRPr lang="en-US"/>
          </a:p>
        </p:txBody>
      </p:sp>
      <p:sp>
        <p:nvSpPr>
          <p:cNvPr id="3" name="TextBox 2"/>
          <p:cNvSpPr txBox="1"/>
          <p:nvPr/>
        </p:nvSpPr>
        <p:spPr>
          <a:xfrm>
            <a:off x="0" y="1704664"/>
            <a:ext cx="9144000" cy="2492990"/>
          </a:xfrm>
          <a:prstGeom prst="rect">
            <a:avLst/>
          </a:prstGeom>
          <a:noFill/>
        </p:spPr>
        <p:txBody>
          <a:bodyPr wrap="square" rtlCol="0">
            <a:spAutoFit/>
          </a:bodyPr>
          <a:lstStyle/>
          <a:p>
            <a:pPr algn="ctr"/>
            <a:endParaRPr lang="en-US" sz="3200" b="1" dirty="0">
              <a:solidFill>
                <a:srgbClr val="4D4141"/>
              </a:solidFill>
            </a:endParaRPr>
          </a:p>
          <a:p>
            <a:pPr algn="ctr"/>
            <a:r>
              <a:rPr lang="en-US" sz="3200" b="1" dirty="0" smtClean="0">
                <a:solidFill>
                  <a:srgbClr val="4D4141"/>
                </a:solidFill>
              </a:rPr>
              <a:t>Jack F. Trope</a:t>
            </a:r>
            <a:endParaRPr lang="en-US" sz="3200" b="1" dirty="0">
              <a:solidFill>
                <a:srgbClr val="4D4141"/>
              </a:solidFill>
            </a:endParaRPr>
          </a:p>
          <a:p>
            <a:pPr algn="ctr"/>
            <a:r>
              <a:rPr lang="en-US" sz="3200" i="1" dirty="0">
                <a:solidFill>
                  <a:srgbClr val="4D4141"/>
                </a:solidFill>
              </a:rPr>
              <a:t>Senior Director – ICWP</a:t>
            </a:r>
          </a:p>
          <a:p>
            <a:pPr algn="ctr"/>
            <a:r>
              <a:rPr lang="en-US" sz="3200" dirty="0" smtClean="0">
                <a:solidFill>
                  <a:srgbClr val="4D4141"/>
                </a:solidFill>
                <a:hlinkClick r:id="rId2"/>
              </a:rPr>
              <a:t>jtrope@casey.org</a:t>
            </a:r>
            <a:endParaRPr lang="en-US" sz="3200" dirty="0" smtClean="0">
              <a:solidFill>
                <a:srgbClr val="4D4141"/>
              </a:solidFill>
            </a:endParaRPr>
          </a:p>
          <a:p>
            <a:pPr algn="ctr"/>
            <a:endParaRPr lang="en-US" sz="2800" dirty="0">
              <a:solidFill>
                <a:srgbClr val="4D4141"/>
              </a:solidFill>
            </a:endParaRPr>
          </a:p>
        </p:txBody>
      </p:sp>
    </p:spTree>
    <p:extLst>
      <p:ext uri="{BB962C8B-B14F-4D97-AF65-F5344CB8AC3E}">
        <p14:creationId xmlns:p14="http://schemas.microsoft.com/office/powerpoint/2010/main" val="3476259297"/>
      </p:ext>
    </p:extLst>
  </p:cSld>
  <p:clrMapOvr>
    <a:masterClrMapping/>
  </p:clrMapOvr>
  <p:timing>
    <p:tnLst>
      <p:par>
        <p:cTn id="1" dur="indefinite" restart="never" nodeType="tmRoot"/>
      </p:par>
    </p:tnLst>
  </p:timing>
</p:sld>
</file>

<file path=ppt/theme/theme1.xml><?xml version="1.0" encoding="utf-8"?>
<a:theme xmlns:a="http://schemas.openxmlformats.org/drawingml/2006/main" name="Casey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Casey Red.thmx</Template>
  <TotalTime>9821</TotalTime>
  <Words>1455</Words>
  <Application>Microsoft Office PowerPoint</Application>
  <PresentationFormat>On-screen Show (4:3)</PresentationFormat>
  <Paragraphs>194</Paragraphs>
  <Slides>26</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Arial</vt:lpstr>
      <vt:lpstr>Calibri</vt:lpstr>
      <vt:lpstr>Calibri Light</vt:lpstr>
      <vt:lpstr>Courier New</vt:lpstr>
      <vt:lpstr>Wingdings</vt:lpstr>
      <vt:lpstr>Casey Red</vt:lpstr>
      <vt:lpstr>Office Theme</vt:lpstr>
      <vt:lpstr>Tribal-State ICWA Agreements - TICA Conference: Lansing, MI October 27, 2017</vt:lpstr>
      <vt:lpstr>Indian Child Welfare Act of 1978</vt:lpstr>
      <vt:lpstr>Indian Child Welfare Act of 1978</vt:lpstr>
      <vt:lpstr>Indian Child Welfare Act of 1978</vt:lpstr>
      <vt:lpstr>Indian Child Welfare Act of 1978</vt:lpstr>
      <vt:lpstr>PowerPoint Presentation</vt:lpstr>
      <vt:lpstr>Federal Regulations: Overview</vt:lpstr>
      <vt:lpstr>Tribal-State ICWA Agreements</vt:lpstr>
      <vt:lpstr>AAIA Study – Tribal-state ICWA agreements</vt:lpstr>
      <vt:lpstr>Purpose of ICWA Agreements</vt:lpstr>
      <vt:lpstr>Key Provisions of ICWA agreements</vt:lpstr>
      <vt:lpstr>Key Provisions of ICWA agreements</vt:lpstr>
      <vt:lpstr>Key Provisions of ICWA agreements</vt:lpstr>
      <vt:lpstr>Key Provisions of ICWA agreements</vt:lpstr>
      <vt:lpstr>Key Provisions of ICWA agreements</vt:lpstr>
      <vt:lpstr>Key Provisions of ICWA agreements</vt:lpstr>
      <vt:lpstr>Key Provisions of ICWA agreements</vt:lpstr>
      <vt:lpstr>Key Provisions of ICWA agreements</vt:lpstr>
      <vt:lpstr>Key Provisions of ICWA agreements</vt:lpstr>
      <vt:lpstr>Key Provisions of ICWA agreements</vt:lpstr>
      <vt:lpstr>Key Provisions of ICWA agreements</vt:lpstr>
      <vt:lpstr>Key Provisions of ICWA agreements</vt:lpstr>
      <vt:lpstr>Key Provisions of ICWA agreements</vt:lpstr>
      <vt:lpstr>Key Provisions of ICWA agreements</vt:lpstr>
      <vt:lpstr>For Further Information</vt:lpstr>
      <vt:lpstr>For Further Information</vt:lpstr>
    </vt:vector>
  </TitlesOfParts>
  <Company>Casey Family Programs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Biesiadecki</dc:creator>
  <cp:lastModifiedBy>donnel93</cp:lastModifiedBy>
  <cp:revision>203</cp:revision>
  <cp:lastPrinted>2017-03-28T23:20:13Z</cp:lastPrinted>
  <dcterms:created xsi:type="dcterms:W3CDTF">2011-01-27T23:24:54Z</dcterms:created>
  <dcterms:modified xsi:type="dcterms:W3CDTF">2017-10-24T12:43:07Z</dcterms:modified>
</cp:coreProperties>
</file>