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14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87" autoAdjust="0"/>
    <p:restoredTop sz="94575" autoAdjust="0"/>
  </p:normalViewPr>
  <p:slideViewPr>
    <p:cSldViewPr snapToGrid="0" snapToObjects="1">
      <p:cViewPr varScale="1">
        <p:scale>
          <a:sx n="72" d="100"/>
          <a:sy n="72" d="100"/>
        </p:scale>
        <p:origin x="232" y="7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89F7A-F8AE-4C31-BF45-D9943E3C01BD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E1C14-9881-49EF-9D09-9FD240BF8E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21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223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044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883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566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663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871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32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924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068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29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E1C14-9881-49EF-9D09-9FD240BF8EF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885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167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37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78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731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8400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71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11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5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21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188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9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6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29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6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86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37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72000" b="-7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7D46D-3E7F-0E4F-B782-E126B4C4A9E9}" type="datetimeFigureOut">
              <a:rPr lang="en-US" smtClean="0"/>
              <a:t>3/19/18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EA2BC2-0F04-9540-AFEE-EB9EAAEAB8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6538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D0DDF-7300-0743-88CE-183B2B945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893" y="3263152"/>
            <a:ext cx="5437109" cy="787683"/>
          </a:xfrm>
          <a:solidFill>
            <a:schemeClr val="accent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Outlier Outsiders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2D286-92AE-AF44-9A38-C150ABE16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93" y="4050833"/>
            <a:ext cx="5437110" cy="109689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ICWA Lawsuits and What is Really Going 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C08830-4017-0048-B810-9976B66DC7E5}"/>
              </a:ext>
            </a:extLst>
          </p:cNvPr>
          <p:cNvSpPr txBox="1"/>
          <p:nvPr/>
        </p:nvSpPr>
        <p:spPr>
          <a:xfrm>
            <a:off x="3836893" y="4599282"/>
            <a:ext cx="5437109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Kate Fort (MSU Law) and Victoria Sweet (NCJFCJ)</a:t>
            </a:r>
          </a:p>
        </p:txBody>
      </p:sp>
    </p:spTree>
    <p:extLst>
      <p:ext uri="{BB962C8B-B14F-4D97-AF65-F5344CB8AC3E}">
        <p14:creationId xmlns:p14="http://schemas.microsoft.com/office/powerpoint/2010/main" val="2390428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B5559-9D50-6B47-836F-09353ADF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039905"/>
            <a:ext cx="8596668" cy="788894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Texas v. Zinke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CF7B9-F649-9A49-AEC8-5575548D7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21" y="2160589"/>
            <a:ext cx="8596668" cy="2160399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sz="2400" dirty="0"/>
              <a:t>States challenging ICWA on many fronts, including spending and equal footing, along with the previously discussed claims</a:t>
            </a:r>
          </a:p>
          <a:p>
            <a:r>
              <a:rPr lang="en-US" sz="2400" dirty="0"/>
              <a:t>Government’s motion to dismiss—Texas filed comments in support of ICWA during the regulation comment period</a:t>
            </a:r>
          </a:p>
        </p:txBody>
      </p:sp>
    </p:spTree>
    <p:extLst>
      <p:ext uri="{BB962C8B-B14F-4D97-AF65-F5344CB8AC3E}">
        <p14:creationId xmlns:p14="http://schemas.microsoft.com/office/powerpoint/2010/main" val="171599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F268C-8115-5348-BE61-EF0627B0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94447"/>
            <a:ext cx="8596668" cy="847725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Tribal-Texas Collaborations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F607F-1A66-284E-BC76-17866A483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57325"/>
            <a:ext cx="10857441" cy="4981575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The Tribal/Texas Collaborative </a:t>
            </a:r>
          </a:p>
          <a:p>
            <a:r>
              <a:rPr lang="en-US" dirty="0"/>
              <a:t>The Texas Supreme Court Children's Commission</a:t>
            </a:r>
          </a:p>
          <a:p>
            <a:r>
              <a:rPr lang="en-US" dirty="0"/>
              <a:t>MOU Alabama Coushatta Tribe of Texas and </a:t>
            </a:r>
            <a:r>
              <a:rPr lang="es-ES" dirty="0"/>
              <a:t>Ysleta Del Sur Pueblo/Tigua Tribe </a:t>
            </a:r>
          </a:p>
          <a:p>
            <a:r>
              <a:rPr lang="en-US" dirty="0"/>
              <a:t>Formal liaison process with specified CPS staff exists in the regions where the three Tribes are located </a:t>
            </a:r>
          </a:p>
          <a:p>
            <a:r>
              <a:rPr lang="en-US" dirty="0"/>
              <a:t>All new caseworkers are required to attend the CPS Professional </a:t>
            </a:r>
          </a:p>
          <a:p>
            <a:pPr marL="0" indent="0">
              <a:buNone/>
            </a:pPr>
            <a:r>
              <a:rPr lang="en-US" dirty="0"/>
              <a:t>Development training that includes a computer-based training on ICWA</a:t>
            </a:r>
          </a:p>
          <a:p>
            <a:r>
              <a:rPr lang="en-US" dirty="0"/>
              <a:t> DFPS, the three Tribes, and federal representatives continue to meet </a:t>
            </a:r>
          </a:p>
          <a:p>
            <a:pPr marL="0" indent="0">
              <a:buNone/>
            </a:pPr>
            <a:r>
              <a:rPr lang="en-US" dirty="0"/>
              <a:t>twice a year to discuss areas of interest related to the Indian Child Welfare Act, </a:t>
            </a:r>
          </a:p>
          <a:p>
            <a:pPr marL="0" indent="0">
              <a:buNone/>
            </a:pPr>
            <a:r>
              <a:rPr lang="en-US" dirty="0"/>
              <a:t>the Child and Family State Plan, and Title IV-E Intergovernmental agreements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03923" y="3550925"/>
            <a:ext cx="3604253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34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6E2-BE57-744B-8CC5-C3E2100A0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2329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Outlier Outsiders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73345-EFB4-8F4E-87F1-680C7813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3164446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These lawsuits are brought by those who don’t do the collaborative work on the ground.</a:t>
            </a:r>
          </a:p>
          <a:p>
            <a:r>
              <a:rPr lang="en-US" dirty="0"/>
              <a:t>The facts in the complaints are slanted, if not outright incorrect</a:t>
            </a:r>
          </a:p>
          <a:p>
            <a:r>
              <a:rPr lang="en-US" dirty="0"/>
              <a:t>There is a larger game at play in these cases (Prof. Berger’s presentation)</a:t>
            </a:r>
          </a:p>
          <a:p>
            <a:r>
              <a:rPr lang="en-US" dirty="0"/>
              <a:t>They don’t relate to the work in tribal and state courts, other than to make that work more difficult</a:t>
            </a:r>
          </a:p>
          <a:p>
            <a:r>
              <a:rPr lang="en-US" dirty="0"/>
              <a:t>The goals are multiple, but include diverting resources, creating uncertainty, and discrediting ICWA</a:t>
            </a:r>
          </a:p>
        </p:txBody>
      </p:sp>
    </p:spTree>
    <p:extLst>
      <p:ext uri="{BB962C8B-B14F-4D97-AF65-F5344CB8AC3E}">
        <p14:creationId xmlns:p14="http://schemas.microsoft.com/office/powerpoint/2010/main" val="351507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6B04-4085-8A43-A985-50CE09FE9057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Credit for Birch Stand Photo: Taken by BMIC Chairman Bryan Newland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F69CE-ABCE-0C4E-A645-E56EC569F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58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0B688-2223-0649-B241-195CF924B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8541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en-US" sz="4000" dirty="0"/>
              <a:t>Lawsuits and Partnerships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D837F-6A60-6142-9453-7AD803B6BAF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2800" dirty="0"/>
              <a:t>Nine suits (federal or cert petitions) dismissed since 2015</a:t>
            </a:r>
          </a:p>
          <a:p>
            <a:r>
              <a:rPr lang="en-US" sz="2800" dirty="0"/>
              <a:t>Four on-going</a:t>
            </a:r>
          </a:p>
          <a:p>
            <a:r>
              <a:rPr lang="en-US" sz="2800" dirty="0"/>
              <a:t>Who brings them? </a:t>
            </a:r>
          </a:p>
          <a:p>
            <a:r>
              <a:rPr lang="en-US" sz="2800" dirty="0"/>
              <a:t>What states?</a:t>
            </a:r>
          </a:p>
          <a:p>
            <a:r>
              <a:rPr lang="en-US" sz="2800" dirty="0"/>
              <a:t>And what are tribes actually doing in those states?</a:t>
            </a:r>
          </a:p>
        </p:txBody>
      </p:sp>
    </p:spTree>
    <p:extLst>
      <p:ext uri="{BB962C8B-B14F-4D97-AF65-F5344CB8AC3E}">
        <p14:creationId xmlns:p14="http://schemas.microsoft.com/office/powerpoint/2010/main" val="421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CAA15-269E-6A4B-91DD-3D4E9D91F5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en-US" dirty="0"/>
              <a:t>A.D. v. Washburn</a:t>
            </a:r>
            <a:br>
              <a:rPr lang="en-US" dirty="0"/>
            </a:br>
            <a:r>
              <a:rPr lang="en-US" sz="2700" dirty="0"/>
              <a:t>aka the Goldwater litigation</a:t>
            </a:r>
            <a:br>
              <a:rPr lang="en-US" sz="2700" dirty="0"/>
            </a:br>
            <a:r>
              <a:rPr lang="en-US" sz="2700" dirty="0"/>
              <a:t>aka the A.D. v. Tehsuda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FCCCD-F081-F74F-AA81-8F7062C7AE6A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3200" dirty="0"/>
              <a:t>Who is Goldwater? </a:t>
            </a:r>
          </a:p>
          <a:p>
            <a:r>
              <a:rPr lang="en-US" sz="3200" dirty="0"/>
              <a:t>What is their previous involvement in child welfare?</a:t>
            </a:r>
          </a:p>
          <a:p>
            <a:r>
              <a:rPr lang="en-US" sz="3200" dirty="0"/>
              <a:t>What are the claims in the suit?</a:t>
            </a:r>
          </a:p>
          <a:p>
            <a:r>
              <a:rPr lang="en-US" sz="3200" dirty="0"/>
              <a:t>Where is the case today?</a:t>
            </a:r>
          </a:p>
          <a:p>
            <a:r>
              <a:rPr lang="en-US" sz="3200" dirty="0"/>
              <a:t>Other involvement in Arizona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59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F8965-8A88-C144-B9C3-65E5D150A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04" y="340659"/>
            <a:ext cx="8596668" cy="932329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Tribal-Arizona Collaborations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24254-6A28-A247-9E95-33A94D418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1" y="1409700"/>
            <a:ext cx="11172824" cy="5162550"/>
          </a:xfrm>
          <a:solidFill>
            <a:schemeClr val="bg2"/>
          </a:solidFill>
        </p:spPr>
        <p:txBody>
          <a:bodyPr>
            <a:normAutofit/>
          </a:bodyPr>
          <a:lstStyle/>
          <a:p>
            <a:pPr lvl="0"/>
            <a:r>
              <a:rPr lang="en-US" b="1" dirty="0"/>
              <a:t>In 2012 Established the ICWA Subcommittee of the Arizona State, Tribal and Federal Forum</a:t>
            </a:r>
            <a:r>
              <a:rPr lang="en-US" dirty="0"/>
              <a:t> </a:t>
            </a:r>
          </a:p>
          <a:p>
            <a:pPr lvl="0"/>
            <a:r>
              <a:rPr lang="en-US" b="1" dirty="0"/>
              <a:t>Arizona ICWA Guide</a:t>
            </a:r>
            <a:r>
              <a:rPr lang="en-US" dirty="0"/>
              <a:t> </a:t>
            </a:r>
          </a:p>
          <a:p>
            <a:pPr lvl="0"/>
            <a:r>
              <a:rPr lang="en-US" b="1" dirty="0"/>
              <a:t>AZICWA.org</a:t>
            </a:r>
            <a:r>
              <a:rPr lang="en-US" dirty="0"/>
              <a:t> - is a website established by AOC for the ICWA Subcommittee and work/notices related to ICWA. </a:t>
            </a:r>
          </a:p>
          <a:p>
            <a:pPr lvl="0"/>
            <a:r>
              <a:rPr lang="en-US" b="1" dirty="0"/>
              <a:t>ICWA State and Tribal Conferences</a:t>
            </a:r>
            <a:r>
              <a:rPr lang="en-US" dirty="0"/>
              <a:t> – 2010, 2012, 2013, 2015, 2017. </a:t>
            </a:r>
          </a:p>
          <a:p>
            <a:pPr lvl="0"/>
            <a:r>
              <a:rPr lang="en-US" b="1" dirty="0"/>
              <a:t>Tribal and State Judicial Roundtable</a:t>
            </a:r>
            <a:r>
              <a:rPr lang="en-US" dirty="0"/>
              <a:t> - Held 11/13/13 &amp; 11/14/13. </a:t>
            </a:r>
          </a:p>
          <a:p>
            <a:pPr lvl="0"/>
            <a:r>
              <a:rPr lang="en-US" b="1" dirty="0"/>
              <a:t>Arizona Rules of Juvenile Court</a:t>
            </a:r>
            <a:r>
              <a:rPr lang="en-US" dirty="0"/>
              <a:t> </a:t>
            </a:r>
          </a:p>
          <a:p>
            <a:pPr lvl="0"/>
            <a:r>
              <a:rPr lang="en-US" b="1" dirty="0"/>
              <a:t>Increased ICWA training</a:t>
            </a:r>
            <a:r>
              <a:rPr lang="en-US" dirty="0"/>
              <a:t> - ICWA training for Dependency 101</a:t>
            </a:r>
          </a:p>
          <a:p>
            <a:pPr marL="0" lvl="0" indent="0">
              <a:buNone/>
            </a:pPr>
            <a:r>
              <a:rPr lang="en-US" dirty="0"/>
              <a:t> for new juvenile court judges increased from 30 minutes to 2.5 </a:t>
            </a:r>
          </a:p>
          <a:p>
            <a:pPr marL="0" lvl="0" indent="0">
              <a:buNone/>
            </a:pPr>
            <a:r>
              <a:rPr lang="en-US" dirty="0"/>
              <a:t>hours (mandatory for all Arizona juvenile court judges)  </a:t>
            </a:r>
          </a:p>
          <a:p>
            <a:pPr lvl="0"/>
            <a:r>
              <a:rPr lang="en-US" b="1" dirty="0"/>
              <a:t>Trainings</a:t>
            </a:r>
            <a:r>
              <a:rPr lang="en-US" dirty="0"/>
              <a:t> - Tribal Judges are invited to the Annual Dependency </a:t>
            </a:r>
          </a:p>
          <a:p>
            <a:pPr marL="0" lvl="0" indent="0">
              <a:buNone/>
            </a:pPr>
            <a:r>
              <a:rPr lang="en-US" dirty="0"/>
              <a:t>102 training and the Annual Judicial Conference.  </a:t>
            </a:r>
          </a:p>
          <a:p>
            <a:pPr lvl="0"/>
            <a:r>
              <a:rPr lang="en-US" b="1" dirty="0"/>
              <a:t>ICWA Leadership and Excellence Awards</a:t>
            </a:r>
            <a:r>
              <a:rPr lang="en-US" dirty="0"/>
              <a:t> – Established in 2017</a:t>
            </a:r>
          </a:p>
          <a:p>
            <a:endParaRPr lang="en-US" dirty="0"/>
          </a:p>
        </p:txBody>
      </p:sp>
      <p:pic>
        <p:nvPicPr>
          <p:cNvPr id="4" name="Picture 4" descr="Hart &amp; Adam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4029073"/>
            <a:ext cx="44577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45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C834E-9AFD-8741-8E14-80A19DDA1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8541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R.K.B. v. E.T. (SCOTUS Cert Petition)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A9EE6-E1D4-454B-A61E-E9E66355E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2355"/>
            <a:ext cx="8596668" cy="3469246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sz="2400" dirty="0"/>
              <a:t>Utah Supreme Court Case on Paternity</a:t>
            </a:r>
          </a:p>
          <a:p>
            <a:r>
              <a:rPr lang="en-US" sz="2400" dirty="0"/>
              <a:t>Amicus briefs in support of granting cert</a:t>
            </a:r>
          </a:p>
          <a:p>
            <a:pPr lvl="1"/>
            <a:r>
              <a:rPr lang="en-US" sz="2400" dirty="0"/>
              <a:t>AAAA (written by Mary Beck from Mizzou and Mark Fiddler)</a:t>
            </a:r>
          </a:p>
          <a:p>
            <a:pPr lvl="1"/>
            <a:r>
              <a:rPr lang="en-US" sz="2400" dirty="0"/>
              <a:t>Goldwater</a:t>
            </a:r>
          </a:p>
          <a:p>
            <a:pPr lvl="1"/>
            <a:r>
              <a:rPr lang="en-US" sz="2400" dirty="0"/>
              <a:t>National Council for Adoption (remember them?)</a:t>
            </a:r>
          </a:p>
          <a:p>
            <a:pPr lvl="1"/>
            <a:r>
              <a:rPr lang="en-US" sz="2400" dirty="0"/>
              <a:t>Utah Adoption Council</a:t>
            </a:r>
          </a:p>
        </p:txBody>
      </p:sp>
    </p:spTree>
    <p:extLst>
      <p:ext uri="{BB962C8B-B14F-4D97-AF65-F5344CB8AC3E}">
        <p14:creationId xmlns:p14="http://schemas.microsoft.com/office/powerpoint/2010/main" val="2653112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03C58-B8F9-1E4B-929B-AAE9A79F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30841"/>
            <a:ext cx="8596668" cy="838201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Tribal-Utah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85721-69B6-DF4A-B5C0-B1A31DB35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47801"/>
            <a:ext cx="10762191" cy="4612340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The DHS Tribal and Indian Issues Committee </a:t>
            </a:r>
          </a:p>
          <a:p>
            <a:r>
              <a:rPr lang="en-US" sz="2000" dirty="0"/>
              <a:t> Monthly Tribal Leaders Meetings</a:t>
            </a:r>
          </a:p>
          <a:p>
            <a:r>
              <a:rPr lang="en-US" sz="2000" dirty="0"/>
              <a:t>Annual ICWA conference</a:t>
            </a:r>
          </a:p>
          <a:p>
            <a:r>
              <a:rPr lang="en-US" sz="2000" dirty="0"/>
              <a:t>Utah judicial guide to ICWA implementation</a:t>
            </a:r>
          </a:p>
          <a:p>
            <a:r>
              <a:rPr lang="en-US" sz="2000" dirty="0"/>
              <a:t>The ICW Program Administrator has been instrumental in establishing MOU’s with five tribes.</a:t>
            </a:r>
          </a:p>
          <a:p>
            <a:r>
              <a:rPr lang="en-US" sz="2000" dirty="0"/>
              <a:t>ICWA Compliance Committee </a:t>
            </a:r>
          </a:p>
          <a:p>
            <a:r>
              <a:rPr lang="en-US" sz="2000" dirty="0"/>
              <a:t>The ICW Program Administrator has built relationships with each of the federally recognized tribes in Utah. </a:t>
            </a:r>
          </a:p>
          <a:p>
            <a:pPr marL="400050" lvl="1" indent="0">
              <a:buNone/>
            </a:pPr>
            <a:r>
              <a:rPr lang="en-US" sz="1800" dirty="0"/>
              <a:t>This person, along with other agency representatives, </a:t>
            </a:r>
          </a:p>
          <a:p>
            <a:pPr marL="400050" lvl="1" indent="0">
              <a:buNone/>
            </a:pPr>
            <a:r>
              <a:rPr lang="en-US" sz="1800" dirty="0"/>
              <a:t>meets quarterly with tribal leaders during their </a:t>
            </a:r>
          </a:p>
          <a:p>
            <a:pPr marL="400050" lvl="1" indent="0">
              <a:buNone/>
            </a:pPr>
            <a:r>
              <a:rPr lang="en-US" sz="1800" dirty="0"/>
              <a:t>monthly coordinating meeting.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299" y="4562475"/>
            <a:ext cx="33242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7712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C164D-FEFC-BD45-A080-241BCD6541E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dirty="0"/>
              <a:t>Americans for Tribal Court Equality v. Piper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3E8F4-D340-3148-A284-A722A7D6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2160399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sz="2400" dirty="0"/>
              <a:t>Another Minnesota federal case</a:t>
            </a:r>
          </a:p>
          <a:p>
            <a:r>
              <a:rPr lang="en-US" sz="2400" dirty="0"/>
              <a:t>Attacking tribal courts and tribal jurisdiction with racist complaint (see also, Renteria v. Shingle Spring)</a:t>
            </a:r>
          </a:p>
          <a:p>
            <a:r>
              <a:rPr lang="en-US" sz="2400" dirty="0"/>
              <a:t>Long running attacks, with a promise to continue</a:t>
            </a:r>
          </a:p>
        </p:txBody>
      </p:sp>
    </p:spTree>
    <p:extLst>
      <p:ext uri="{BB962C8B-B14F-4D97-AF65-F5344CB8AC3E}">
        <p14:creationId xmlns:p14="http://schemas.microsoft.com/office/powerpoint/2010/main" val="717040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68BB-EF6A-8544-AB01-DCA93DF69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7262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Tribal-Minnesota Collaborations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9" y="1566862"/>
            <a:ext cx="4285456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75668" y="1907241"/>
            <a:ext cx="4661647" cy="304698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/>
              <a:t>Data Collection Projects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/>
              <a:t>HHS ICWA Implementation Project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/>
              <a:t>Pilot Project, New Data Requirements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/>
              <a:t>Tribal State Agreement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/>
              <a:t>Customary Adoption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400" dirty="0"/>
              <a:t>ICWA Docket/Court</a:t>
            </a:r>
          </a:p>
        </p:txBody>
      </p:sp>
    </p:spTree>
    <p:extLst>
      <p:ext uri="{BB962C8B-B14F-4D97-AF65-F5344CB8AC3E}">
        <p14:creationId xmlns:p14="http://schemas.microsoft.com/office/powerpoint/2010/main" val="324754262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{864D803C-F96A-B049-AE10-73042F12F400}tf10001060</Template>
  <TotalTime>1379</TotalTime>
  <Words>644</Words>
  <Application>Microsoft Macintosh PowerPoint</Application>
  <PresentationFormat>Widescreen</PresentationFormat>
  <Paragraphs>90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Trebuchet MS</vt:lpstr>
      <vt:lpstr>Wingdings</vt:lpstr>
      <vt:lpstr>Wingdings 3</vt:lpstr>
      <vt:lpstr>Facet</vt:lpstr>
      <vt:lpstr>Outlier Outsiders</vt:lpstr>
      <vt:lpstr>Credit for Birch Stand Photo: Taken by BMIC Chairman Bryan Newland </vt:lpstr>
      <vt:lpstr>Lawsuits and Partnerships </vt:lpstr>
      <vt:lpstr>A.D. v. Washburn aka the Goldwater litigation aka the A.D. v. Tehsuda</vt:lpstr>
      <vt:lpstr>Tribal-Arizona Collaborations</vt:lpstr>
      <vt:lpstr>R.K.B. v. E.T. (SCOTUS Cert Petition)</vt:lpstr>
      <vt:lpstr>Tribal-Utah Collaboration</vt:lpstr>
      <vt:lpstr>Americans for Tribal Court Equality v. Piper</vt:lpstr>
      <vt:lpstr>Tribal-Minnesota Collaborations</vt:lpstr>
      <vt:lpstr>Texas v. Zinke</vt:lpstr>
      <vt:lpstr>Tribal-Texas Collaborations</vt:lpstr>
      <vt:lpstr>Outlier Outsiders 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Outlier Outsiders</dc:title>
  <dc:creator>Kate Fort</dc:creator>
  <cp:lastModifiedBy>Kate Fort</cp:lastModifiedBy>
  <cp:revision>16</cp:revision>
  <dcterms:created xsi:type="dcterms:W3CDTF">2018-02-20T18:20:56Z</dcterms:created>
  <dcterms:modified xsi:type="dcterms:W3CDTF">2018-03-19T16:03:22Z</dcterms:modified>
</cp:coreProperties>
</file>