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4" r:id="rId3"/>
    <p:sldId id="271" r:id="rId4"/>
    <p:sldId id="274" r:id="rId5"/>
    <p:sldId id="275" r:id="rId6"/>
    <p:sldId id="276" r:id="rId7"/>
    <p:sldId id="277" r:id="rId8"/>
    <p:sldId id="278" r:id="rId9"/>
    <p:sldId id="272" r:id="rId10"/>
    <p:sldId id="273" r:id="rId11"/>
    <p:sldId id="279" r:id="rId12"/>
    <p:sldId id="280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42"/>
    <p:restoredTop sz="87285" autoAdjust="0"/>
  </p:normalViewPr>
  <p:slideViewPr>
    <p:cSldViewPr snapToGrid="0" snapToObjects="1">
      <p:cViewPr varScale="1">
        <p:scale>
          <a:sx n="95" d="100"/>
          <a:sy n="95" d="100"/>
        </p:scale>
        <p:origin x="176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493CC-B10E-2E48-AF13-6F152048D8E9}" type="datetimeFigureOut">
              <a:rPr lang="en-US" smtClean="0"/>
              <a:t>5/20/19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ADA947-86B1-2146-8CBB-083C4534B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0366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0491A-592F-3848-8D00-455058A8D156}" type="datetimeFigureOut">
              <a:rPr lang="en-US" smtClean="0"/>
              <a:t>5/20/19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0969F-AF75-4B46-B6B9-1D304C5C4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1042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80969F-AF75-4B46-B6B9-1D304C5C47C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315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80969F-AF75-4B46-B6B9-1D304C5C47C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802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80969F-AF75-4B46-B6B9-1D304C5C47C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84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80969F-AF75-4B46-B6B9-1D304C5C47C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439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80969F-AF75-4B46-B6B9-1D304C5C47C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181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aperBackingColor.jpg"/>
          <p:cNvPicPr>
            <a:picLocks noChangeAspect="1"/>
          </p:cNvPicPr>
          <p:nvPr/>
        </p:nvPicPr>
        <p:blipFill>
          <a:blip r:embed="rId2"/>
          <a:srcRect l="469" t="13915"/>
          <a:stretch>
            <a:fillRect/>
          </a:stretch>
        </p:blipFill>
        <p:spPr>
          <a:xfrm>
            <a:off x="1613903" y="699248"/>
            <a:ext cx="5916194" cy="3837694"/>
          </a:xfrm>
          <a:prstGeom prst="rect">
            <a:avLst/>
          </a:prstGeom>
          <a:solidFill>
            <a:srgbClr val="FFFFFF">
              <a:shade val="85000"/>
            </a:srgbClr>
          </a:solidFill>
          <a:ln w="22225" cap="sq">
            <a:solidFill>
              <a:srgbClr val="FDFDFD"/>
            </a:solidFill>
            <a:miter lim="800000"/>
          </a:ln>
          <a:effectLst>
            <a:outerShdw blurRad="57150" dist="37500" dir="7560000" sy="98000" kx="80000" ky="63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CC58E-858B-3B4F-9135-761D6DF4BE14}" type="datetime1">
              <a:rPr lang="en-US" smtClean="0"/>
              <a:t>5/20/19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9569" y="1143000"/>
            <a:ext cx="5724862" cy="1846961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69" y="2994212"/>
            <a:ext cx="5724862" cy="1007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90000"/>
              <a:buFont typeface="Wingdings" pitchFamily="2" charset="2"/>
              <a:buNone/>
              <a:defRPr sz="2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133AC-1234-F049-87C9-20CB574D4A6F}" type="datetime1">
              <a:rPr lang="en-US" smtClean="0"/>
              <a:t>5/20/19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BDF8F-E6A8-E74F-8905-1195144B9109}" type="datetime1">
              <a:rPr lang="en-US" smtClean="0"/>
              <a:t>5/20/19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63" y="1143000"/>
            <a:ext cx="3807662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199" y="605118"/>
            <a:ext cx="3776472" cy="556549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0363" y="2618815"/>
            <a:ext cx="3807662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8EA8D-A534-F142-8CE2-69B4ADC8E8E6}" type="datetime1">
              <a:rPr lang="en-US" smtClean="0"/>
              <a:t>5/20/19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A5E5-FC83-F94E-909F-EAC19293A9BB}" type="datetime1">
              <a:rPr lang="en-US" smtClean="0"/>
              <a:t>5/20/19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pictureCaptionBacking.png"/>
          <p:cNvPicPr>
            <a:picLocks noChangeAspect="1"/>
          </p:cNvPicPr>
          <p:nvPr/>
        </p:nvPicPr>
        <p:blipFill>
          <a:blip r:embed="rId2"/>
          <a:srcRect l="52272" t="8889" r="5152" b="16566"/>
          <a:stretch>
            <a:fillRect/>
          </a:stretch>
        </p:blipFill>
        <p:spPr>
          <a:xfrm>
            <a:off x="4594412" y="663388"/>
            <a:ext cx="3893127" cy="511232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25487" y="1143000"/>
            <a:ext cx="3792537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487" y="2618815"/>
            <a:ext cx="3792537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29938" y="864971"/>
            <a:ext cx="3422075" cy="47091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487" y="462896"/>
            <a:ext cx="7718425" cy="8280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9" y="1598613"/>
            <a:ext cx="7718424" cy="45720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30281-9959-864C-A314-7005EE664FA1}" type="datetime1">
              <a:rPr lang="en-US" smtClean="0"/>
              <a:t>5/20/19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685801"/>
            <a:ext cx="1066800" cy="54848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8" y="685757"/>
            <a:ext cx="6437312" cy="548222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088FE-33B4-8143-B54F-76017ED2F9B8}" type="datetime1">
              <a:rPr lang="en-US" smtClean="0"/>
              <a:t>5/20/19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7809A-C33D-0F4F-976E-0237F6836591}" type="datetime1">
              <a:rPr lang="en-US" smtClean="0"/>
              <a:t>5/20/19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hotoBacking-r.png"/>
          <p:cNvPicPr>
            <a:picLocks noChangeAspect="1"/>
          </p:cNvPicPr>
          <p:nvPr/>
        </p:nvPicPr>
        <p:blipFill>
          <a:blip r:embed="rId2"/>
          <a:srcRect l="17353" t="9412" r="17500" b="32353"/>
          <a:stretch>
            <a:fillRect/>
          </a:stretch>
        </p:blipFill>
        <p:spPr>
          <a:xfrm>
            <a:off x="1586753" y="645459"/>
            <a:ext cx="5957047" cy="399377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08C24B83-B095-B24B-8BC8-FC6AAF49A376}" type="datetime1">
              <a:rPr lang="en-US" smtClean="0"/>
              <a:t>5/20/19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4435" y="4953000"/>
            <a:ext cx="8095130" cy="857250"/>
          </a:xfrm>
        </p:spPr>
        <p:txBody>
          <a:bodyPr anchor="b" anchorCtr="0">
            <a:noAutofit/>
          </a:bodyPr>
          <a:lstStyle>
            <a:lvl1pPr>
              <a:defRPr sz="54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4435" y="5791200"/>
            <a:ext cx="8095130" cy="50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764792" y="804672"/>
            <a:ext cx="5638800" cy="3657600"/>
          </a:xfrm>
        </p:spPr>
        <p:txBody>
          <a:bodyPr/>
          <a:lstStyle>
            <a:lvl1pPr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818" y="2514600"/>
            <a:ext cx="8162365" cy="914400"/>
          </a:xfrm>
        </p:spPr>
        <p:txBody>
          <a:bodyPr anchor="b" anchorCtr="0"/>
          <a:lstStyle>
            <a:lvl1pPr algn="ctr">
              <a:defRPr sz="5400" b="0" cap="none" baseline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818" y="3429000"/>
            <a:ext cx="8162365" cy="701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56AF90F-D525-3C41-B563-6BA39A09FD6A}" type="datetime1">
              <a:rPr lang="en-US" smtClean="0"/>
              <a:t>5/20/19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AF6D-D068-FE4F-8355-7FC5E451BFF8}" type="datetime1">
              <a:rPr lang="en-US" smtClean="0"/>
              <a:t>5/20/19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98613"/>
            <a:ext cx="3773488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3900" y="2174875"/>
            <a:ext cx="3773488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98613"/>
            <a:ext cx="3776472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776472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AAB49-E79A-0C40-9154-ECD526FA2000}" type="datetime1">
              <a:rPr lang="en-US" smtClean="0"/>
              <a:t>5/20/19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C954C-CFBD-2345-A195-E2508E9B3C15}" type="datetime1">
              <a:rPr lang="en-US" smtClean="0"/>
              <a:t>5/20/19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4170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06B17-C5A3-744C-B4E9-487B9ACEB864}" type="datetime1">
              <a:rPr lang="en-US" smtClean="0"/>
              <a:t>5/20/19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D6A-8A66-AD4B-99D5-AF1830E878C8}" type="datetime1">
              <a:rPr lang="en-US" smtClean="0"/>
              <a:t>5/20/19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6141" y="314979"/>
            <a:ext cx="76917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6141" y="1586753"/>
            <a:ext cx="7691719" cy="457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D0A34F3-73FB-0E45-909F-8C12F5EE8C9D}" type="datetime1">
              <a:rPr lang="en-US" smtClean="0"/>
              <a:t>5/20/19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400"/>
        </a:spcBef>
        <a:buSzPct val="90000"/>
        <a:buFont typeface="Wingdings" pitchFamily="2" charset="2"/>
        <a:buChar char="v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63650" indent="-349250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33655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946275" indent="-346075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9569" y="909185"/>
            <a:ext cx="5724862" cy="853354"/>
          </a:xfrm>
        </p:spPr>
        <p:txBody>
          <a:bodyPr/>
          <a:lstStyle/>
          <a:p>
            <a:r>
              <a:rPr lang="en-US" sz="4800" dirty="0"/>
              <a:t>ICWA Case Update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69" y="3536882"/>
            <a:ext cx="5724862" cy="443567"/>
          </a:xfrm>
        </p:spPr>
        <p:txBody>
          <a:bodyPr/>
          <a:lstStyle/>
          <a:p>
            <a:r>
              <a:rPr lang="en-US" dirty="0"/>
              <a:t>Kathryn “Kate” E. Fort</a:t>
            </a:r>
          </a:p>
        </p:txBody>
      </p:sp>
      <p:pic>
        <p:nvPicPr>
          <p:cNvPr id="5" name="Picture 4" descr="MSU LAW ILPC LOGO.jpg">
            <a:extLst>
              <a:ext uri="{FF2B5EF4-FFF2-40B4-BE49-F238E27FC236}">
                <a16:creationId xmlns:a16="http://schemas.microsoft.com/office/drawing/2014/main" id="{3A790EAA-E3FD-DA48-A0A5-A297E1C545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00" y="4813300"/>
            <a:ext cx="6108182" cy="1855724"/>
          </a:xfrm>
          <a:prstGeom prst="rect">
            <a:avLst/>
          </a:prstGeom>
          <a:ln w="28575" cmpd="sng">
            <a:solidFill>
              <a:srgbClr val="9EB060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25B14C-B8A8-554C-A1BF-6769B4668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4A5A8D-7F0F-1646-8E48-65DEBCB97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7972" y="1791114"/>
            <a:ext cx="1468055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44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0097C-8B2F-EF4A-A1F7-6F153F9FA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Brackeen/Texas v. </a:t>
            </a:r>
            <a:r>
              <a:rPr lang="en-US" sz="4400"/>
              <a:t>Bernhardt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ACCDA-F207-CC4B-A21E-AF2C4E903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140" y="1033909"/>
            <a:ext cx="7691719" cy="41476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Fifth Circuit Court of Appeals, No. 18-11479</a:t>
            </a:r>
          </a:p>
          <a:p>
            <a:pPr lvl="1"/>
            <a:r>
              <a:rPr lang="en-US" sz="2400" dirty="0"/>
              <a:t>Issues on Appeal:</a:t>
            </a:r>
          </a:p>
          <a:p>
            <a:pPr lvl="2"/>
            <a:r>
              <a:rPr lang="en-US" sz="2400" dirty="0"/>
              <a:t>Standing</a:t>
            </a:r>
          </a:p>
          <a:p>
            <a:pPr lvl="2"/>
            <a:r>
              <a:rPr lang="en-US" sz="2400" dirty="0"/>
              <a:t>Equal Protection</a:t>
            </a:r>
          </a:p>
          <a:p>
            <a:pPr lvl="2"/>
            <a:r>
              <a:rPr lang="en-US" sz="2400" dirty="0"/>
              <a:t>Commandeering</a:t>
            </a:r>
          </a:p>
          <a:p>
            <a:pPr lvl="2"/>
            <a:r>
              <a:rPr lang="en-US" sz="2400" dirty="0"/>
              <a:t>Non-Delegation</a:t>
            </a:r>
          </a:p>
          <a:p>
            <a:pPr lvl="2"/>
            <a:r>
              <a:rPr lang="en-US" sz="2400" dirty="0"/>
              <a:t>Administrative Procedures Act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AE3C03-A6B9-B24F-BBC9-FAC943BFA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218" y="5744030"/>
            <a:ext cx="995563" cy="102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2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84BB9-E622-9F42-9005-AE3A873E7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141" y="314979"/>
            <a:ext cx="7691719" cy="612673"/>
          </a:xfrm>
        </p:spPr>
        <p:txBody>
          <a:bodyPr/>
          <a:lstStyle/>
          <a:p>
            <a:r>
              <a:rPr lang="en-US" sz="4400" dirty="0"/>
              <a:t>Important 2018 State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DCCF2-3665-C642-BE1C-F79F7888A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141" y="1166191"/>
            <a:ext cx="7691719" cy="4581744"/>
          </a:xfrm>
        </p:spPr>
        <p:txBody>
          <a:bodyPr>
            <a:normAutofit fontScale="85000" lnSpcReduction="20000"/>
          </a:bodyPr>
          <a:lstStyle/>
          <a:p>
            <a:r>
              <a:rPr lang="en-US" i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In re L.D.</a:t>
            </a:r>
            <a:r>
              <a:rPr lang="en-US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, 391 Mont. 33 (2018)</a:t>
            </a:r>
          </a:p>
          <a:p>
            <a:r>
              <a:rPr lang="en-US" i="1" dirty="0"/>
              <a:t>J.W.E. v. State, </a:t>
            </a:r>
            <a:r>
              <a:rPr lang="en-US" dirty="0"/>
              <a:t>419 P.3d 374 (Okla. Civ. App. 2018) </a:t>
            </a:r>
          </a:p>
          <a:p>
            <a:r>
              <a:rPr lang="en-US" i="1" dirty="0"/>
              <a:t>In re A.P.</a:t>
            </a:r>
            <a:r>
              <a:rPr lang="en-US" dirty="0"/>
              <a:t>, 818 S.E.2d 396 (N.C. 2018) </a:t>
            </a:r>
          </a:p>
          <a:p>
            <a:r>
              <a:rPr lang="en-US" i="1" dirty="0"/>
              <a:t>In re Beers,</a:t>
            </a:r>
            <a:r>
              <a:rPr lang="en-US" dirty="0"/>
              <a:t> 325 Mich.App. 653 (2018) </a:t>
            </a:r>
          </a:p>
          <a:p>
            <a:r>
              <a:rPr lang="en-US" i="1" dirty="0"/>
              <a:t>In re E.R.</a:t>
            </a:r>
            <a:r>
              <a:rPr lang="en-US" dirty="0"/>
              <a:t>, 2018 COA 58, (Colo. App. 2018)</a:t>
            </a:r>
          </a:p>
          <a:p>
            <a:r>
              <a:rPr lang="en-US" i="1" dirty="0"/>
              <a:t>Matter of Welfare of S.R.K</a:t>
            </a:r>
            <a:r>
              <a:rPr lang="en-US" dirty="0"/>
              <a:t>., 911 N.W. 821 (Minn. 2018)</a:t>
            </a:r>
          </a:p>
          <a:p>
            <a:r>
              <a:rPr lang="en-US" i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Diego K. v. State Dept. of Health &amp; Soc. </a:t>
            </a:r>
            <a:r>
              <a:rPr lang="en-US" i="1" dirty="0" err="1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Srvs</a:t>
            </a:r>
            <a:r>
              <a:rPr lang="en-US" i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. </a:t>
            </a:r>
            <a:r>
              <a:rPr lang="en-US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411 P.3d 622 (Alaska, 2018)</a:t>
            </a:r>
          </a:p>
          <a:p>
            <a:r>
              <a:rPr lang="en-US" i="1" dirty="0"/>
              <a:t>In re B.Y.</a:t>
            </a:r>
            <a:r>
              <a:rPr lang="en-US" dirty="0"/>
              <a:t>, 432 P.3d 129 (Mont. 2018) 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28D771-925E-ED47-BF96-3AC25F6C9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5C0C3B-E366-804A-8A82-52D3366D4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192" y="5747935"/>
            <a:ext cx="995563" cy="102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463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7505E-12D3-1F42-B48E-AEBDAF3D2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2018-2019 Michigan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36BF6-434A-4040-8E70-D2D4E4EC8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In re Beers, 325 </a:t>
            </a:r>
            <a:r>
              <a:rPr lang="en-US" dirty="0" err="1"/>
              <a:t>Mich.App</a:t>
            </a:r>
            <a:r>
              <a:rPr lang="en-US" dirty="0"/>
              <a:t> 653 </a:t>
            </a:r>
          </a:p>
          <a:p>
            <a:r>
              <a:rPr lang="en-US" dirty="0"/>
              <a:t>In re Williams, 501 Mich. 289</a:t>
            </a:r>
          </a:p>
          <a:p>
            <a:r>
              <a:rPr lang="en-US" dirty="0"/>
              <a:t>6 unreported 2018 cases</a:t>
            </a:r>
          </a:p>
          <a:p>
            <a:r>
              <a:rPr lang="en-US" dirty="0"/>
              <a:t>5 unreported 2019 cases</a:t>
            </a:r>
          </a:p>
          <a:p>
            <a:r>
              <a:rPr lang="en-US" dirty="0"/>
              <a:t>No reported 2019 cases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3665F6-FD5A-4946-A88D-176877F24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774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SU LAW ILPC LOGO.jpg">
            <a:extLst>
              <a:ext uri="{FF2B5EF4-FFF2-40B4-BE49-F238E27FC236}">
                <a16:creationId xmlns:a16="http://schemas.microsoft.com/office/drawing/2014/main" id="{EEE759FE-F0EC-204D-98A7-3D78B4B7B5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09" y="484708"/>
            <a:ext cx="6108182" cy="1855724"/>
          </a:xfrm>
          <a:prstGeom prst="rect">
            <a:avLst/>
          </a:prstGeom>
          <a:ln w="28575" cmpd="sng">
            <a:solidFill>
              <a:srgbClr val="9EB06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ACC3D3-3733-264C-9D61-C99334017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534" y="3857803"/>
            <a:ext cx="2598929" cy="26811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4A9B40-74AF-994B-9759-66F563938AE3}"/>
              </a:ext>
            </a:extLst>
          </p:cNvPr>
          <p:cNvSpPr txBox="1"/>
          <p:nvPr/>
        </p:nvSpPr>
        <p:spPr>
          <a:xfrm>
            <a:off x="3005047" y="2622064"/>
            <a:ext cx="33499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Kate Fort </a:t>
            </a:r>
          </a:p>
          <a:p>
            <a:pPr algn="ctr"/>
            <a:r>
              <a:rPr lang="en-US" sz="2800" dirty="0" err="1"/>
              <a:t>fort@law.msu.edu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94487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141" y="314979"/>
            <a:ext cx="7691719" cy="900274"/>
          </a:xfrm>
        </p:spPr>
        <p:txBody>
          <a:bodyPr/>
          <a:lstStyle/>
          <a:p>
            <a:r>
              <a:rPr lang="en-US" dirty="0"/>
              <a:t>ICWA Appellate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39" y="4837122"/>
            <a:ext cx="7691719" cy="90027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kern="200" dirty="0"/>
              <a:t>All Case Documents (and other information) Available at: https://turtletalk.blog/icwa/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564918-C712-F844-ACF1-87ABF90BBB55}"/>
              </a:ext>
            </a:extLst>
          </p:cNvPr>
          <p:cNvSpPr txBox="1"/>
          <p:nvPr/>
        </p:nvSpPr>
        <p:spPr>
          <a:xfrm>
            <a:off x="1231807" y="1019124"/>
            <a:ext cx="718605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sz="2400" dirty="0"/>
              <a:t>Tracks appellate cases nationwide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sz="2400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sz="2400" dirty="0"/>
              <a:t>Provides limited representation for tribes in ICWA appeals</a:t>
            </a:r>
          </a:p>
          <a:p>
            <a:endParaRPr lang="en-US" sz="2400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sz="2400" dirty="0"/>
              <a:t>Provides technical assistance and research for tribes 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sz="2400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sz="2400" dirty="0"/>
              <a:t>Provides training for jurists and other legal professionals on ICWA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EA59DD-292E-1F42-8BA3-FC0DDAD55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218" y="5737396"/>
            <a:ext cx="995563" cy="102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82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BF6D214-6325-2748-8F10-29AB1DB5EC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16" y="161993"/>
            <a:ext cx="9192715" cy="6706504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F8B3D9-74C4-DC46-BBAA-F468DE06C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793" y="5923722"/>
            <a:ext cx="905641" cy="93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54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0097C-8B2F-EF4A-A1F7-6F153F9FA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Brackeen/Texas v. Bernhardt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ACCDA-F207-CC4B-A21E-AF2C4E903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139" y="1396272"/>
            <a:ext cx="7691719" cy="440946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Northern District of Texas, 17-cv-00868</a:t>
            </a:r>
          </a:p>
          <a:p>
            <a:pPr lvl="1"/>
            <a:r>
              <a:rPr lang="en-US" dirty="0"/>
              <a:t>Complaint filed on Oct. 25, 2017</a:t>
            </a:r>
          </a:p>
          <a:p>
            <a:pPr lvl="1"/>
            <a:r>
              <a:rPr lang="en-US" dirty="0"/>
              <a:t>Plaintiff(s):</a:t>
            </a:r>
          </a:p>
          <a:p>
            <a:pPr lvl="2"/>
            <a:r>
              <a:rPr lang="en-US" dirty="0"/>
              <a:t>Brackeens; Texas</a:t>
            </a:r>
          </a:p>
          <a:p>
            <a:pPr lvl="1"/>
            <a:r>
              <a:rPr lang="en-US" dirty="0"/>
              <a:t>Defendants/Intervenors:</a:t>
            </a:r>
          </a:p>
          <a:p>
            <a:pPr lvl="2"/>
            <a:r>
              <a:rPr lang="en-US" dirty="0"/>
              <a:t>Depts of Interior, BIA</a:t>
            </a:r>
          </a:p>
          <a:p>
            <a:pPr lvl="1"/>
            <a:r>
              <a:rPr lang="en-US" dirty="0"/>
              <a:t>Two Amended Complaints (12/15/17; 3/22/18)</a:t>
            </a:r>
          </a:p>
          <a:p>
            <a:pPr lvl="2"/>
            <a:r>
              <a:rPr lang="en-US" dirty="0"/>
              <a:t>Brackeens, Cliffords, and Librettis; Texas, Louisiana, and Indiana</a:t>
            </a:r>
          </a:p>
          <a:p>
            <a:pPr lvl="2"/>
            <a:r>
              <a:rPr lang="en-US" dirty="0"/>
              <a:t>Depts of Interior, HHS, Bernhardt, Sweeney; Cherokee Nation, Quinault Indian Nation, Oneida Nation, Morongo Band of Mission Indians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AE3C03-A6B9-B24F-BBC9-FAC943BF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4218" y="5744030"/>
            <a:ext cx="995563" cy="102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886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0097C-8B2F-EF4A-A1F7-6F153F9FA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Brackeen/Texas v. Bernhardt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ACCDA-F207-CC4B-A21E-AF2C4E903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139" y="1396272"/>
            <a:ext cx="7691719" cy="440946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Northern District of Texas, 17-cv-00868</a:t>
            </a:r>
          </a:p>
          <a:p>
            <a:pPr lvl="1"/>
            <a:r>
              <a:rPr lang="en-US" dirty="0"/>
              <a:t>Issues in the Second Amended Complaint:</a:t>
            </a:r>
          </a:p>
          <a:p>
            <a:pPr lvl="2"/>
            <a:r>
              <a:rPr lang="en-US" dirty="0"/>
              <a:t>Administrative Procedure Act/Final Rule</a:t>
            </a:r>
          </a:p>
          <a:p>
            <a:pPr lvl="3"/>
            <a:r>
              <a:rPr lang="en-US" dirty="0"/>
              <a:t>Equal Protection, Tenth Amendment, Article I</a:t>
            </a:r>
          </a:p>
          <a:p>
            <a:pPr lvl="2"/>
            <a:r>
              <a:rPr lang="en-US" dirty="0"/>
              <a:t>Violation of Article I/Commerce Clause</a:t>
            </a:r>
          </a:p>
          <a:p>
            <a:pPr lvl="2"/>
            <a:r>
              <a:rPr lang="en-US" dirty="0"/>
              <a:t>Violation of the Tenth Amendment</a:t>
            </a:r>
          </a:p>
          <a:p>
            <a:pPr lvl="2"/>
            <a:r>
              <a:rPr lang="en-US" dirty="0"/>
              <a:t>Violation of the Fifth Amendment/Equal Protection</a:t>
            </a:r>
          </a:p>
          <a:p>
            <a:pPr lvl="2"/>
            <a:r>
              <a:rPr lang="en-US" dirty="0"/>
              <a:t>Violation of APA/Substantive Due Process (Indv)</a:t>
            </a:r>
          </a:p>
          <a:p>
            <a:pPr lvl="2"/>
            <a:r>
              <a:rPr lang="en-US" dirty="0"/>
              <a:t>Violation of the Fifth Amendment/Due Process (Indv)</a:t>
            </a:r>
          </a:p>
          <a:p>
            <a:pPr lvl="2"/>
            <a:r>
              <a:rPr lang="en-US" dirty="0"/>
              <a:t>Violation of Article I/Non-Delegation (States)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AE3C03-A6B9-B24F-BBC9-FAC943BF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4218" y="5744030"/>
            <a:ext cx="995563" cy="102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55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0097C-8B2F-EF4A-A1F7-6F153F9FA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Brackeen/Texas v. Bernhardt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ACCDA-F207-CC4B-A21E-AF2C4E903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139" y="1396272"/>
            <a:ext cx="7691719" cy="4409465"/>
          </a:xfrm>
        </p:spPr>
        <p:txBody>
          <a:bodyPr>
            <a:normAutofit fontScale="92500"/>
          </a:bodyPr>
          <a:lstStyle/>
          <a:p>
            <a:r>
              <a:rPr lang="en-US" dirty="0"/>
              <a:t>Northern District of Texas, 17-cv-00868</a:t>
            </a:r>
          </a:p>
          <a:p>
            <a:pPr lvl="1"/>
            <a:r>
              <a:rPr lang="en-US" dirty="0"/>
              <a:t>Federal and Tribal Motion to Dismiss </a:t>
            </a:r>
          </a:p>
          <a:p>
            <a:pPr lvl="1"/>
            <a:r>
              <a:rPr lang="en-US" dirty="0"/>
              <a:t>Plaintiffs Opposition to Motion to Dismiss AND Motion for Summary Judgment</a:t>
            </a:r>
          </a:p>
          <a:p>
            <a:pPr lvl="1"/>
            <a:r>
              <a:rPr lang="en-US" dirty="0"/>
              <a:t>Navajo Nation Rule 19 Motion</a:t>
            </a:r>
          </a:p>
          <a:p>
            <a:pPr lvl="1"/>
            <a:r>
              <a:rPr lang="en-US" dirty="0"/>
              <a:t>Briefings on Motions to Dismiss and Summary Judgment	</a:t>
            </a:r>
          </a:p>
          <a:p>
            <a:pPr lvl="1"/>
            <a:r>
              <a:rPr lang="en-US" dirty="0"/>
              <a:t>Amici:</a:t>
            </a:r>
          </a:p>
          <a:p>
            <a:pPr lvl="2"/>
            <a:r>
              <a:rPr lang="en-US" dirty="0"/>
              <a:t>Ohio, Goldwater</a:t>
            </a:r>
          </a:p>
          <a:p>
            <a:pPr lvl="2"/>
            <a:r>
              <a:rPr lang="en-US" dirty="0"/>
              <a:t>Law Profs, Gila River Indian Community, 7 states, 123 tribes and 14 Tribal Organizations 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AE3C03-A6B9-B24F-BBC9-FAC943BF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4218" y="5744030"/>
            <a:ext cx="995563" cy="102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21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0097C-8B2F-EF4A-A1F7-6F153F9FA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139" y="153187"/>
            <a:ext cx="7691719" cy="737284"/>
          </a:xfrm>
        </p:spPr>
        <p:txBody>
          <a:bodyPr/>
          <a:lstStyle/>
          <a:p>
            <a:r>
              <a:rPr lang="en-US" sz="4400" dirty="0"/>
              <a:t>Brackeen/Texas v. Bernhardt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ACCDA-F207-CC4B-A21E-AF2C4E903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139" y="824212"/>
            <a:ext cx="7691719" cy="498152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Northern District of Texas, 17-cv-00868</a:t>
            </a:r>
          </a:p>
          <a:p>
            <a:pPr lvl="1"/>
            <a:r>
              <a:rPr lang="en-US" dirty="0"/>
              <a:t>Order Released on Oct. 10, 2018</a:t>
            </a:r>
          </a:p>
          <a:p>
            <a:pPr lvl="1"/>
            <a:r>
              <a:rPr lang="en-US" dirty="0"/>
              <a:t>Court Granted the Plaintiffs Motions for Summary Judgment in Part and Denied in Part</a:t>
            </a:r>
          </a:p>
          <a:p>
            <a:pPr lvl="2"/>
            <a:r>
              <a:rPr lang="en-US" dirty="0"/>
              <a:t>Granted:</a:t>
            </a:r>
          </a:p>
          <a:p>
            <a:pPr lvl="3"/>
            <a:r>
              <a:rPr lang="en-US" dirty="0"/>
              <a:t>Equal Protection</a:t>
            </a:r>
          </a:p>
          <a:p>
            <a:pPr lvl="3"/>
            <a:r>
              <a:rPr lang="en-US" dirty="0"/>
              <a:t>Non-Delegation</a:t>
            </a:r>
          </a:p>
          <a:p>
            <a:pPr lvl="3"/>
            <a:r>
              <a:rPr lang="en-US" dirty="0"/>
              <a:t>Anti-Commandeering</a:t>
            </a:r>
          </a:p>
          <a:p>
            <a:pPr lvl="3"/>
            <a:r>
              <a:rPr lang="en-US" dirty="0"/>
              <a:t>APA</a:t>
            </a:r>
          </a:p>
          <a:p>
            <a:pPr lvl="3"/>
            <a:r>
              <a:rPr lang="en-US" dirty="0"/>
              <a:t>Unconstitutional under the Indian Commerce Clause (in one paragraph)</a:t>
            </a:r>
          </a:p>
          <a:p>
            <a:pPr lvl="2"/>
            <a:r>
              <a:rPr lang="en-US" dirty="0"/>
              <a:t>Denied</a:t>
            </a:r>
          </a:p>
          <a:p>
            <a:pPr lvl="3"/>
            <a:r>
              <a:rPr lang="en-US" dirty="0"/>
              <a:t>Substantive Due Process 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AE3C03-A6B9-B24F-BBC9-FAC943BF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4218" y="5744030"/>
            <a:ext cx="995563" cy="102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307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0097C-8B2F-EF4A-A1F7-6F153F9FA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Brackeen/Texas v. Bernhardt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ACCDA-F207-CC4B-A21E-AF2C4E903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141" y="1705301"/>
            <a:ext cx="7691719" cy="3791407"/>
          </a:xfrm>
        </p:spPr>
        <p:txBody>
          <a:bodyPr>
            <a:normAutofit/>
          </a:bodyPr>
          <a:lstStyle/>
          <a:p>
            <a:r>
              <a:rPr lang="en-US" dirty="0"/>
              <a:t>Northern District of Texas, 17-cv-00868</a:t>
            </a:r>
          </a:p>
          <a:p>
            <a:pPr lvl="1"/>
            <a:r>
              <a:rPr lang="en-US" dirty="0"/>
              <a:t>Stay Denied on Oct. 29, 2018</a:t>
            </a:r>
          </a:p>
          <a:p>
            <a:pPr lvl="1"/>
            <a:r>
              <a:rPr lang="en-US" dirty="0"/>
              <a:t>Fifth Circuit Court of Appeals, No. 18-11479</a:t>
            </a:r>
          </a:p>
          <a:p>
            <a:r>
              <a:rPr lang="en-US" dirty="0"/>
              <a:t>Fifth Circuit Court of Appeals, No. 18-11479</a:t>
            </a:r>
          </a:p>
          <a:p>
            <a:pPr lvl="1"/>
            <a:r>
              <a:rPr lang="en-US" dirty="0"/>
              <a:t>Stay Granted on Dec. 3, 2018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AE3C03-A6B9-B24F-BBC9-FAC943BF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4218" y="5744030"/>
            <a:ext cx="995563" cy="102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27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0097C-8B2F-EF4A-A1F7-6F153F9FA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138" y="86927"/>
            <a:ext cx="7691719" cy="965336"/>
          </a:xfrm>
        </p:spPr>
        <p:txBody>
          <a:bodyPr/>
          <a:lstStyle/>
          <a:p>
            <a:r>
              <a:rPr lang="en-US" sz="4400" dirty="0"/>
              <a:t>Brackeen/Texas v. Bernhardt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ACCDA-F207-CC4B-A21E-AF2C4E903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139" y="1052264"/>
            <a:ext cx="7691719" cy="475347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Fifth Circuit Court of Appeals, No. 18-11479</a:t>
            </a:r>
          </a:p>
          <a:p>
            <a:pPr lvl="1"/>
            <a:r>
              <a:rPr lang="en-US" dirty="0"/>
              <a:t>Oral Arguments, March 13, 2019</a:t>
            </a:r>
          </a:p>
          <a:p>
            <a:pPr lvl="1"/>
            <a:r>
              <a:rPr lang="en-US" dirty="0"/>
              <a:t>Briefing completed on February 19, 2019</a:t>
            </a:r>
          </a:p>
          <a:p>
            <a:pPr lvl="1"/>
            <a:r>
              <a:rPr lang="en-US" dirty="0"/>
              <a:t>Plaintiffs:</a:t>
            </a:r>
          </a:p>
          <a:p>
            <a:pPr lvl="2"/>
            <a:r>
              <a:rPr lang="en-US" dirty="0"/>
              <a:t>Brackeens, Cliffords, and Librettis; Texas, Louisiana, and Illinois</a:t>
            </a:r>
          </a:p>
          <a:p>
            <a:pPr lvl="1"/>
            <a:r>
              <a:rPr lang="en-US" dirty="0"/>
              <a:t>Defendants/Intervenors:</a:t>
            </a:r>
          </a:p>
          <a:p>
            <a:pPr lvl="2"/>
            <a:r>
              <a:rPr lang="en-US" dirty="0"/>
              <a:t>Depts of Interior, HHS, Bernhardt, Sweeney; Cherokee Nation, Quinault Indian Nation, Oneida Nation, Morongo Band of Mission Indians; Navajo Nation</a:t>
            </a:r>
          </a:p>
          <a:p>
            <a:pPr lvl="1"/>
            <a:r>
              <a:rPr lang="en-US" dirty="0"/>
              <a:t>Amici:</a:t>
            </a:r>
          </a:p>
          <a:p>
            <a:pPr lvl="2"/>
            <a:r>
              <a:rPr lang="en-US" dirty="0"/>
              <a:t>Christian Alliance, Project on Fair Representation, Goldwater/Cato/AAAA, Ohio</a:t>
            </a:r>
          </a:p>
          <a:p>
            <a:pPr lvl="2"/>
            <a:r>
              <a:rPr lang="en-US" dirty="0"/>
              <a:t>Congress, Casey Family Programs and 30 orgs, 21 AGs, Indian Law Profs, Constitutional Law Profs, 325 Tribal Governments and 57 Tribal orgs, +3 additional</a:t>
            </a:r>
          </a:p>
          <a:p>
            <a:pPr lvl="2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AE3C03-A6B9-B24F-BBC9-FAC943BFA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218" y="5744030"/>
            <a:ext cx="995563" cy="102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395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Venture">
  <a:themeElements>
    <a:clrScheme name="Venture">
      <a:dk1>
        <a:sysClr val="windowText" lastClr="000000"/>
      </a:dk1>
      <a:lt1>
        <a:sysClr val="window" lastClr="FFFFFF"/>
      </a:lt1>
      <a:dk2>
        <a:srgbClr val="738450"/>
      </a:dk2>
      <a:lt2>
        <a:srgbClr val="E8E9D1"/>
      </a:lt2>
      <a:accent1>
        <a:srgbClr val="9EB060"/>
      </a:accent1>
      <a:accent2>
        <a:srgbClr val="D09A08"/>
      </a:accent2>
      <a:accent3>
        <a:srgbClr val="F2EC86"/>
      </a:accent3>
      <a:accent4>
        <a:srgbClr val="824F1C"/>
      </a:accent4>
      <a:accent5>
        <a:srgbClr val="511818"/>
      </a:accent5>
      <a:accent6>
        <a:srgbClr val="553876"/>
      </a:accent6>
      <a:hlink>
        <a:srgbClr val="929547"/>
      </a:hlink>
      <a:folHlink>
        <a:srgbClr val="56633C"/>
      </a:folHlink>
    </a:clrScheme>
    <a:fontScheme name="Venture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Ven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76200" dist="25400" dir="13500000">
              <a:srgbClr val="4B4B4B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3">
            <a:duotone>
              <a:schemeClr val="phClr">
                <a:shade val="10000"/>
                <a:alpha val="30000"/>
                <a:satMod val="60000"/>
              </a:schemeClr>
              <a:schemeClr val="phClr">
                <a:tint val="20000"/>
                <a:alpha val="5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CWA-NCJFCJ-2018" id="{1D9954E7-BAFC-1246-B637-57729B8F1D39}" vid="{D949D910-B836-2E45-8ED6-36BA39FF25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Venture</Template>
  <TotalTime>5882</TotalTime>
  <Words>720</Words>
  <Application>Microsoft Macintosh PowerPoint</Application>
  <PresentationFormat>On-screen Show (4:3)</PresentationFormat>
  <Paragraphs>109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Calisto MT</vt:lpstr>
      <vt:lpstr>Wingdings</vt:lpstr>
      <vt:lpstr>Venture</vt:lpstr>
      <vt:lpstr>ICWA Case Update</vt:lpstr>
      <vt:lpstr>ICWA Appellate Project</vt:lpstr>
      <vt:lpstr>PowerPoint Presentation</vt:lpstr>
      <vt:lpstr>Brackeen/Texas v. Bernhardt</vt:lpstr>
      <vt:lpstr>Brackeen/Texas v. Bernhardt</vt:lpstr>
      <vt:lpstr>Brackeen/Texas v. Bernhardt</vt:lpstr>
      <vt:lpstr>Brackeen/Texas v. Bernhardt</vt:lpstr>
      <vt:lpstr>Brackeen/Texas v. Bernhardt</vt:lpstr>
      <vt:lpstr>Brackeen/Texas v. Bernhardt</vt:lpstr>
      <vt:lpstr>Brackeen/Texas v. Bernhardt</vt:lpstr>
      <vt:lpstr>Important 2018 State Cases</vt:lpstr>
      <vt:lpstr>2018-2019 Michigan Cases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ICWA Case Law Update</dc:title>
  <dc:creator>Kate Fort</dc:creator>
  <cp:lastModifiedBy>Fort, Kathryn</cp:lastModifiedBy>
  <cp:revision>50</cp:revision>
  <cp:lastPrinted>2019-05-21T01:59:26Z</cp:lastPrinted>
  <dcterms:created xsi:type="dcterms:W3CDTF">2018-08-31T13:02:12Z</dcterms:created>
  <dcterms:modified xsi:type="dcterms:W3CDTF">2019-05-21T02:06:36Z</dcterms:modified>
</cp:coreProperties>
</file>