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notesMasterIdLst>
    <p:notesMasterId r:id="rId45"/>
  </p:notesMasterIdLst>
  <p:sldIdLst>
    <p:sldId id="258" r:id="rId2"/>
    <p:sldId id="259" r:id="rId3"/>
    <p:sldId id="358" r:id="rId4"/>
    <p:sldId id="327" r:id="rId5"/>
    <p:sldId id="373" r:id="rId6"/>
    <p:sldId id="374" r:id="rId7"/>
    <p:sldId id="264" r:id="rId8"/>
    <p:sldId id="346" r:id="rId9"/>
    <p:sldId id="347" r:id="rId10"/>
    <p:sldId id="332" r:id="rId11"/>
    <p:sldId id="266" r:id="rId12"/>
    <p:sldId id="322" r:id="rId13"/>
    <p:sldId id="348" r:id="rId14"/>
    <p:sldId id="350" r:id="rId15"/>
    <p:sldId id="357" r:id="rId16"/>
    <p:sldId id="349" r:id="rId17"/>
    <p:sldId id="378" r:id="rId18"/>
    <p:sldId id="379" r:id="rId19"/>
    <p:sldId id="380" r:id="rId20"/>
    <p:sldId id="381" r:id="rId21"/>
    <p:sldId id="282" r:id="rId22"/>
    <p:sldId id="283" r:id="rId23"/>
    <p:sldId id="284" r:id="rId24"/>
    <p:sldId id="285" r:id="rId25"/>
    <p:sldId id="352" r:id="rId26"/>
    <p:sldId id="356" r:id="rId27"/>
    <p:sldId id="354" r:id="rId28"/>
    <p:sldId id="268" r:id="rId29"/>
    <p:sldId id="339" r:id="rId30"/>
    <p:sldId id="328" r:id="rId31"/>
    <p:sldId id="355" r:id="rId32"/>
    <p:sldId id="269" r:id="rId33"/>
    <p:sldId id="375" r:id="rId34"/>
    <p:sldId id="376" r:id="rId35"/>
    <p:sldId id="353" r:id="rId36"/>
    <p:sldId id="320" r:id="rId37"/>
    <p:sldId id="359" r:id="rId38"/>
    <p:sldId id="319" r:id="rId39"/>
    <p:sldId id="361" r:id="rId40"/>
    <p:sldId id="362" r:id="rId41"/>
    <p:sldId id="360" r:id="rId42"/>
    <p:sldId id="340" r:id="rId43"/>
    <p:sldId id="372" r:id="rId4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4D14346-684A-4E2F-9E45-13BBA73E9B35}">
          <p14:sldIdLst>
            <p14:sldId id="258"/>
            <p14:sldId id="259"/>
            <p14:sldId id="358"/>
            <p14:sldId id="327"/>
            <p14:sldId id="373"/>
            <p14:sldId id="374"/>
            <p14:sldId id="264"/>
            <p14:sldId id="346"/>
            <p14:sldId id="347"/>
            <p14:sldId id="332"/>
            <p14:sldId id="266"/>
            <p14:sldId id="322"/>
            <p14:sldId id="348"/>
            <p14:sldId id="350"/>
            <p14:sldId id="357"/>
            <p14:sldId id="349"/>
            <p14:sldId id="378"/>
            <p14:sldId id="379"/>
            <p14:sldId id="380"/>
            <p14:sldId id="381"/>
            <p14:sldId id="282"/>
            <p14:sldId id="283"/>
            <p14:sldId id="284"/>
            <p14:sldId id="285"/>
            <p14:sldId id="352"/>
            <p14:sldId id="356"/>
            <p14:sldId id="354"/>
            <p14:sldId id="268"/>
            <p14:sldId id="339"/>
            <p14:sldId id="328"/>
            <p14:sldId id="355"/>
          </p14:sldIdLst>
        </p14:section>
        <p14:section name="Untitled Section" id="{49970DD4-39AC-4D96-A79C-6C369F491251}">
          <p14:sldIdLst>
            <p14:sldId id="269"/>
            <p14:sldId id="375"/>
            <p14:sldId id="376"/>
            <p14:sldId id="353"/>
          </p14:sldIdLst>
        </p14:section>
        <p14:section name="Untitled Section" id="{EAB62577-6FA9-426F-A26D-F2A5856E743C}">
          <p14:sldIdLst>
            <p14:sldId id="320"/>
            <p14:sldId id="359"/>
            <p14:sldId id="319"/>
            <p14:sldId id="361"/>
            <p14:sldId id="362"/>
            <p14:sldId id="360"/>
            <p14:sldId id="340"/>
            <p14:sldId id="37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707" autoAdjust="0"/>
  </p:normalViewPr>
  <p:slideViewPr>
    <p:cSldViewPr>
      <p:cViewPr varScale="1">
        <p:scale>
          <a:sx n="104" d="100"/>
          <a:sy n="104" d="100"/>
        </p:scale>
        <p:origin x="1746" y="108"/>
      </p:cViewPr>
      <p:guideLst>
        <p:guide orient="horz" pos="2160"/>
        <p:guide pos="2880"/>
      </p:guideLst>
    </p:cSldViewPr>
  </p:slideViewPr>
  <p:outlineViewPr>
    <p:cViewPr>
      <p:scale>
        <a:sx n="33" d="100"/>
        <a:sy n="33" d="100"/>
      </p:scale>
      <p:origin x="0" y="-25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0EFFB32-A81F-4A58-957F-6DFEA3FB14FD}" type="datetimeFigureOut">
              <a:rPr lang="en-US" smtClean="0"/>
              <a:t>10/8/2019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7642700-8E70-43C8-878E-ACA12828FBCA}" type="slidenum">
              <a:rPr lang="en-US" smtClean="0"/>
              <a:t>‹#›</a:t>
            </a:fld>
            <a:endParaRPr lang="en-US"/>
          </a:p>
        </p:txBody>
      </p:sp>
    </p:spTree>
    <p:extLst>
      <p:ext uri="{BB962C8B-B14F-4D97-AF65-F5344CB8AC3E}">
        <p14:creationId xmlns:p14="http://schemas.microsoft.com/office/powerpoint/2010/main" val="1761375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Dakota Access Pipeline</a:t>
            </a:r>
            <a:r>
              <a:rPr lang="en-US" baseline="0" dirty="0"/>
              <a:t> Litigation: Background and Lessons for Tribes Protecting Treaty Rights, Trust Resources, and Grandmother Earth </a:t>
            </a:r>
            <a:endParaRPr lang="en-US" dirty="0"/>
          </a:p>
        </p:txBody>
      </p:sp>
      <p:sp>
        <p:nvSpPr>
          <p:cNvPr id="4" name="Slide Number Placeholder 3"/>
          <p:cNvSpPr>
            <a:spLocks noGrp="1"/>
          </p:cNvSpPr>
          <p:nvPr>
            <p:ph type="sldNum" sz="quarter" idx="10"/>
          </p:nvPr>
        </p:nvSpPr>
        <p:spPr/>
        <p:txBody>
          <a:bodyPr/>
          <a:lstStyle/>
          <a:p>
            <a:fld id="{A7642700-8E70-43C8-878E-ACA12828FBCA}" type="slidenum">
              <a:rPr lang="en-US" smtClean="0"/>
              <a:t>1</a:t>
            </a:fld>
            <a:endParaRPr lang="en-US"/>
          </a:p>
        </p:txBody>
      </p:sp>
    </p:spTree>
    <p:extLst>
      <p:ext uri="{BB962C8B-B14F-4D97-AF65-F5344CB8AC3E}">
        <p14:creationId xmlns:p14="http://schemas.microsoft.com/office/powerpoint/2010/main" val="988497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54619F6-8F8D-40F2-B087-C0C0DE288A42}"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1148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1C9E0FA-BEA0-460F-BB92-0ACC4C5EDF3E}" type="slidenum">
              <a:rPr lang="en-US" smtClean="0"/>
              <a:pPr>
                <a:defRPr/>
              </a:pPr>
              <a:t>‹#›</a:t>
            </a:fld>
            <a:endParaRPr lang="en-US"/>
          </a:p>
        </p:txBody>
      </p:sp>
    </p:spTree>
    <p:extLst>
      <p:ext uri="{BB962C8B-B14F-4D97-AF65-F5344CB8AC3E}">
        <p14:creationId xmlns:p14="http://schemas.microsoft.com/office/powerpoint/2010/main" val="2196055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5978E92-BE42-4093-8BB7-1C9B54F1A2A1}"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21099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C981019-17BB-4EFB-8189-354F2D51B5C6}" type="slidenum">
              <a:rPr lang="en-US" smtClean="0"/>
              <a:pPr>
                <a:defRPr/>
              </a:pPr>
              <a:t>‹#›</a:t>
            </a:fld>
            <a:endParaRPr lang="en-US"/>
          </a:p>
        </p:txBody>
      </p:sp>
    </p:spTree>
    <p:extLst>
      <p:ext uri="{BB962C8B-B14F-4D97-AF65-F5344CB8AC3E}">
        <p14:creationId xmlns:p14="http://schemas.microsoft.com/office/powerpoint/2010/main" val="3923354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4A1C2E9-8372-4E22-84B8-F65589CFC06D}" type="slidenum">
              <a:rPr lang="en-US" smtClean="0"/>
              <a:pPr>
                <a:defRPr/>
              </a:pPr>
              <a:t>‹#›</a:t>
            </a:fld>
            <a:endParaRPr lang="en-US"/>
          </a:p>
        </p:txBody>
      </p:sp>
    </p:spTree>
    <p:extLst>
      <p:ext uri="{BB962C8B-B14F-4D97-AF65-F5344CB8AC3E}">
        <p14:creationId xmlns:p14="http://schemas.microsoft.com/office/powerpoint/2010/main" val="3872056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333A354-C371-42BC-A462-335FEC360407}" type="slidenum">
              <a:rPr lang="en-US" smtClean="0"/>
              <a:pPr>
                <a:defRPr/>
              </a:pPr>
              <a:t>‹#›</a:t>
            </a:fld>
            <a:endParaRPr lang="en-US"/>
          </a:p>
        </p:txBody>
      </p:sp>
    </p:spTree>
    <p:extLst>
      <p:ext uri="{BB962C8B-B14F-4D97-AF65-F5344CB8AC3E}">
        <p14:creationId xmlns:p14="http://schemas.microsoft.com/office/powerpoint/2010/main" val="677871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5004411-0395-4B19-9CF9-ED8CB82923B8}" type="slidenum">
              <a:rPr lang="en-US" smtClean="0"/>
              <a:pPr>
                <a:defRPr/>
              </a:pPr>
              <a:t>‹#›</a:t>
            </a:fld>
            <a:endParaRPr lang="en-US"/>
          </a:p>
        </p:txBody>
      </p:sp>
    </p:spTree>
    <p:extLst>
      <p:ext uri="{BB962C8B-B14F-4D97-AF65-F5344CB8AC3E}">
        <p14:creationId xmlns:p14="http://schemas.microsoft.com/office/powerpoint/2010/main" val="1148309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7D6025A1-DAE7-411C-AC00-8B84F579C690}" type="slidenum">
              <a:rPr lang="en-US" smtClean="0"/>
              <a:pPr>
                <a:defRPr/>
              </a:pPr>
              <a:t>‹#›</a:t>
            </a:fld>
            <a:endParaRPr lang="en-US"/>
          </a:p>
        </p:txBody>
      </p:sp>
    </p:spTree>
    <p:extLst>
      <p:ext uri="{BB962C8B-B14F-4D97-AF65-F5344CB8AC3E}">
        <p14:creationId xmlns:p14="http://schemas.microsoft.com/office/powerpoint/2010/main" val="4267590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B1FB08D-35CC-4D3B-B9E7-3ADE447D7B14}" type="slidenum">
              <a:rPr lang="en-US" smtClean="0"/>
              <a:pPr>
                <a:defRPr/>
              </a:pPr>
              <a:t>‹#›</a:t>
            </a:fld>
            <a:endParaRPr lang="en-US"/>
          </a:p>
        </p:txBody>
      </p:sp>
    </p:spTree>
    <p:extLst>
      <p:ext uri="{BB962C8B-B14F-4D97-AF65-F5344CB8AC3E}">
        <p14:creationId xmlns:p14="http://schemas.microsoft.com/office/powerpoint/2010/main" val="2022869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AD694AD-D86D-409D-A87E-1B4418A31D52}" type="slidenum">
              <a:rPr lang="en-US" smtClean="0"/>
              <a:pPr>
                <a:defRPr/>
              </a:pPr>
              <a:t>‹#›</a:t>
            </a:fld>
            <a:endParaRPr lang="en-US"/>
          </a:p>
        </p:txBody>
      </p:sp>
    </p:spTree>
    <p:extLst>
      <p:ext uri="{BB962C8B-B14F-4D97-AF65-F5344CB8AC3E}">
        <p14:creationId xmlns:p14="http://schemas.microsoft.com/office/powerpoint/2010/main" val="2494983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A19422D-7446-4A53-8E90-9BB36A9693B3}" type="slidenum">
              <a:rPr lang="en-US" smtClean="0"/>
              <a:pPr>
                <a:defRPr/>
              </a:pPr>
              <a:t>‹#›</a:t>
            </a:fld>
            <a:endParaRPr lang="en-US"/>
          </a:p>
        </p:txBody>
      </p:sp>
    </p:spTree>
    <p:extLst>
      <p:ext uri="{BB962C8B-B14F-4D97-AF65-F5344CB8AC3E}">
        <p14:creationId xmlns:p14="http://schemas.microsoft.com/office/powerpoint/2010/main" val="3302517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defRPr/>
            </a:pPr>
            <a:fld id="{8516F971-4473-48EF-952C-EB7484AF44F6}" type="slidenum">
              <a:rPr lang="en-US" smtClean="0"/>
              <a:pPr>
                <a:defRPr/>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5261327"/>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Subtitle 6"/>
          <p:cNvSpPr>
            <a:spLocks noGrp="1"/>
          </p:cNvSpPr>
          <p:nvPr>
            <p:ph type="subTitle" idx="1"/>
          </p:nvPr>
        </p:nvSpPr>
        <p:spPr>
          <a:xfrm>
            <a:off x="825038" y="4455621"/>
            <a:ext cx="7543800" cy="1716580"/>
          </a:xfrm>
        </p:spPr>
        <p:txBody>
          <a:bodyPr>
            <a:normAutofit/>
          </a:bodyPr>
          <a:lstStyle/>
          <a:p>
            <a:pPr algn="ctr">
              <a:lnSpc>
                <a:spcPct val="120000"/>
              </a:lnSpc>
              <a:spcBef>
                <a:spcPts val="0"/>
              </a:spcBef>
              <a:spcAft>
                <a:spcPts val="0"/>
              </a:spcAft>
            </a:pPr>
            <a:endParaRPr lang="en-US" sz="1800" b="1" cap="none" spc="0" dirty="0">
              <a:latin typeface="Corbel" panose="020B0503020204020204" pitchFamily="34" charset="0"/>
              <a:cs typeface="Times New Roman" panose="02020603050405020304" pitchFamily="18" charset="0"/>
            </a:endParaRPr>
          </a:p>
          <a:p>
            <a:pPr algn="ctr">
              <a:lnSpc>
                <a:spcPct val="120000"/>
              </a:lnSpc>
              <a:spcBef>
                <a:spcPts val="0"/>
              </a:spcBef>
              <a:spcAft>
                <a:spcPts val="0"/>
              </a:spcAft>
            </a:pPr>
            <a:r>
              <a:rPr lang="en-US" sz="1800" b="1" cap="none" spc="0" dirty="0">
                <a:latin typeface="Corbel" panose="020B0503020204020204" pitchFamily="34" charset="0"/>
                <a:cs typeface="Times New Roman" panose="02020603050405020304" pitchFamily="18" charset="0"/>
              </a:rPr>
              <a:t>Nicole E. Ducheneaux</a:t>
            </a:r>
          </a:p>
          <a:p>
            <a:pPr algn="ctr">
              <a:lnSpc>
                <a:spcPct val="120000"/>
              </a:lnSpc>
              <a:spcBef>
                <a:spcPts val="0"/>
              </a:spcBef>
              <a:spcAft>
                <a:spcPts val="0"/>
              </a:spcAft>
            </a:pPr>
            <a:r>
              <a:rPr lang="en-US" sz="1800" b="1" cap="none" spc="0" dirty="0">
                <a:latin typeface="Corbel" panose="020B0503020204020204" pitchFamily="34" charset="0"/>
                <a:cs typeface="Times New Roman" panose="02020603050405020304" pitchFamily="18" charset="0"/>
              </a:rPr>
              <a:t>Partner </a:t>
            </a:r>
          </a:p>
          <a:p>
            <a:endParaRPr lang="en-US" dirty="0">
              <a:latin typeface="Corbel" panose="020B0503020204020204" pitchFamily="34" charset="0"/>
            </a:endParaRPr>
          </a:p>
        </p:txBody>
      </p:sp>
      <p:sp>
        <p:nvSpPr>
          <p:cNvPr id="8" name="TextBox 7"/>
          <p:cNvSpPr txBox="1"/>
          <p:nvPr/>
        </p:nvSpPr>
        <p:spPr>
          <a:xfrm>
            <a:off x="571500" y="1676400"/>
            <a:ext cx="8001000" cy="2739211"/>
          </a:xfrm>
          <a:prstGeom prst="rect">
            <a:avLst/>
          </a:prstGeom>
          <a:noFill/>
        </p:spPr>
        <p:txBody>
          <a:bodyPr wrap="square" rtlCol="0">
            <a:spAutoFit/>
          </a:bodyPr>
          <a:lstStyle/>
          <a:p>
            <a:pPr algn="ctr"/>
            <a:r>
              <a:rPr lang="en-US" sz="2800" b="1" dirty="0">
                <a:latin typeface="Corbel" panose="020B0503020204020204" pitchFamily="34" charset="0"/>
                <a:cs typeface="Times New Roman" panose="02020603050405020304" pitchFamily="18" charset="0"/>
              </a:rPr>
              <a:t>The Legacy of DAPL: Background and Lessons for Protecting Treaty Rights, Tribal Trust Resources, and Grandmother Earth Through Government-to-Government Consultation</a:t>
            </a:r>
          </a:p>
          <a:p>
            <a:pPr algn="ctr"/>
            <a:endParaRPr lang="en-US" sz="2000" b="1" cap="small" dirty="0">
              <a:latin typeface="Corbel" panose="020B0503020204020204" pitchFamily="34" charset="0"/>
              <a:cs typeface="Times New Roman" panose="02020603050405020304" pitchFamily="18" charset="0"/>
            </a:endParaRPr>
          </a:p>
          <a:p>
            <a:pPr algn="ctr"/>
            <a:endParaRPr lang="en-US" sz="2000" dirty="0">
              <a:latin typeface="Corbel" panose="020B0503020204020204" pitchFamily="34" charset="0"/>
              <a:cs typeface="Times New Roman" panose="02020603050405020304" pitchFamily="18" charset="0"/>
            </a:endParaRPr>
          </a:p>
          <a:p>
            <a:endParaRPr lang="en-US" sz="2000" dirty="0">
              <a:latin typeface="Corbel" panose="020B0503020204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2C0A05E0-0CD6-408F-9FE2-358BC7306D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54964"/>
            <a:ext cx="2743199" cy="940432"/>
          </a:xfrm>
          <a:prstGeom prst="rect">
            <a:avLst/>
          </a:prstGeom>
        </p:spPr>
      </p:pic>
    </p:spTree>
    <p:extLst>
      <p:ext uri="{BB962C8B-B14F-4D97-AF65-F5344CB8AC3E}">
        <p14:creationId xmlns:p14="http://schemas.microsoft.com/office/powerpoint/2010/main" val="1665691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1066800" y="1066800"/>
            <a:ext cx="7010400" cy="4154984"/>
          </a:xfrm>
          <a:prstGeom prst="rect">
            <a:avLst/>
          </a:prstGeom>
          <a:noFill/>
        </p:spPr>
        <p:txBody>
          <a:bodyPr wrap="square" rtlCol="0">
            <a:spAutoFit/>
          </a:bodyPr>
          <a:lstStyle/>
          <a:p>
            <a:pPr marL="461963" indent="-461963" algn="just"/>
            <a:r>
              <a:rPr lang="en-US" sz="2400" dirty="0">
                <a:latin typeface="Corbel" panose="020B0503020204020204" pitchFamily="34"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a:latin typeface="Corbel" panose="020B0503020204020204" pitchFamily="34" charset="0"/>
                <a:cs typeface="Times New Roman" panose="02020603050405020304" pitchFamily="18" charset="0"/>
              </a:rPr>
              <a:t>The atrocities at Standing Rock – a case study in consultation</a:t>
            </a:r>
          </a:p>
          <a:p>
            <a:pPr algn="just"/>
            <a:endParaRPr lang="en-US" sz="2400" dirty="0">
              <a:latin typeface="Corbel" panose="020B0503020204020204" pitchFamily="34" charset="0"/>
              <a:cs typeface="Times New Roman" panose="02020603050405020304" pitchFamily="18" charset="0"/>
            </a:endParaRPr>
          </a:p>
          <a:p>
            <a:pPr marL="515938" indent="-515938" algn="just"/>
            <a:r>
              <a:rPr lang="en-US" sz="2400" dirty="0">
                <a:latin typeface="Corbel" panose="020B0503020204020204" pitchFamily="34" charset="0"/>
                <a:cs typeface="Times New Roman" panose="02020603050405020304" pitchFamily="18" charset="0"/>
              </a:rPr>
              <a:t>II. 	Origins and fundamentals of tribal consultation</a:t>
            </a:r>
          </a:p>
          <a:p>
            <a:pPr algn="just"/>
            <a:endParaRPr lang="en-US" sz="2400" dirty="0">
              <a:latin typeface="Corbel" panose="020B0503020204020204" pitchFamily="34" charset="0"/>
              <a:cs typeface="Times New Roman" panose="02020603050405020304" pitchFamily="18" charset="0"/>
            </a:endParaRPr>
          </a:p>
          <a:p>
            <a:pPr marL="461963" indent="-461963" algn="just"/>
            <a:r>
              <a:rPr lang="en-US" sz="2400" dirty="0">
                <a:latin typeface="Corbel" panose="020B0503020204020204" pitchFamily="34" charset="0"/>
                <a:cs typeface="Times New Roman" panose="02020603050405020304" pitchFamily="18" charset="0"/>
              </a:rPr>
              <a:t>III. 	DAPL litigation – remand and litigation moving forward</a:t>
            </a:r>
          </a:p>
          <a:p>
            <a:pPr marL="285750" indent="-285750" algn="just">
              <a:buFont typeface="Arial" panose="020B0604020202020204" pitchFamily="34" charset="0"/>
              <a:buChar char="•"/>
            </a:pPr>
            <a:endParaRPr lang="en-US" sz="2400" dirty="0">
              <a:latin typeface="Corbel" panose="020B0503020204020204" pitchFamily="34" charset="0"/>
              <a:cs typeface="Times New Roman" panose="02020603050405020304" pitchFamily="18" charset="0"/>
            </a:endParaRPr>
          </a:p>
          <a:p>
            <a:pPr marL="461963" indent="-461963" algn="just"/>
            <a:r>
              <a:rPr lang="en-US" sz="2400" dirty="0">
                <a:latin typeface="Corbel" panose="020B0503020204020204" pitchFamily="34" charset="0"/>
                <a:cs typeface="Times New Roman" panose="02020603050405020304" pitchFamily="18" charset="0"/>
              </a:rPr>
              <a:t>IV. 	DAPL lessons learned – the post-Standing Rock relationship with agencies, consultation, and litigation</a:t>
            </a:r>
          </a:p>
        </p:txBody>
      </p:sp>
    </p:spTree>
    <p:extLst>
      <p:ext uri="{BB962C8B-B14F-4D97-AF65-F5344CB8AC3E}">
        <p14:creationId xmlns:p14="http://schemas.microsoft.com/office/powerpoint/2010/main" val="4221509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100" y="2767280"/>
            <a:ext cx="8305800" cy="1323439"/>
          </a:xfrm>
          <a:prstGeom prst="rect">
            <a:avLst/>
          </a:prstGeom>
          <a:noFill/>
        </p:spPr>
        <p:txBody>
          <a:bodyPr wrap="square" rtlCol="0">
            <a:spAutoFit/>
          </a:bodyPr>
          <a:lstStyle/>
          <a:p>
            <a:pPr marL="461963" indent="-461963" algn="ctr"/>
            <a:r>
              <a:rPr lang="en-US" sz="4000" b="1" cap="small" dirty="0">
                <a:latin typeface="Corbel" panose="020B0503020204020204" pitchFamily="34" charset="0"/>
                <a:cs typeface="Times New Roman" panose="02020603050405020304" pitchFamily="18" charset="0"/>
              </a:rPr>
              <a:t>The Atrocities at Standing Rock: </a:t>
            </a:r>
          </a:p>
          <a:p>
            <a:pPr marL="461963" indent="-461963" algn="ctr"/>
            <a:r>
              <a:rPr lang="en-US" sz="4000" b="1" cap="small" dirty="0">
                <a:latin typeface="Corbel" panose="020B0503020204020204" pitchFamily="34" charset="0"/>
                <a:cs typeface="Times New Roman" panose="02020603050405020304" pitchFamily="18" charset="0"/>
              </a:rPr>
              <a:t>A Case Study in Consultation</a:t>
            </a:r>
          </a:p>
        </p:txBody>
      </p:sp>
      <p:sp>
        <p:nvSpPr>
          <p:cNvPr id="4" name="Title 3">
            <a:extLst>
              <a:ext uri="{FF2B5EF4-FFF2-40B4-BE49-F238E27FC236}">
                <a16:creationId xmlns:a16="http://schemas.microsoft.com/office/drawing/2014/main" id="{AD160A0F-FE8C-40FA-AA87-B3A077646490}"/>
              </a:ext>
            </a:extLst>
          </p:cNvPr>
          <p:cNvSpPr>
            <a:spLocks noGrp="1"/>
          </p:cNvSpPr>
          <p:nvPr>
            <p:ph type="title"/>
          </p:nvPr>
        </p:nvSpPr>
        <p:spPr/>
        <p:txBody>
          <a:bodyPr anchor="ctr"/>
          <a:lstStyle/>
          <a:p>
            <a:pPr algn="ctr"/>
            <a:r>
              <a:rPr lang="en-US" b="1" cap="small" dirty="0">
                <a:solidFill>
                  <a:schemeClr val="tx2"/>
                </a:solidFill>
                <a:latin typeface="Corbel" panose="020B0503020204020204" pitchFamily="34" charset="0"/>
              </a:rPr>
              <a:t>Part I: </a:t>
            </a:r>
          </a:p>
        </p:txBody>
      </p:sp>
    </p:spTree>
    <p:extLst>
      <p:ext uri="{BB962C8B-B14F-4D97-AF65-F5344CB8AC3E}">
        <p14:creationId xmlns:p14="http://schemas.microsoft.com/office/powerpoint/2010/main" val="811171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724" y="1828799"/>
            <a:ext cx="7553476" cy="4283549"/>
          </a:xfrm>
          <a:prstGeom prst="rect">
            <a:avLst/>
          </a:prstGeom>
        </p:spPr>
      </p:pic>
      <p:sp>
        <p:nvSpPr>
          <p:cNvPr id="4" name="TextBox 3"/>
          <p:cNvSpPr txBox="1"/>
          <p:nvPr/>
        </p:nvSpPr>
        <p:spPr>
          <a:xfrm>
            <a:off x="914400" y="563683"/>
            <a:ext cx="7391400" cy="1077218"/>
          </a:xfrm>
          <a:prstGeom prst="rect">
            <a:avLst/>
          </a:prstGeom>
          <a:noFill/>
        </p:spPr>
        <p:txBody>
          <a:bodyPr wrap="square" rtlCol="0">
            <a:spAutoFit/>
          </a:bodyPr>
          <a:lstStyle/>
          <a:p>
            <a:pPr algn="ctr"/>
            <a:r>
              <a:rPr lang="en-US" sz="3200" b="1" cap="small" dirty="0">
                <a:latin typeface="Corbel" panose="020B0503020204020204" pitchFamily="34" charset="0"/>
                <a:cs typeface="Times New Roman" panose="02020603050405020304" pitchFamily="18" charset="0"/>
              </a:rPr>
              <a:t>Lakota Territory Pursuant to </a:t>
            </a:r>
          </a:p>
          <a:p>
            <a:pPr algn="ctr"/>
            <a:r>
              <a:rPr lang="en-US" sz="3200" b="1" cap="small" dirty="0">
                <a:latin typeface="Corbel" panose="020B0503020204020204" pitchFamily="34" charset="0"/>
                <a:cs typeface="Times New Roman" panose="02020603050405020304" pitchFamily="18" charset="0"/>
              </a:rPr>
              <a:t>1851 Fort Laramie Treaty</a:t>
            </a:r>
          </a:p>
        </p:txBody>
      </p:sp>
    </p:spTree>
    <p:extLst>
      <p:ext uri="{BB962C8B-B14F-4D97-AF65-F5344CB8AC3E}">
        <p14:creationId xmlns:p14="http://schemas.microsoft.com/office/powerpoint/2010/main" val="3254719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2960" y="2209800"/>
            <a:ext cx="7543800" cy="2677656"/>
          </a:xfrm>
          <a:prstGeom prst="rect">
            <a:avLst/>
          </a:prstGeom>
          <a:noFill/>
        </p:spPr>
        <p:txBody>
          <a:bodyPr wrap="square" rtlCol="0">
            <a:spAutoFit/>
          </a:bodyPr>
          <a:lstStyle/>
          <a:p>
            <a:pPr algn="ctr"/>
            <a:endParaRPr lang="en-US" sz="2400" b="1" dirty="0">
              <a:latin typeface="Corbel" panose="020B0503020204020204" pitchFamily="34" charset="0"/>
              <a:cs typeface="Times New Roman" panose="02020603050405020304" pitchFamily="18" charset="0"/>
            </a:endParaRPr>
          </a:p>
          <a:p>
            <a:pPr marL="342900" indent="-342900" algn="just">
              <a:buFont typeface="Arial" panose="020B0604020202020204" pitchFamily="34" charset="0"/>
              <a:buChar char="•"/>
            </a:pPr>
            <a:r>
              <a:rPr lang="en-US" sz="2400" b="1" dirty="0">
                <a:latin typeface="Corbel" panose="020B0503020204020204" pitchFamily="34" charset="0"/>
                <a:cs typeface="Times New Roman" panose="02020603050405020304" pitchFamily="18" charset="0"/>
              </a:rPr>
              <a:t>Homeland </a:t>
            </a:r>
            <a:r>
              <a:rPr lang="en-US" sz="2400" dirty="0">
                <a:latin typeface="Corbel" panose="020B0503020204020204" pitchFamily="34" charset="0"/>
                <a:cs typeface="Times New Roman" panose="02020603050405020304" pitchFamily="18" charset="0"/>
              </a:rPr>
              <a:t>– “absolute and undisturbed use and occupation”</a:t>
            </a:r>
          </a:p>
          <a:p>
            <a:pPr algn="just"/>
            <a:endParaRPr lang="en-US" sz="2400" dirty="0">
              <a:latin typeface="Corbel" panose="020B0503020204020204" pitchFamily="34" charset="0"/>
              <a:cs typeface="Times New Roman" panose="02020603050405020304" pitchFamily="18" charset="0"/>
            </a:endParaRPr>
          </a:p>
          <a:p>
            <a:pPr marL="342900" indent="-342900" algn="just">
              <a:buFont typeface="Arial" panose="020B0604020202020204" pitchFamily="34" charset="0"/>
              <a:buChar char="•"/>
            </a:pPr>
            <a:r>
              <a:rPr lang="en-US" sz="2400" b="1" dirty="0">
                <a:latin typeface="Corbel" panose="020B0503020204020204" pitchFamily="34" charset="0"/>
                <a:cs typeface="Times New Roman" panose="02020603050405020304" pitchFamily="18" charset="0"/>
              </a:rPr>
              <a:t>Culture and livelihood </a:t>
            </a:r>
            <a:r>
              <a:rPr lang="en-US" sz="2400" dirty="0">
                <a:latin typeface="Corbel" panose="020B0503020204020204" pitchFamily="34" charset="0"/>
                <a:cs typeface="Times New Roman" panose="02020603050405020304" pitchFamily="18" charset="0"/>
              </a:rPr>
              <a:t>– hunting, fishing, subsistence</a:t>
            </a:r>
          </a:p>
          <a:p>
            <a:pPr algn="just"/>
            <a:endParaRPr lang="en-US" sz="2400" dirty="0">
              <a:latin typeface="Corbel" panose="020B0503020204020204" pitchFamily="34" charset="0"/>
              <a:cs typeface="Times New Roman" panose="02020603050405020304" pitchFamily="18" charset="0"/>
            </a:endParaRPr>
          </a:p>
          <a:p>
            <a:pPr marL="342900" indent="-342900" algn="just">
              <a:buFont typeface="Arial" panose="020B0604020202020204" pitchFamily="34" charset="0"/>
              <a:buChar char="•"/>
            </a:pPr>
            <a:r>
              <a:rPr lang="en-US" sz="2400" b="1" dirty="0">
                <a:latin typeface="Corbel" panose="020B0503020204020204" pitchFamily="34" charset="0"/>
                <a:cs typeface="Times New Roman" panose="02020603050405020304" pitchFamily="18" charset="0"/>
              </a:rPr>
              <a:t>Spirituality</a:t>
            </a:r>
            <a:r>
              <a:rPr lang="en-US" sz="2400" dirty="0">
                <a:latin typeface="Corbel" panose="020B0503020204020204" pitchFamily="34" charset="0"/>
                <a:cs typeface="Times New Roman" panose="02020603050405020304" pitchFamily="18" charset="0"/>
              </a:rPr>
              <a:t> – Sacred Black Hills; sacred water</a:t>
            </a:r>
          </a:p>
        </p:txBody>
      </p:sp>
      <p:sp>
        <p:nvSpPr>
          <p:cNvPr id="5" name="Title 4">
            <a:extLst>
              <a:ext uri="{FF2B5EF4-FFF2-40B4-BE49-F238E27FC236}">
                <a16:creationId xmlns:a16="http://schemas.microsoft.com/office/drawing/2014/main" id="{469DEEE6-EFBF-4FFA-AE7A-9F00F06F72EB}"/>
              </a:ext>
            </a:extLst>
          </p:cNvPr>
          <p:cNvSpPr>
            <a:spLocks noGrp="1"/>
          </p:cNvSpPr>
          <p:nvPr>
            <p:ph type="title"/>
          </p:nvPr>
        </p:nvSpPr>
        <p:spPr/>
        <p:txBody>
          <a:bodyPr anchor="ctr">
            <a:normAutofit/>
          </a:bodyPr>
          <a:lstStyle/>
          <a:p>
            <a:pPr algn="ctr"/>
            <a:r>
              <a:rPr lang="en-US" sz="4000" b="1" cap="small" dirty="0">
                <a:solidFill>
                  <a:schemeClr val="tx1"/>
                </a:solidFill>
                <a:latin typeface="Corbel" panose="020B0503020204020204" pitchFamily="34" charset="0"/>
              </a:rPr>
              <a:t>Significance of Treaty Territory</a:t>
            </a:r>
          </a:p>
        </p:txBody>
      </p:sp>
    </p:spTree>
    <p:extLst>
      <p:ext uri="{BB962C8B-B14F-4D97-AF65-F5344CB8AC3E}">
        <p14:creationId xmlns:p14="http://schemas.microsoft.com/office/powerpoint/2010/main" val="2415504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822960" y="2057400"/>
            <a:ext cx="7543801" cy="3886200"/>
          </a:xfrm>
        </p:spPr>
        <p:txBody>
          <a:bodyPr anchor="ctr">
            <a:normAutofit/>
          </a:bodyPr>
          <a:lstStyle/>
          <a:p>
            <a:pPr marL="342900" indent="-342900" algn="just">
              <a:buClrTx/>
              <a:buFont typeface="Arial" panose="020B0604020202020204" pitchFamily="34" charset="0"/>
              <a:buChar char="•"/>
            </a:pPr>
            <a:r>
              <a:rPr lang="en-US" dirty="0">
                <a:solidFill>
                  <a:schemeClr val="tx1"/>
                </a:solidFill>
                <a:latin typeface="Corbel" panose="020B0503020204020204" pitchFamily="34" charset="0"/>
                <a:cs typeface="Times New Roman" panose="02020603050405020304" pitchFamily="18" charset="0"/>
              </a:rPr>
              <a:t>Ultimately and illegally diminished to present-day reservations</a:t>
            </a:r>
          </a:p>
          <a:p>
            <a:pPr marL="0" indent="0" algn="just">
              <a:buClrTx/>
              <a:buNone/>
            </a:pPr>
            <a:endParaRPr lang="en-US" dirty="0">
              <a:solidFill>
                <a:schemeClr val="tx1"/>
              </a:solidFill>
              <a:latin typeface="Corbel" panose="020B0503020204020204" pitchFamily="34" charset="0"/>
              <a:cs typeface="Times New Roman" panose="02020603050405020304" pitchFamily="18" charset="0"/>
            </a:endParaRPr>
          </a:p>
          <a:p>
            <a:pPr marL="342900" indent="-342900" algn="just">
              <a:buClrTx/>
              <a:buFont typeface="Arial" panose="020B0604020202020204" pitchFamily="34" charset="0"/>
              <a:buChar char="•"/>
            </a:pPr>
            <a:r>
              <a:rPr lang="en-US" dirty="0">
                <a:solidFill>
                  <a:schemeClr val="tx1"/>
                </a:solidFill>
                <a:latin typeface="Corbel" panose="020B0503020204020204" pitchFamily="34" charset="0"/>
                <a:cs typeface="Times New Roman" panose="02020603050405020304" pitchFamily="18" charset="0"/>
              </a:rPr>
              <a:t>United States owns in trust, including resources like water, for the benefit of Tribes and owes a fiduciary responsibility (</a:t>
            </a:r>
            <a:r>
              <a:rPr lang="en-US" i="1" dirty="0">
                <a:solidFill>
                  <a:schemeClr val="tx1"/>
                </a:solidFill>
                <a:latin typeface="Corbel" panose="020B0503020204020204" pitchFamily="34" charset="0"/>
                <a:cs typeface="Times New Roman" panose="02020603050405020304" pitchFamily="18" charset="0"/>
              </a:rPr>
              <a:t>Johnson v. </a:t>
            </a:r>
            <a:r>
              <a:rPr lang="en-US" i="1" dirty="0" err="1">
                <a:solidFill>
                  <a:schemeClr val="tx1"/>
                </a:solidFill>
                <a:latin typeface="Corbel" panose="020B0503020204020204" pitchFamily="34" charset="0"/>
                <a:cs typeface="Times New Roman" panose="02020603050405020304" pitchFamily="18" charset="0"/>
              </a:rPr>
              <a:t>M’Intosh</a:t>
            </a:r>
            <a:r>
              <a:rPr lang="en-US" dirty="0">
                <a:solidFill>
                  <a:schemeClr val="tx1"/>
                </a:solidFill>
                <a:latin typeface="Corbel" panose="020B0503020204020204" pitchFamily="34" charset="0"/>
                <a:cs typeface="Times New Roman" panose="02020603050405020304" pitchFamily="18" charset="0"/>
              </a:rPr>
              <a:t>, 21 U.S. 543 (1823)</a:t>
            </a:r>
          </a:p>
          <a:p>
            <a:pPr marL="0" indent="0" algn="just">
              <a:buClrTx/>
              <a:buNone/>
            </a:pPr>
            <a:endParaRPr lang="en-US" dirty="0">
              <a:solidFill>
                <a:schemeClr val="tx1"/>
              </a:solidFill>
              <a:latin typeface="Corbel" panose="020B0503020204020204" pitchFamily="34" charset="0"/>
              <a:cs typeface="Times New Roman" panose="02020603050405020304" pitchFamily="18" charset="0"/>
            </a:endParaRPr>
          </a:p>
          <a:p>
            <a:pPr marL="342900" indent="-342900" algn="just">
              <a:buClrTx/>
              <a:buFont typeface="Arial" panose="020B0604020202020204" pitchFamily="34" charset="0"/>
              <a:buChar char="•"/>
            </a:pPr>
            <a:r>
              <a:rPr lang="en-US" dirty="0">
                <a:solidFill>
                  <a:schemeClr val="tx1"/>
                </a:solidFill>
                <a:latin typeface="Corbel" panose="020B0503020204020204" pitchFamily="34" charset="0"/>
                <a:cs typeface="Times New Roman" panose="02020603050405020304" pitchFamily="18" charset="0"/>
              </a:rPr>
              <a:t>Treaty rights not explicitly abrogated, including off-reservation rights, remain in force (</a:t>
            </a:r>
            <a:r>
              <a:rPr lang="en-US" i="1" dirty="0">
                <a:solidFill>
                  <a:schemeClr val="tx1"/>
                </a:solidFill>
                <a:latin typeface="Corbel" panose="020B0503020204020204" pitchFamily="34" charset="0"/>
                <a:cs typeface="Times New Roman" panose="02020603050405020304" pitchFamily="18" charset="0"/>
              </a:rPr>
              <a:t>see, e.g. Minnesota v. Mille Lacs Band of Chippewa Indians</a:t>
            </a:r>
            <a:r>
              <a:rPr lang="en-US" dirty="0">
                <a:solidFill>
                  <a:schemeClr val="tx1"/>
                </a:solidFill>
                <a:latin typeface="Corbel" panose="020B0503020204020204" pitchFamily="34" charset="0"/>
                <a:cs typeface="Times New Roman" panose="02020603050405020304" pitchFamily="18" charset="0"/>
              </a:rPr>
              <a:t>, 526 U.S. 172 (1999)) </a:t>
            </a:r>
          </a:p>
          <a:p>
            <a:endParaRPr lang="en-US" dirty="0">
              <a:latin typeface="Corbel" panose="020B0503020204020204" pitchFamily="34" charset="0"/>
            </a:endParaRPr>
          </a:p>
        </p:txBody>
      </p:sp>
      <p:sp>
        <p:nvSpPr>
          <p:cNvPr id="3" name="Title 2">
            <a:extLst>
              <a:ext uri="{FF2B5EF4-FFF2-40B4-BE49-F238E27FC236}">
                <a16:creationId xmlns:a16="http://schemas.microsoft.com/office/drawing/2014/main" id="{98DC6E6E-B4C6-49C6-888C-4B3E6759CCE4}"/>
              </a:ext>
            </a:extLst>
          </p:cNvPr>
          <p:cNvSpPr>
            <a:spLocks noGrp="1"/>
          </p:cNvSpPr>
          <p:nvPr>
            <p:ph type="title"/>
          </p:nvPr>
        </p:nvSpPr>
        <p:spPr/>
        <p:txBody>
          <a:bodyPr anchor="ctr">
            <a:normAutofit/>
          </a:bodyPr>
          <a:lstStyle/>
          <a:p>
            <a:pPr algn="ctr"/>
            <a:r>
              <a:rPr lang="en-US" sz="4000" b="1" cap="small" dirty="0">
                <a:solidFill>
                  <a:schemeClr val="tx1"/>
                </a:solidFill>
                <a:latin typeface="Corbel" panose="020B0503020204020204" pitchFamily="34" charset="0"/>
              </a:rPr>
              <a:t>Status of Indian Lands</a:t>
            </a:r>
          </a:p>
        </p:txBody>
      </p:sp>
    </p:spTree>
    <p:extLst>
      <p:ext uri="{BB962C8B-B14F-4D97-AF65-F5344CB8AC3E}">
        <p14:creationId xmlns:p14="http://schemas.microsoft.com/office/powerpoint/2010/main" val="707604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a:bodyPr>
          <a:lstStyle/>
          <a:p>
            <a:pPr algn="ctr"/>
            <a:r>
              <a:rPr lang="en-US" sz="4000" b="1" cap="small" dirty="0">
                <a:solidFill>
                  <a:schemeClr val="tx1"/>
                </a:solidFill>
                <a:latin typeface="Corbel" panose="020B0503020204020204" pitchFamily="34" charset="0"/>
              </a:rPr>
              <a:t>1851 Territory with Present-Day</a:t>
            </a:r>
            <a:br>
              <a:rPr lang="en-US" sz="4000" b="1" cap="small" dirty="0">
                <a:solidFill>
                  <a:schemeClr val="tx1"/>
                </a:solidFill>
                <a:latin typeface="Corbel" panose="020B0503020204020204" pitchFamily="34" charset="0"/>
              </a:rPr>
            </a:br>
            <a:r>
              <a:rPr lang="en-US" sz="4000" b="1" cap="small" dirty="0">
                <a:solidFill>
                  <a:schemeClr val="tx1"/>
                </a:solidFill>
                <a:latin typeface="Corbel" panose="020B0503020204020204" pitchFamily="34" charset="0"/>
              </a:rPr>
              <a:t>Reservations and DAPL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8567" y="2133600"/>
            <a:ext cx="6066865" cy="3669493"/>
          </a:xfrm>
          <a:prstGeom prst="rect">
            <a:avLst/>
          </a:prstGeom>
        </p:spPr>
      </p:pic>
    </p:spTree>
    <p:extLst>
      <p:ext uri="{BB962C8B-B14F-4D97-AF65-F5344CB8AC3E}">
        <p14:creationId xmlns:p14="http://schemas.microsoft.com/office/powerpoint/2010/main" val="424822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a:bodyPr>
          <a:lstStyle/>
          <a:p>
            <a:pPr algn="ctr"/>
            <a:r>
              <a:rPr lang="en-US" sz="4000" b="1" cap="small" dirty="0">
                <a:solidFill>
                  <a:schemeClr val="tx1"/>
                </a:solidFill>
                <a:latin typeface="Corbel" panose="020B0503020204020204" pitchFamily="34" charset="0"/>
              </a:rPr>
              <a:t>The Missouri River – Lake Oahe</a:t>
            </a:r>
            <a:br>
              <a:rPr lang="en-US" sz="4000" b="1" cap="small" dirty="0">
                <a:solidFill>
                  <a:schemeClr val="tx1"/>
                </a:solidFill>
                <a:latin typeface="Corbel" panose="020B0503020204020204" pitchFamily="34" charset="0"/>
              </a:rPr>
            </a:br>
            <a:r>
              <a:rPr lang="en-US" sz="4000" b="1" i="1" cap="small" dirty="0" err="1">
                <a:solidFill>
                  <a:schemeClr val="tx1"/>
                </a:solidFill>
                <a:latin typeface="Corbel" panose="020B0503020204020204" pitchFamily="34" charset="0"/>
              </a:rPr>
              <a:t>Mni</a:t>
            </a:r>
            <a:r>
              <a:rPr lang="en-US" sz="4000" b="1" i="1" cap="small" dirty="0">
                <a:solidFill>
                  <a:schemeClr val="tx1"/>
                </a:solidFill>
                <a:latin typeface="Corbel" panose="020B0503020204020204" pitchFamily="34" charset="0"/>
              </a:rPr>
              <a:t> </a:t>
            </a:r>
            <a:r>
              <a:rPr lang="en-US" sz="4000" b="1" i="1" cap="small" dirty="0" err="1">
                <a:solidFill>
                  <a:schemeClr val="tx1"/>
                </a:solidFill>
                <a:latin typeface="Corbel" panose="020B0503020204020204" pitchFamily="34" charset="0"/>
              </a:rPr>
              <a:t>Sose</a:t>
            </a:r>
            <a:endParaRPr lang="en-US" sz="4000" b="1" cap="small" dirty="0">
              <a:solidFill>
                <a:schemeClr val="tx1"/>
              </a:solidFill>
              <a:latin typeface="Corbel" panose="020B050302020402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1828800"/>
            <a:ext cx="5943600" cy="4457700"/>
          </a:xfrm>
          <a:prstGeom prst="rect">
            <a:avLst/>
          </a:prstGeom>
        </p:spPr>
      </p:pic>
    </p:spTree>
    <p:extLst>
      <p:ext uri="{BB962C8B-B14F-4D97-AF65-F5344CB8AC3E}">
        <p14:creationId xmlns:p14="http://schemas.microsoft.com/office/powerpoint/2010/main" val="3185538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4191000" y="1845734"/>
            <a:ext cx="4572000" cy="4023360"/>
          </a:xfrm>
        </p:spPr>
        <p:txBody>
          <a:bodyPr/>
          <a:lstStyle/>
          <a:p>
            <a:pPr marL="342900" indent="-342900" algn="just">
              <a:buClrTx/>
              <a:buFont typeface="Arial" panose="020B0604020202020204" pitchFamily="34" charset="0"/>
              <a:buChar char="•"/>
            </a:pPr>
            <a:r>
              <a:rPr lang="en-US" dirty="0">
                <a:solidFill>
                  <a:schemeClr val="tx1"/>
                </a:solidFill>
                <a:latin typeface="Corbel" panose="020B0503020204020204" pitchFamily="34" charset="0"/>
                <a:cs typeface="Times New Roman" panose="02020603050405020304" pitchFamily="18" charset="0"/>
              </a:rPr>
              <a:t>The lifeline or blood line of the Lakota from time immemorial</a:t>
            </a:r>
          </a:p>
          <a:p>
            <a:pPr marL="342900" indent="-342900" algn="just">
              <a:buClrTx/>
              <a:buFont typeface="Arial" panose="020B0604020202020204" pitchFamily="34" charset="0"/>
              <a:buChar char="•"/>
            </a:pPr>
            <a:r>
              <a:rPr lang="en-US" dirty="0">
                <a:solidFill>
                  <a:schemeClr val="tx1"/>
                </a:solidFill>
                <a:latin typeface="Corbel" panose="020B0503020204020204" pitchFamily="34" charset="0"/>
                <a:cs typeface="Times New Roman" panose="02020603050405020304" pitchFamily="18" charset="0"/>
              </a:rPr>
              <a:t>Sacred sites, cultural sites, archeological sites, graves</a:t>
            </a:r>
          </a:p>
          <a:p>
            <a:pPr marL="342900" indent="-342900" algn="just">
              <a:buClrTx/>
              <a:buFont typeface="Arial" panose="020B0604020202020204" pitchFamily="34" charset="0"/>
              <a:buChar char="•"/>
            </a:pPr>
            <a:r>
              <a:rPr lang="en-US" dirty="0">
                <a:solidFill>
                  <a:schemeClr val="tx1"/>
                </a:solidFill>
                <a:latin typeface="Corbel" panose="020B0503020204020204" pitchFamily="34" charset="0"/>
                <a:cs typeface="Times New Roman" panose="02020603050405020304" pitchFamily="18" charset="0"/>
              </a:rPr>
              <a:t>Sole source of clean, fresh drinking water</a:t>
            </a:r>
          </a:p>
          <a:p>
            <a:pPr marL="342900" indent="-342900" algn="just">
              <a:buClrTx/>
              <a:buFont typeface="Arial" panose="020B0604020202020204" pitchFamily="34" charset="0"/>
              <a:buChar char="•"/>
            </a:pPr>
            <a:r>
              <a:rPr lang="en-US" dirty="0">
                <a:solidFill>
                  <a:schemeClr val="tx1"/>
                </a:solidFill>
                <a:latin typeface="Corbel" panose="020B0503020204020204" pitchFamily="34" charset="0"/>
                <a:cs typeface="Times New Roman" panose="02020603050405020304" pitchFamily="18" charset="0"/>
              </a:rPr>
              <a:t>Subsistence and culture – hunting, fishing, gathering plants and medicines</a:t>
            </a:r>
          </a:p>
          <a:p>
            <a:pPr marL="342900" indent="-342900" algn="just">
              <a:buClrTx/>
              <a:buFont typeface="Arial" panose="020B0604020202020204" pitchFamily="34" charset="0"/>
              <a:buChar char="•"/>
            </a:pPr>
            <a:r>
              <a:rPr lang="en-US" dirty="0">
                <a:solidFill>
                  <a:schemeClr val="tx1"/>
                </a:solidFill>
                <a:latin typeface="Corbel" panose="020B0503020204020204" pitchFamily="34" charset="0"/>
                <a:cs typeface="Times New Roman" panose="02020603050405020304" pitchFamily="18" charset="0"/>
              </a:rPr>
              <a:t>Religion and sacraments – </a:t>
            </a:r>
            <a:r>
              <a:rPr lang="en-US" i="1" dirty="0">
                <a:solidFill>
                  <a:schemeClr val="tx1"/>
                </a:solidFill>
                <a:latin typeface="Corbel" panose="020B0503020204020204" pitchFamily="34" charset="0"/>
                <a:cs typeface="Times New Roman" panose="02020603050405020304" pitchFamily="18" charset="0"/>
              </a:rPr>
              <a:t>water is our first medicine</a:t>
            </a:r>
          </a:p>
          <a:p>
            <a:endParaRPr lang="en-US" dirty="0"/>
          </a:p>
        </p:txBody>
      </p:sp>
      <p:sp>
        <p:nvSpPr>
          <p:cNvPr id="5" name="TextBox 4"/>
          <p:cNvSpPr txBox="1"/>
          <p:nvPr/>
        </p:nvSpPr>
        <p:spPr>
          <a:xfrm>
            <a:off x="8366760" y="152400"/>
            <a:ext cx="4354550" cy="707886"/>
          </a:xfrm>
          <a:prstGeom prst="rect">
            <a:avLst/>
          </a:prstGeom>
          <a:noFill/>
        </p:spPr>
        <p:txBody>
          <a:bodyPr wrap="square" rtlCol="0">
            <a:spAutoFit/>
          </a:bodyPr>
          <a:lstStyle/>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9880"/>
          <a:stretch/>
        </p:blipFill>
        <p:spPr>
          <a:xfrm>
            <a:off x="457199" y="1825309"/>
            <a:ext cx="3567707" cy="3432491"/>
          </a:xfrm>
          <a:prstGeom prst="rect">
            <a:avLst/>
          </a:prstGeom>
        </p:spPr>
      </p:pic>
      <p:sp>
        <p:nvSpPr>
          <p:cNvPr id="4" name="Title 3">
            <a:extLst>
              <a:ext uri="{FF2B5EF4-FFF2-40B4-BE49-F238E27FC236}">
                <a16:creationId xmlns:a16="http://schemas.microsoft.com/office/drawing/2014/main" id="{C228A0B9-2653-42D1-8428-AF7A1ADBBBFE}"/>
              </a:ext>
            </a:extLst>
          </p:cNvPr>
          <p:cNvSpPr>
            <a:spLocks noGrp="1"/>
          </p:cNvSpPr>
          <p:nvPr>
            <p:ph type="title"/>
          </p:nvPr>
        </p:nvSpPr>
        <p:spPr>
          <a:xfrm>
            <a:off x="800100" y="286604"/>
            <a:ext cx="7543800" cy="1450757"/>
          </a:xfrm>
        </p:spPr>
        <p:txBody>
          <a:bodyPr anchor="ctr"/>
          <a:lstStyle/>
          <a:p>
            <a:pPr algn="ctr"/>
            <a:r>
              <a:rPr lang="en-US" b="1" cap="small" dirty="0">
                <a:solidFill>
                  <a:schemeClr val="tx1"/>
                </a:solidFill>
              </a:rPr>
              <a:t>Importance of </a:t>
            </a:r>
            <a:r>
              <a:rPr lang="en-US" b="1" i="1" cap="small" dirty="0" err="1">
                <a:solidFill>
                  <a:schemeClr val="tx1"/>
                </a:solidFill>
              </a:rPr>
              <a:t>Mni</a:t>
            </a:r>
            <a:r>
              <a:rPr lang="en-US" b="1" i="1" cap="small" dirty="0">
                <a:solidFill>
                  <a:schemeClr val="tx1"/>
                </a:solidFill>
              </a:rPr>
              <a:t> </a:t>
            </a:r>
            <a:r>
              <a:rPr lang="en-US" b="1" i="1" cap="small" dirty="0" err="1">
                <a:solidFill>
                  <a:schemeClr val="tx1"/>
                </a:solidFill>
              </a:rPr>
              <a:t>Sose</a:t>
            </a:r>
            <a:endParaRPr lang="en-US" b="1" i="1" cap="small" dirty="0">
              <a:solidFill>
                <a:schemeClr val="tx1"/>
              </a:solidFill>
            </a:endParaRPr>
          </a:p>
        </p:txBody>
      </p:sp>
    </p:spTree>
    <p:extLst>
      <p:ext uri="{BB962C8B-B14F-4D97-AF65-F5344CB8AC3E}">
        <p14:creationId xmlns:p14="http://schemas.microsoft.com/office/powerpoint/2010/main" val="3106401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chor="ctr"/>
          <a:lstStyle/>
          <a:p>
            <a:pPr algn="ctr"/>
            <a:r>
              <a:rPr lang="en-US" b="1" cap="small" dirty="0">
                <a:solidFill>
                  <a:schemeClr val="tx1"/>
                </a:solidFill>
                <a:latin typeface="Corbel" panose="020B0503020204020204" pitchFamily="34" charset="0"/>
              </a:rPr>
              <a:t>DAPL Facts</a:t>
            </a:r>
          </a:p>
        </p:txBody>
      </p:sp>
      <p:sp>
        <p:nvSpPr>
          <p:cNvPr id="14339" name="Rectangle 3"/>
          <p:cNvSpPr>
            <a:spLocks noGrp="1" noChangeArrowheads="1"/>
          </p:cNvSpPr>
          <p:nvPr>
            <p:ph idx="1"/>
          </p:nvPr>
        </p:nvSpPr>
        <p:spPr/>
        <p:txBody>
          <a:bodyPr>
            <a:noAutofit/>
          </a:bodyPr>
          <a:lstStyle/>
          <a:p>
            <a:pPr marL="342900" indent="-342900" algn="just">
              <a:lnSpc>
                <a:spcPct val="100000"/>
              </a:lnSpc>
              <a:spcBef>
                <a:spcPts val="0"/>
              </a:spcBef>
              <a:spcAft>
                <a:spcPts val="0"/>
              </a:spcAft>
              <a:buClrTx/>
              <a:buFont typeface="Arial" panose="020B0604020202020204" pitchFamily="34" charset="0"/>
              <a:buChar char="•"/>
            </a:pPr>
            <a:r>
              <a:rPr lang="en-US" sz="1900" dirty="0">
                <a:solidFill>
                  <a:schemeClr val="tx1"/>
                </a:solidFill>
                <a:latin typeface="Corbel" panose="020B0503020204020204" pitchFamily="34" charset="0"/>
                <a:cs typeface="Times New Roman" panose="02020603050405020304" pitchFamily="18" charset="0"/>
              </a:rPr>
              <a:t>1,200-mile pipeline designed to move over 500,000 gallons of crude oil from Bakken oilfields in North Dakota to Illinois daily</a:t>
            </a:r>
          </a:p>
          <a:p>
            <a:pPr algn="just">
              <a:lnSpc>
                <a:spcPct val="100000"/>
              </a:lnSpc>
              <a:spcBef>
                <a:spcPts val="0"/>
              </a:spcBef>
              <a:spcAft>
                <a:spcPts val="0"/>
              </a:spcAft>
            </a:pPr>
            <a:endParaRPr lang="en-US" sz="1900" dirty="0">
              <a:solidFill>
                <a:schemeClr val="tx1"/>
              </a:solidFill>
              <a:latin typeface="Corbel" panose="020B0503020204020204" pitchFamily="34" charset="0"/>
              <a:cs typeface="Times New Roman" panose="02020603050405020304" pitchFamily="18" charset="0"/>
            </a:endParaRPr>
          </a:p>
          <a:p>
            <a:pPr marL="342900" indent="-342900" algn="just">
              <a:lnSpc>
                <a:spcPct val="100000"/>
              </a:lnSpc>
              <a:spcBef>
                <a:spcPts val="0"/>
              </a:spcBef>
              <a:spcAft>
                <a:spcPts val="0"/>
              </a:spcAft>
              <a:buClrTx/>
              <a:buFont typeface="Arial" panose="020B0604020202020204" pitchFamily="34" charset="0"/>
              <a:buChar char="•"/>
            </a:pPr>
            <a:r>
              <a:rPr lang="en-US" sz="1900" dirty="0">
                <a:solidFill>
                  <a:schemeClr val="tx1"/>
                </a:solidFill>
                <a:latin typeface="Corbel" panose="020B0503020204020204" pitchFamily="34" charset="0"/>
                <a:cs typeface="Times New Roman" panose="02020603050405020304" pitchFamily="18" charset="0"/>
              </a:rPr>
              <a:t>Permit under Section 408 of the Rivers and Harbors Act (33 U.S.C. § 408) required for occupation or alteration of Corps’ project</a:t>
            </a:r>
          </a:p>
          <a:p>
            <a:pPr algn="just">
              <a:lnSpc>
                <a:spcPct val="100000"/>
              </a:lnSpc>
              <a:spcBef>
                <a:spcPts val="0"/>
              </a:spcBef>
              <a:spcAft>
                <a:spcPts val="0"/>
              </a:spcAft>
            </a:pPr>
            <a:endParaRPr lang="en-US" sz="1900" dirty="0">
              <a:solidFill>
                <a:schemeClr val="tx1"/>
              </a:solidFill>
              <a:latin typeface="Corbel" panose="020B0503020204020204" pitchFamily="34" charset="0"/>
              <a:cs typeface="Times New Roman" panose="02020603050405020304" pitchFamily="18" charset="0"/>
            </a:endParaRPr>
          </a:p>
          <a:p>
            <a:pPr marL="342900" indent="-342900" algn="just">
              <a:lnSpc>
                <a:spcPct val="100000"/>
              </a:lnSpc>
              <a:spcBef>
                <a:spcPts val="0"/>
              </a:spcBef>
              <a:spcAft>
                <a:spcPts val="0"/>
              </a:spcAft>
              <a:buClrTx/>
              <a:buFont typeface="Arial" panose="020B0604020202020204" pitchFamily="34" charset="0"/>
              <a:buChar char="•"/>
            </a:pPr>
            <a:r>
              <a:rPr lang="en-US" sz="1900" dirty="0">
                <a:solidFill>
                  <a:schemeClr val="tx1"/>
                </a:solidFill>
                <a:latin typeface="Corbel" panose="020B0503020204020204" pitchFamily="34" charset="0"/>
                <a:cs typeface="Times New Roman" panose="02020603050405020304" pitchFamily="18" charset="0"/>
              </a:rPr>
              <a:t>Easement required under the Mineral Leasing Act, 30 U.S.C. § 185, to cross Corps’ land</a:t>
            </a:r>
          </a:p>
          <a:p>
            <a:pPr algn="just">
              <a:lnSpc>
                <a:spcPct val="100000"/>
              </a:lnSpc>
              <a:spcBef>
                <a:spcPts val="0"/>
              </a:spcBef>
              <a:spcAft>
                <a:spcPts val="0"/>
              </a:spcAft>
            </a:pPr>
            <a:endParaRPr lang="en-US" sz="1900" dirty="0">
              <a:solidFill>
                <a:schemeClr val="tx1"/>
              </a:solidFill>
              <a:latin typeface="Corbel" panose="020B0503020204020204" pitchFamily="34" charset="0"/>
              <a:cs typeface="Times New Roman" panose="02020603050405020304" pitchFamily="18" charset="0"/>
            </a:endParaRPr>
          </a:p>
          <a:p>
            <a:pPr marL="342900" indent="-342900" algn="just">
              <a:lnSpc>
                <a:spcPct val="100000"/>
              </a:lnSpc>
              <a:spcBef>
                <a:spcPts val="0"/>
              </a:spcBef>
              <a:spcAft>
                <a:spcPts val="0"/>
              </a:spcAft>
              <a:buClrTx/>
              <a:buFont typeface="Arial" panose="020B0604020202020204" pitchFamily="34" charset="0"/>
              <a:buChar char="•"/>
            </a:pPr>
            <a:r>
              <a:rPr lang="en-US" sz="1900" dirty="0">
                <a:solidFill>
                  <a:schemeClr val="tx1"/>
                </a:solidFill>
                <a:latin typeface="Corbel" panose="020B0503020204020204" pitchFamily="34" charset="0"/>
                <a:cs typeface="Times New Roman" panose="02020603050405020304" pitchFamily="18" charset="0"/>
              </a:rPr>
              <a:t>Verification that activities satisfied terms of Nationwide Permit 12 for other miscellaneous WOTUS crossings</a:t>
            </a:r>
          </a:p>
          <a:p>
            <a:pPr marL="342900" indent="-342900" algn="just">
              <a:lnSpc>
                <a:spcPct val="100000"/>
              </a:lnSpc>
              <a:spcBef>
                <a:spcPts val="0"/>
              </a:spcBef>
              <a:spcAft>
                <a:spcPts val="0"/>
              </a:spcAft>
              <a:buFont typeface="Arial" panose="020B0604020202020204" pitchFamily="34" charset="0"/>
              <a:buChar char="•"/>
            </a:pPr>
            <a:endParaRPr lang="en-US" sz="1900" dirty="0">
              <a:solidFill>
                <a:schemeClr val="tx1"/>
              </a:solidFill>
              <a:latin typeface="Corbel" panose="020B0503020204020204" pitchFamily="34" charset="0"/>
              <a:cs typeface="Times New Roman" panose="02020603050405020304" pitchFamily="18" charset="0"/>
            </a:endParaRPr>
          </a:p>
          <a:p>
            <a:pPr marL="342900" indent="-342900" algn="just">
              <a:lnSpc>
                <a:spcPct val="100000"/>
              </a:lnSpc>
              <a:spcBef>
                <a:spcPts val="0"/>
              </a:spcBef>
              <a:spcAft>
                <a:spcPts val="0"/>
              </a:spcAft>
              <a:buClrTx/>
              <a:buFont typeface="Arial" panose="020B0604020202020204" pitchFamily="34" charset="0"/>
              <a:buChar char="•"/>
            </a:pPr>
            <a:r>
              <a:rPr lang="en-US" sz="1900" dirty="0">
                <a:solidFill>
                  <a:schemeClr val="tx1"/>
                </a:solidFill>
                <a:latin typeface="Corbel" panose="020B0503020204020204" pitchFamily="34" charset="0"/>
                <a:cs typeface="Times New Roman" panose="02020603050405020304" pitchFamily="18" charset="0"/>
              </a:rPr>
              <a:t>NHPA Section 106 Process: scoping, identification of historic properties, assessment and resolution of adverse effects based on consultation</a:t>
            </a:r>
          </a:p>
          <a:p>
            <a:pPr>
              <a:lnSpc>
                <a:spcPct val="100000"/>
              </a:lnSpc>
            </a:pPr>
            <a:endParaRPr lang="en-US" sz="1900" dirty="0"/>
          </a:p>
        </p:txBody>
      </p:sp>
    </p:spTree>
    <p:extLst>
      <p:ext uri="{BB962C8B-B14F-4D97-AF65-F5344CB8AC3E}">
        <p14:creationId xmlns:p14="http://schemas.microsoft.com/office/powerpoint/2010/main" val="224084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chor="ctr"/>
          <a:lstStyle/>
          <a:p>
            <a:pPr algn="ctr"/>
            <a:r>
              <a:rPr lang="en-US" b="1" cap="small" dirty="0">
                <a:solidFill>
                  <a:schemeClr val="tx1"/>
                </a:solidFill>
                <a:latin typeface="Corbel" panose="020B0503020204020204" pitchFamily="34" charset="0"/>
              </a:rPr>
              <a:t>DAPL Crossing</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660" t="3394" r="5660" b="3941"/>
          <a:stretch/>
        </p:blipFill>
        <p:spPr>
          <a:xfrm>
            <a:off x="2590800" y="1766381"/>
            <a:ext cx="4042195" cy="4558219"/>
          </a:xfrm>
          <a:prstGeom prst="rect">
            <a:avLst/>
          </a:prstGeom>
        </p:spPr>
      </p:pic>
    </p:spTree>
    <p:extLst>
      <p:ext uri="{BB962C8B-B14F-4D97-AF65-F5344CB8AC3E}">
        <p14:creationId xmlns:p14="http://schemas.microsoft.com/office/powerpoint/2010/main" val="2091733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chor="ctr">
            <a:normAutofit/>
          </a:bodyPr>
          <a:lstStyle/>
          <a:p>
            <a:pPr algn="ctr"/>
            <a:r>
              <a:rPr lang="en-US" sz="4000" b="1" cap="small" dirty="0">
                <a:solidFill>
                  <a:schemeClr val="tx1"/>
                </a:solidFill>
                <a:latin typeface="Corbel" panose="020B0503020204020204" pitchFamily="34" charset="0"/>
              </a:rPr>
              <a:t>Comparison with KXL </a:t>
            </a:r>
            <a:br>
              <a:rPr lang="en-US" sz="4000" b="1" cap="small" dirty="0">
                <a:solidFill>
                  <a:schemeClr val="tx1"/>
                </a:solidFill>
                <a:latin typeface="Corbel" panose="020B0503020204020204" pitchFamily="34" charset="0"/>
              </a:rPr>
            </a:br>
            <a:r>
              <a:rPr lang="en-US" sz="4000" b="1" cap="small" dirty="0">
                <a:solidFill>
                  <a:schemeClr val="tx1"/>
                </a:solidFill>
                <a:latin typeface="Corbel" panose="020B0503020204020204" pitchFamily="34" charset="0"/>
              </a:rPr>
              <a:t>(How Disgusting, Right???)</a:t>
            </a:r>
          </a:p>
        </p:txBody>
      </p:sp>
      <p:pic>
        <p:nvPicPr>
          <p:cNvPr id="7" name="Picture 6"/>
          <p:cNvPicPr>
            <a:picLocks noChangeAspect="1"/>
          </p:cNvPicPr>
          <p:nvPr/>
        </p:nvPicPr>
        <p:blipFill>
          <a:blip r:embed="rId2"/>
          <a:stretch>
            <a:fillRect/>
          </a:stretch>
        </p:blipFill>
        <p:spPr>
          <a:xfrm>
            <a:off x="1295400" y="2050198"/>
            <a:ext cx="6858000" cy="4016820"/>
          </a:xfrm>
          <a:prstGeom prst="rect">
            <a:avLst/>
          </a:prstGeom>
        </p:spPr>
      </p:pic>
    </p:spTree>
    <p:extLst>
      <p:ext uri="{BB962C8B-B14F-4D97-AF65-F5344CB8AC3E}">
        <p14:creationId xmlns:p14="http://schemas.microsoft.com/office/powerpoint/2010/main" val="3376166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chor="ctr">
            <a:normAutofit fontScale="90000"/>
          </a:bodyPr>
          <a:lstStyle/>
          <a:p>
            <a:pPr algn="ctr"/>
            <a:r>
              <a:rPr lang="en-US" b="1" cap="small" dirty="0">
                <a:solidFill>
                  <a:schemeClr val="tx1"/>
                </a:solidFill>
                <a:latin typeface="Corbel" panose="020B0503020204020204" pitchFamily="34" charset="0"/>
              </a:rPr>
              <a:t>DAPL Crossing – </a:t>
            </a:r>
            <a:br>
              <a:rPr lang="en-US" b="1" cap="small" dirty="0">
                <a:solidFill>
                  <a:schemeClr val="tx1"/>
                </a:solidFill>
                <a:latin typeface="Corbel" panose="020B0503020204020204" pitchFamily="34" charset="0"/>
              </a:rPr>
            </a:br>
            <a:r>
              <a:rPr lang="en-US" b="1" cap="small" dirty="0">
                <a:solidFill>
                  <a:schemeClr val="tx1"/>
                </a:solidFill>
                <a:latin typeface="Corbel" panose="020B0503020204020204" pitchFamily="34" charset="0"/>
              </a:rPr>
              <a:t>Significance to Lakota</a:t>
            </a:r>
          </a:p>
        </p:txBody>
      </p:sp>
      <p:sp>
        <p:nvSpPr>
          <p:cNvPr id="14339" name="Rectangle 3"/>
          <p:cNvSpPr>
            <a:spLocks noGrp="1" noChangeArrowheads="1"/>
          </p:cNvSpPr>
          <p:nvPr>
            <p:ph idx="1"/>
          </p:nvPr>
        </p:nvSpPr>
        <p:spPr>
          <a:xfrm>
            <a:off x="838200" y="1905000"/>
            <a:ext cx="7543801" cy="4023360"/>
          </a:xfrm>
        </p:spPr>
        <p:txBody>
          <a:bodyPr>
            <a:normAutofit lnSpcReduction="10000"/>
          </a:bodyPr>
          <a:lstStyle/>
          <a:p>
            <a:pPr marL="342900" indent="-342900" algn="just">
              <a:lnSpc>
                <a:spcPct val="100000"/>
              </a:lnSpc>
              <a:spcBef>
                <a:spcPts val="0"/>
              </a:spcBef>
              <a:spcAft>
                <a:spcPts val="0"/>
              </a:spcAft>
              <a:buClrTx/>
              <a:buFont typeface="Arial" panose="020B0604020202020204" pitchFamily="34" charset="0"/>
              <a:buChar char="•"/>
            </a:pPr>
            <a:r>
              <a:rPr lang="en-US" sz="2600" dirty="0">
                <a:solidFill>
                  <a:schemeClr val="tx1"/>
                </a:solidFill>
                <a:latin typeface="Corbel" panose="020B0503020204020204" pitchFamily="34" charset="0"/>
                <a:cs typeface="Times New Roman" panose="02020603050405020304" pitchFamily="18" charset="0"/>
              </a:rPr>
              <a:t>Confluence of Missouri and Cannonball Rivers</a:t>
            </a:r>
          </a:p>
          <a:p>
            <a:pPr marL="342900" indent="-342900" algn="just">
              <a:lnSpc>
                <a:spcPct val="100000"/>
              </a:lnSpc>
              <a:spcBef>
                <a:spcPts val="0"/>
              </a:spcBef>
              <a:spcAft>
                <a:spcPts val="0"/>
              </a:spcAft>
              <a:buFont typeface="Arial" panose="020B0604020202020204" pitchFamily="34" charset="0"/>
              <a:buChar char="•"/>
            </a:pPr>
            <a:endParaRPr lang="en-US" sz="2600" dirty="0">
              <a:solidFill>
                <a:schemeClr val="tx1"/>
              </a:solidFill>
              <a:latin typeface="Corbel" panose="020B0503020204020204" pitchFamily="34" charset="0"/>
              <a:cs typeface="Times New Roman" panose="02020603050405020304" pitchFamily="18" charset="0"/>
            </a:endParaRPr>
          </a:p>
          <a:p>
            <a:pPr marL="342900" indent="-342900" algn="just">
              <a:lnSpc>
                <a:spcPct val="100000"/>
              </a:lnSpc>
              <a:spcBef>
                <a:spcPts val="0"/>
              </a:spcBef>
              <a:spcAft>
                <a:spcPts val="0"/>
              </a:spcAft>
              <a:buClrTx/>
              <a:buFont typeface="Arial" panose="020B0604020202020204" pitchFamily="34" charset="0"/>
              <a:buChar char="•"/>
            </a:pPr>
            <a:r>
              <a:rPr lang="en-US" sz="2600" dirty="0">
                <a:solidFill>
                  <a:schemeClr val="tx1"/>
                </a:solidFill>
                <a:latin typeface="Corbel" panose="020B0503020204020204" pitchFamily="34" charset="0"/>
                <a:cs typeface="Times New Roman" panose="02020603050405020304" pitchFamily="18" charset="0"/>
              </a:rPr>
              <a:t>Historic campsite of the people from time immemorial</a:t>
            </a:r>
          </a:p>
          <a:p>
            <a:pPr marL="342900" indent="-342900" algn="just">
              <a:lnSpc>
                <a:spcPct val="100000"/>
              </a:lnSpc>
              <a:spcBef>
                <a:spcPts val="0"/>
              </a:spcBef>
              <a:spcAft>
                <a:spcPts val="0"/>
              </a:spcAft>
              <a:buFont typeface="Arial" panose="020B0604020202020204" pitchFamily="34" charset="0"/>
              <a:buChar char="•"/>
            </a:pPr>
            <a:endParaRPr lang="en-US" sz="2600" dirty="0">
              <a:solidFill>
                <a:schemeClr val="tx1"/>
              </a:solidFill>
              <a:latin typeface="Corbel" panose="020B0503020204020204" pitchFamily="34" charset="0"/>
              <a:cs typeface="Times New Roman" panose="02020603050405020304" pitchFamily="18" charset="0"/>
            </a:endParaRPr>
          </a:p>
          <a:p>
            <a:pPr marL="342900" indent="-342900" algn="just">
              <a:lnSpc>
                <a:spcPct val="100000"/>
              </a:lnSpc>
              <a:spcBef>
                <a:spcPts val="0"/>
              </a:spcBef>
              <a:spcAft>
                <a:spcPts val="0"/>
              </a:spcAft>
              <a:buClrTx/>
              <a:buFont typeface="Arial" panose="020B0604020202020204" pitchFamily="34" charset="0"/>
              <a:buChar char="•"/>
            </a:pPr>
            <a:r>
              <a:rPr lang="en-US" sz="2600" dirty="0">
                <a:solidFill>
                  <a:schemeClr val="tx1"/>
                </a:solidFill>
                <a:latin typeface="Corbel" panose="020B0503020204020204" pitchFamily="34" charset="0"/>
                <a:cs typeface="Times New Roman" panose="02020603050405020304" pitchFamily="18" charset="0"/>
              </a:rPr>
              <a:t>Sacred site where whirling eddy had worn small boulders into perfectly round spheres (hence Cannonball river)</a:t>
            </a:r>
          </a:p>
          <a:p>
            <a:pPr algn="just">
              <a:lnSpc>
                <a:spcPct val="100000"/>
              </a:lnSpc>
              <a:spcBef>
                <a:spcPts val="0"/>
              </a:spcBef>
              <a:spcAft>
                <a:spcPts val="0"/>
              </a:spcAft>
            </a:pPr>
            <a:endParaRPr lang="en-US" sz="2600" dirty="0">
              <a:solidFill>
                <a:schemeClr val="tx1"/>
              </a:solidFill>
              <a:latin typeface="Corbel" panose="020B0503020204020204" pitchFamily="34" charset="0"/>
              <a:cs typeface="Times New Roman" panose="02020603050405020304" pitchFamily="18" charset="0"/>
            </a:endParaRPr>
          </a:p>
          <a:p>
            <a:pPr marL="342900" indent="-342900" algn="just">
              <a:lnSpc>
                <a:spcPct val="100000"/>
              </a:lnSpc>
              <a:spcBef>
                <a:spcPts val="0"/>
              </a:spcBef>
              <a:spcAft>
                <a:spcPts val="0"/>
              </a:spcAft>
              <a:buClrTx/>
              <a:buFont typeface="Arial" panose="020B0604020202020204" pitchFamily="34" charset="0"/>
              <a:buChar char="•"/>
            </a:pPr>
            <a:r>
              <a:rPr lang="en-US" sz="2600" dirty="0">
                <a:solidFill>
                  <a:schemeClr val="tx1"/>
                </a:solidFill>
                <a:latin typeface="Corbel" panose="020B0503020204020204" pitchFamily="34" charset="0"/>
                <a:cs typeface="Times New Roman" panose="02020603050405020304" pitchFamily="18" charset="0"/>
              </a:rPr>
              <a:t>Location of numerous graves and stone cairns in the vicinity</a:t>
            </a:r>
          </a:p>
          <a:p>
            <a:endParaRPr lang="en-US" dirty="0"/>
          </a:p>
        </p:txBody>
      </p:sp>
    </p:spTree>
    <p:extLst>
      <p:ext uri="{BB962C8B-B14F-4D97-AF65-F5344CB8AC3E}">
        <p14:creationId xmlns:p14="http://schemas.microsoft.com/office/powerpoint/2010/main" val="1211560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chor="ctr">
            <a:normAutofit fontScale="90000"/>
          </a:bodyPr>
          <a:lstStyle/>
          <a:p>
            <a:pPr algn="ctr"/>
            <a:r>
              <a:rPr lang="en-US" b="1" cap="small" dirty="0">
                <a:solidFill>
                  <a:schemeClr val="tx1"/>
                </a:solidFill>
                <a:latin typeface="Corbel" panose="020B0503020204020204" pitchFamily="34" charset="0"/>
              </a:rPr>
              <a:t>Deficiency of </a:t>
            </a:r>
            <a:br>
              <a:rPr lang="en-US" b="1" cap="small" dirty="0">
                <a:solidFill>
                  <a:schemeClr val="tx1"/>
                </a:solidFill>
                <a:latin typeface="Corbel" panose="020B0503020204020204" pitchFamily="34" charset="0"/>
              </a:rPr>
            </a:br>
            <a:r>
              <a:rPr lang="en-US" b="1" cap="small" dirty="0">
                <a:solidFill>
                  <a:schemeClr val="tx1"/>
                </a:solidFill>
                <a:latin typeface="Corbel" panose="020B0503020204020204" pitchFamily="34" charset="0"/>
              </a:rPr>
              <a:t>Section 106 Process</a:t>
            </a:r>
          </a:p>
        </p:txBody>
      </p:sp>
      <p:sp>
        <p:nvSpPr>
          <p:cNvPr id="14339" name="Rectangle 3"/>
          <p:cNvSpPr>
            <a:spLocks noGrp="1" noChangeArrowheads="1"/>
          </p:cNvSpPr>
          <p:nvPr>
            <p:ph idx="1"/>
          </p:nvPr>
        </p:nvSpPr>
        <p:spPr>
          <a:xfrm>
            <a:off x="609600" y="1845734"/>
            <a:ext cx="8229599" cy="4023360"/>
          </a:xfrm>
        </p:spPr>
        <p:txBody>
          <a:bodyPr>
            <a:normAutofit fontScale="25000" lnSpcReduction="20000"/>
          </a:bodyPr>
          <a:lstStyle/>
          <a:p>
            <a:pPr marL="342900" indent="-342900" algn="just">
              <a:buClrTx/>
              <a:buFont typeface="Arial" panose="020B0604020202020204" pitchFamily="34" charset="0"/>
              <a:buChar char="•"/>
            </a:pPr>
            <a:r>
              <a:rPr lang="en-US" sz="7200" dirty="0">
                <a:solidFill>
                  <a:schemeClr val="tx2"/>
                </a:solidFill>
                <a:latin typeface="Corbel" panose="020B0503020204020204" pitchFamily="34" charset="0"/>
                <a:cs typeface="Times New Roman" panose="02020603050405020304" pitchFamily="18" charset="0"/>
              </a:rPr>
              <a:t>Generic form letter to Tribes</a:t>
            </a:r>
          </a:p>
          <a:p>
            <a:pPr marL="342900" indent="-342900" algn="just">
              <a:buClrTx/>
              <a:buFont typeface="Arial" panose="020B0604020202020204" pitchFamily="34" charset="0"/>
              <a:buChar char="•"/>
            </a:pPr>
            <a:r>
              <a:rPr lang="en-US" sz="7200" dirty="0">
                <a:solidFill>
                  <a:schemeClr val="tx2"/>
                </a:solidFill>
                <a:latin typeface="Corbel" panose="020B0503020204020204" pitchFamily="34" charset="0"/>
                <a:cs typeface="Times New Roman" panose="02020603050405020304" pitchFamily="18" charset="0"/>
              </a:rPr>
              <a:t>Initial cultural surveys accomplished without tribal involvement</a:t>
            </a:r>
          </a:p>
          <a:p>
            <a:pPr marL="342900" indent="-342900" algn="just">
              <a:buClrTx/>
              <a:buFont typeface="Arial" panose="020B0604020202020204" pitchFamily="34" charset="0"/>
              <a:buChar char="•"/>
            </a:pPr>
            <a:r>
              <a:rPr lang="en-US" sz="7200" dirty="0">
                <a:solidFill>
                  <a:schemeClr val="tx2"/>
                </a:solidFill>
                <a:latin typeface="Corbel" panose="020B0503020204020204" pitchFamily="34" charset="0"/>
                <a:cs typeface="Times New Roman" panose="02020603050405020304" pitchFamily="18" charset="0"/>
              </a:rPr>
              <a:t>Failure of government to respond to tribal requests for consultation</a:t>
            </a:r>
          </a:p>
          <a:p>
            <a:pPr marL="342900" indent="-342900" algn="just">
              <a:buClrTx/>
              <a:buFont typeface="Arial" panose="020B0604020202020204" pitchFamily="34" charset="0"/>
              <a:buChar char="•"/>
            </a:pPr>
            <a:r>
              <a:rPr lang="en-US" sz="7200" dirty="0">
                <a:solidFill>
                  <a:schemeClr val="tx2"/>
                </a:solidFill>
                <a:latin typeface="Corbel" panose="020B0503020204020204" pitchFamily="34" charset="0"/>
                <a:cs typeface="Times New Roman" panose="02020603050405020304" pitchFamily="18" charset="0"/>
              </a:rPr>
              <a:t>Focus primarily on SRST, despite legal interest of all signatories to 1851 and 1868 Treaties with the Sioux</a:t>
            </a:r>
          </a:p>
          <a:p>
            <a:pPr marL="342900" indent="-342900" algn="just">
              <a:buClrTx/>
              <a:buFont typeface="Arial" panose="020B0604020202020204" pitchFamily="34" charset="0"/>
              <a:buChar char="•"/>
            </a:pPr>
            <a:r>
              <a:rPr lang="en-US" sz="7200" dirty="0">
                <a:solidFill>
                  <a:schemeClr val="tx2"/>
                </a:solidFill>
                <a:latin typeface="Corbel" panose="020B0503020204020204" pitchFamily="34" charset="0"/>
                <a:cs typeface="Times New Roman" panose="02020603050405020304" pitchFamily="18" charset="0"/>
              </a:rPr>
              <a:t>Public comment sessions versus meaningful government-to-government consultation</a:t>
            </a:r>
          </a:p>
          <a:p>
            <a:pPr marL="342900" indent="-342900" algn="just">
              <a:buClrTx/>
              <a:buFont typeface="Arial" panose="020B0604020202020204" pitchFamily="34" charset="0"/>
              <a:buChar char="•"/>
            </a:pPr>
            <a:r>
              <a:rPr lang="en-US" sz="7200" dirty="0">
                <a:solidFill>
                  <a:schemeClr val="tx2"/>
                </a:solidFill>
                <a:latin typeface="Corbel" panose="020B0503020204020204" pitchFamily="34" charset="0"/>
                <a:cs typeface="Times New Roman" panose="02020603050405020304" pitchFamily="18" charset="0"/>
              </a:rPr>
              <a:t>Results of private archeological surveys done by non-tribal consultants, no tribal input regarding protocols or the area of potential effects</a:t>
            </a:r>
          </a:p>
          <a:p>
            <a:pPr marL="342900" indent="-342900" algn="just">
              <a:buClrTx/>
              <a:buFont typeface="Arial" panose="020B0604020202020204" pitchFamily="34" charset="0"/>
              <a:buChar char="•"/>
            </a:pPr>
            <a:r>
              <a:rPr lang="en-US" sz="7200" dirty="0">
                <a:solidFill>
                  <a:schemeClr val="tx2"/>
                </a:solidFill>
                <a:latin typeface="Corbel" panose="020B0503020204020204" pitchFamily="34" charset="0"/>
                <a:cs typeface="Times New Roman" panose="02020603050405020304" pitchFamily="18" charset="0"/>
              </a:rPr>
              <a:t>Failure to credit tribal experts, both traditional and academic and failure to assess sites identified by tribal experts</a:t>
            </a:r>
          </a:p>
          <a:p>
            <a:pPr marL="342900" indent="-342900" algn="just">
              <a:buClrTx/>
              <a:buFont typeface="Arial" panose="020B0604020202020204" pitchFamily="34" charset="0"/>
              <a:buChar char="•"/>
            </a:pPr>
            <a:r>
              <a:rPr lang="en-US" sz="7200" dirty="0">
                <a:solidFill>
                  <a:schemeClr val="tx2"/>
                </a:solidFill>
                <a:latin typeface="Corbel" panose="020B0503020204020204" pitchFamily="34" charset="0"/>
                <a:cs typeface="Times New Roman" panose="02020603050405020304" pitchFamily="18" charset="0"/>
              </a:rPr>
              <a:t>Failure to consider sites outside of bore pits</a:t>
            </a:r>
          </a:p>
          <a:p>
            <a:pPr marL="342900" indent="-342900" algn="just">
              <a:buClrTx/>
              <a:buFont typeface="Arial" panose="020B0604020202020204" pitchFamily="34" charset="0"/>
              <a:buChar char="•"/>
            </a:pPr>
            <a:r>
              <a:rPr lang="en-US" sz="7200" dirty="0">
                <a:solidFill>
                  <a:schemeClr val="tx2"/>
                </a:solidFill>
                <a:latin typeface="Corbel" panose="020B0503020204020204" pitchFamily="34" charset="0"/>
                <a:cs typeface="Times New Roman" panose="02020603050405020304" pitchFamily="18" charset="0"/>
              </a:rPr>
              <a:t>Disgraceful conclusion that “no historic properties affected”</a:t>
            </a:r>
          </a:p>
          <a:p>
            <a:endParaRPr lang="en-US" dirty="0"/>
          </a:p>
        </p:txBody>
      </p:sp>
    </p:spTree>
    <p:extLst>
      <p:ext uri="{BB962C8B-B14F-4D97-AF65-F5344CB8AC3E}">
        <p14:creationId xmlns:p14="http://schemas.microsoft.com/office/powerpoint/2010/main" val="1230427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chor="ctr">
            <a:normAutofit fontScale="90000"/>
          </a:bodyPr>
          <a:lstStyle/>
          <a:p>
            <a:pPr algn="ctr"/>
            <a:r>
              <a:rPr lang="en-US" b="1" cap="small" dirty="0">
                <a:solidFill>
                  <a:schemeClr val="tx1"/>
                </a:solidFill>
                <a:latin typeface="Corbel" panose="020B0503020204020204" pitchFamily="34" charset="0"/>
              </a:rPr>
              <a:t>The Terrible Paradox </a:t>
            </a:r>
            <a:br>
              <a:rPr lang="en-US" b="1" cap="small" dirty="0">
                <a:solidFill>
                  <a:schemeClr val="tx1"/>
                </a:solidFill>
                <a:latin typeface="Corbel" panose="020B0503020204020204" pitchFamily="34" charset="0"/>
              </a:rPr>
            </a:br>
            <a:r>
              <a:rPr lang="en-US" b="1" cap="small" dirty="0">
                <a:solidFill>
                  <a:schemeClr val="tx1"/>
                </a:solidFill>
                <a:latin typeface="Corbel" panose="020B0503020204020204" pitchFamily="34" charset="0"/>
              </a:rPr>
              <a:t>of the Records</a:t>
            </a:r>
          </a:p>
        </p:txBody>
      </p:sp>
      <p:sp>
        <p:nvSpPr>
          <p:cNvPr id="14339" name="Rectangle 3"/>
          <p:cNvSpPr>
            <a:spLocks noGrp="1" noChangeArrowheads="1"/>
          </p:cNvSpPr>
          <p:nvPr>
            <p:ph idx="1"/>
          </p:nvPr>
        </p:nvSpPr>
        <p:spPr>
          <a:xfrm>
            <a:off x="800099" y="2514600"/>
            <a:ext cx="7543801" cy="2954866"/>
          </a:xfrm>
        </p:spPr>
        <p:txBody>
          <a:bodyPr/>
          <a:lstStyle/>
          <a:p>
            <a:pPr marL="342900" indent="-342900" algn="just">
              <a:buClrTx/>
              <a:buFont typeface="Arial" panose="020B0604020202020204" pitchFamily="34" charset="0"/>
              <a:buChar char="•"/>
            </a:pPr>
            <a:r>
              <a:rPr lang="en-US" sz="2400" dirty="0">
                <a:solidFill>
                  <a:schemeClr val="tx1"/>
                </a:solidFill>
                <a:latin typeface="Corbel" panose="020B0503020204020204" pitchFamily="34" charset="0"/>
                <a:cs typeface="Times New Roman" panose="02020603050405020304" pitchFamily="18" charset="0"/>
              </a:rPr>
              <a:t>Insufficient consultation resulted in a lack of record to demonstrate the existence of important cultural and historical sites;  </a:t>
            </a:r>
            <a:r>
              <a:rPr lang="en-US" sz="2400" b="1" u="sng" dirty="0">
                <a:solidFill>
                  <a:schemeClr val="tx1"/>
                </a:solidFill>
                <a:latin typeface="Corbel" panose="020B0503020204020204" pitchFamily="34" charset="0"/>
                <a:cs typeface="Times New Roman" panose="02020603050405020304" pitchFamily="18" charset="0"/>
              </a:rPr>
              <a:t>BUT</a:t>
            </a:r>
          </a:p>
          <a:p>
            <a:pPr marL="0" indent="0" algn="just">
              <a:buNone/>
            </a:pPr>
            <a:endParaRPr lang="en-US" sz="2400" b="1" u="sng" dirty="0">
              <a:solidFill>
                <a:schemeClr val="tx1"/>
              </a:solidFill>
              <a:latin typeface="Corbel" panose="020B0503020204020204" pitchFamily="34" charset="0"/>
              <a:cs typeface="Times New Roman" panose="02020603050405020304" pitchFamily="18" charset="0"/>
            </a:endParaRPr>
          </a:p>
          <a:p>
            <a:pPr marL="342900" indent="-342900" algn="just">
              <a:buClrTx/>
              <a:buFont typeface="Arial" panose="020B0604020202020204" pitchFamily="34" charset="0"/>
              <a:buChar char="•"/>
            </a:pPr>
            <a:r>
              <a:rPr lang="en-US" sz="2400" dirty="0">
                <a:solidFill>
                  <a:schemeClr val="tx1"/>
                </a:solidFill>
                <a:latin typeface="Corbel" panose="020B0503020204020204" pitchFamily="34" charset="0"/>
                <a:cs typeface="Times New Roman" panose="02020603050405020304" pitchFamily="18" charset="0"/>
              </a:rPr>
              <a:t>When we added specific detail to the record at the last minute, it was used against us to disastrous effect</a:t>
            </a:r>
          </a:p>
          <a:p>
            <a:pPr marL="0" indent="0">
              <a:buNone/>
            </a:pPr>
            <a:endParaRPr lang="en-US" dirty="0"/>
          </a:p>
        </p:txBody>
      </p:sp>
    </p:spTree>
    <p:extLst>
      <p:ext uri="{BB962C8B-B14F-4D97-AF65-F5344CB8AC3E}">
        <p14:creationId xmlns:p14="http://schemas.microsoft.com/office/powerpoint/2010/main" val="3142879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chor="ctr">
            <a:normAutofit fontScale="90000"/>
          </a:bodyPr>
          <a:lstStyle/>
          <a:p>
            <a:pPr algn="ctr"/>
            <a:r>
              <a:rPr lang="en-US" b="1" cap="small" dirty="0">
                <a:solidFill>
                  <a:schemeClr val="tx1"/>
                </a:solidFill>
                <a:latin typeface="Corbel" panose="020B0503020204020204" pitchFamily="34" charset="0"/>
              </a:rPr>
              <a:t>A Labor Day </a:t>
            </a:r>
            <a:br>
              <a:rPr lang="en-US" b="1" cap="small" dirty="0">
                <a:solidFill>
                  <a:schemeClr val="tx1"/>
                </a:solidFill>
                <a:latin typeface="Corbel" panose="020B0503020204020204" pitchFamily="34" charset="0"/>
              </a:rPr>
            </a:br>
            <a:r>
              <a:rPr lang="en-US" b="1" cap="small" dirty="0">
                <a:solidFill>
                  <a:schemeClr val="tx1"/>
                </a:solidFill>
                <a:latin typeface="Corbel" panose="020B0503020204020204" pitchFamily="34" charset="0"/>
              </a:rPr>
              <a:t>Weekend Tragedy</a:t>
            </a:r>
          </a:p>
        </p:txBody>
      </p:sp>
      <p:sp>
        <p:nvSpPr>
          <p:cNvPr id="6" name="Content Placeholder 5">
            <a:extLst>
              <a:ext uri="{FF2B5EF4-FFF2-40B4-BE49-F238E27FC236}">
                <a16:creationId xmlns:a16="http://schemas.microsoft.com/office/drawing/2014/main" id="{F4D20D27-90C6-470C-ADD0-3C25B071B819}"/>
              </a:ext>
            </a:extLst>
          </p:cNvPr>
          <p:cNvSpPr txBox="1">
            <a:spLocks noGrp="1"/>
          </p:cNvSpPr>
          <p:nvPr>
            <p:ph idx="1"/>
          </p:nvPr>
        </p:nvSpPr>
        <p:spPr>
          <a:xfrm>
            <a:off x="822325" y="1846263"/>
            <a:ext cx="7543800" cy="5158335"/>
          </a:xfrm>
          <a:prstGeom prst="rect">
            <a:avLst/>
          </a:prstGeom>
          <a:noFill/>
        </p:spPr>
        <p:txBody>
          <a:bodyPr wrap="square" rtlCol="0">
            <a:spAutoFit/>
          </a:bodyPr>
          <a:lstStyle/>
          <a:p>
            <a:pPr marL="342900" indent="-342900" algn="just">
              <a:buFont typeface="Arial" panose="020B0604020202020204" pitchFamily="34" charset="0"/>
              <a:buChar char="•"/>
            </a:pPr>
            <a:r>
              <a:rPr lang="en-US" sz="2000" dirty="0">
                <a:solidFill>
                  <a:schemeClr val="tx2"/>
                </a:solidFill>
                <a:latin typeface="Corbel" panose="020B0503020204020204" pitchFamily="34" charset="0"/>
                <a:cs typeface="Times New Roman" panose="02020603050405020304" pitchFamily="18" charset="0"/>
              </a:rPr>
              <a:t>SRST Motion for Preliminary Injunction re: NHPA fully briefed and argued on August 24, 2016</a:t>
            </a:r>
          </a:p>
          <a:p>
            <a:pPr marL="342900" indent="-342900" algn="just">
              <a:buFont typeface="Arial" panose="020B0604020202020204" pitchFamily="34" charset="0"/>
              <a:buChar char="•"/>
            </a:pPr>
            <a:r>
              <a:rPr lang="en-US" sz="2000" dirty="0">
                <a:solidFill>
                  <a:schemeClr val="tx2"/>
                </a:solidFill>
                <a:latin typeface="Corbel" panose="020B0503020204020204" pitchFamily="34" charset="0"/>
                <a:cs typeface="Times New Roman" panose="02020603050405020304" pitchFamily="18" charset="0"/>
              </a:rPr>
              <a:t>August 28, 2016, landowner contacts SRST to advise that he had identified various stone cairn sites on his land along pipeline corridor</a:t>
            </a:r>
          </a:p>
          <a:p>
            <a:pPr marL="342900" indent="-342900" algn="just">
              <a:buFont typeface="Arial" panose="020B0604020202020204" pitchFamily="34" charset="0"/>
              <a:buChar char="•"/>
            </a:pPr>
            <a:r>
              <a:rPr lang="en-US" sz="2000" dirty="0">
                <a:solidFill>
                  <a:schemeClr val="tx2"/>
                </a:solidFill>
                <a:latin typeface="Corbel" panose="020B0503020204020204" pitchFamily="34" charset="0"/>
                <a:cs typeface="Times New Roman" panose="02020603050405020304" pitchFamily="18" charset="0"/>
              </a:rPr>
              <a:t>SRST THPO and consultant visit site and identified numerous significant cultural sites, including stone cairn/effigies and burial sites</a:t>
            </a:r>
          </a:p>
          <a:p>
            <a:pPr marL="342900" indent="-342900" algn="just">
              <a:buFont typeface="Arial" panose="020B0604020202020204" pitchFamily="34" charset="0"/>
              <a:buChar char="•"/>
            </a:pPr>
            <a:r>
              <a:rPr lang="en-US" sz="2000" dirty="0">
                <a:solidFill>
                  <a:schemeClr val="tx2"/>
                </a:solidFill>
                <a:latin typeface="Corbel" panose="020B0503020204020204" pitchFamily="34" charset="0"/>
                <a:cs typeface="Times New Roman" panose="02020603050405020304" pitchFamily="18" charset="0"/>
              </a:rPr>
              <a:t>Friday, September 2, 2016, SRST files supplemental declaration setting forth descriptions, locations, and graphs demonstrating nature and location of newly discovered sacred sites along pipeline corridor.</a:t>
            </a:r>
          </a:p>
          <a:p>
            <a:pPr marL="342900" indent="-342900" algn="just">
              <a:buFont typeface="Arial" panose="020B0604020202020204" pitchFamily="34" charset="0"/>
              <a:buChar char="•"/>
            </a:pPr>
            <a:r>
              <a:rPr lang="en-US" sz="2000" dirty="0">
                <a:solidFill>
                  <a:schemeClr val="tx2"/>
                </a:solidFill>
                <a:latin typeface="Corbel" panose="020B0503020204020204" pitchFamily="34" charset="0"/>
                <a:cs typeface="Times New Roman" panose="02020603050405020304" pitchFamily="18" charset="0"/>
              </a:rPr>
              <a:t>Saturday, September 3, 2016, DAPL plows directly through the newly discovered sites</a:t>
            </a: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8484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094186-4004-4068-BA79-E23A0ACEB408}"/>
              </a:ext>
            </a:extLst>
          </p:cNvPr>
          <p:cNvPicPr/>
          <p:nvPr/>
        </p:nvPicPr>
        <p:blipFill rotWithShape="1">
          <a:blip r:embed="rId2" cstate="print">
            <a:extLst>
              <a:ext uri="{28A0092B-C50C-407E-A947-70E740481C1C}">
                <a14:useLocalDpi xmlns:a14="http://schemas.microsoft.com/office/drawing/2010/main" val="0"/>
              </a:ext>
            </a:extLst>
          </a:blip>
          <a:srcRect l="19782" t="-1" r="2975" b="667"/>
          <a:stretch/>
        </p:blipFill>
        <p:spPr bwMode="auto">
          <a:xfrm rot="-5400000">
            <a:off x="1752600" y="-114301"/>
            <a:ext cx="5638800" cy="63246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19153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2222" b="5556"/>
          <a:stretch/>
        </p:blipFill>
        <p:spPr>
          <a:xfrm rot="10800000">
            <a:off x="134468" y="381000"/>
            <a:ext cx="8875059" cy="5638800"/>
          </a:xfrm>
          <a:prstGeom prst="rect">
            <a:avLst/>
          </a:prstGeom>
        </p:spPr>
      </p:pic>
    </p:spTree>
    <p:extLst>
      <p:ext uri="{BB962C8B-B14F-4D97-AF65-F5344CB8AC3E}">
        <p14:creationId xmlns:p14="http://schemas.microsoft.com/office/powerpoint/2010/main" val="451789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4041" b="3333"/>
          <a:stretch/>
        </p:blipFill>
        <p:spPr>
          <a:xfrm rot="10800000">
            <a:off x="134468" y="228599"/>
            <a:ext cx="8875059" cy="5666509"/>
          </a:xfrm>
          <a:prstGeom prst="rect">
            <a:avLst/>
          </a:prstGeom>
        </p:spPr>
      </p:pic>
    </p:spTree>
    <p:extLst>
      <p:ext uri="{BB962C8B-B14F-4D97-AF65-F5344CB8AC3E}">
        <p14:creationId xmlns:p14="http://schemas.microsoft.com/office/powerpoint/2010/main" val="587003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1111" b="4445"/>
          <a:stretch/>
        </p:blipFill>
        <p:spPr>
          <a:xfrm rot="10800000">
            <a:off x="134468" y="304800"/>
            <a:ext cx="8875059" cy="5791200"/>
          </a:xfrm>
          <a:prstGeom prst="rect">
            <a:avLst/>
          </a:prstGeom>
        </p:spPr>
      </p:pic>
    </p:spTree>
    <p:extLst>
      <p:ext uri="{BB962C8B-B14F-4D97-AF65-F5344CB8AC3E}">
        <p14:creationId xmlns:p14="http://schemas.microsoft.com/office/powerpoint/2010/main" val="414895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fontScale="90000"/>
          </a:bodyPr>
          <a:lstStyle/>
          <a:p>
            <a:pPr algn="ctr"/>
            <a:r>
              <a:rPr lang="en-US" b="1" cap="small" dirty="0">
                <a:solidFill>
                  <a:schemeClr val="tx1"/>
                </a:solidFill>
                <a:latin typeface="Corbel" panose="020B0503020204020204" pitchFamily="34" charset="0"/>
              </a:rPr>
              <a:t>Clashes on September 3, 2016 –</a:t>
            </a:r>
            <a:br>
              <a:rPr lang="en-US" b="1" cap="small" dirty="0">
                <a:solidFill>
                  <a:schemeClr val="tx1"/>
                </a:solidFill>
                <a:latin typeface="Corbel" panose="020B0503020204020204" pitchFamily="34" charset="0"/>
              </a:rPr>
            </a:br>
            <a:r>
              <a:rPr lang="en-US" b="1" cap="small" dirty="0">
                <a:solidFill>
                  <a:schemeClr val="tx1"/>
                </a:solidFill>
                <a:latin typeface="Corbel" panose="020B0503020204020204" pitchFamily="34" charset="0"/>
              </a:rPr>
              <a:t> Part I</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420" y="1859806"/>
            <a:ext cx="4086013" cy="220843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0186" y="3411694"/>
            <a:ext cx="3799861" cy="2532622"/>
          </a:xfrm>
          <a:prstGeom prst="rect">
            <a:avLst/>
          </a:prstGeom>
        </p:spPr>
      </p:pic>
    </p:spTree>
    <p:extLst>
      <p:ext uri="{BB962C8B-B14F-4D97-AF65-F5344CB8AC3E}">
        <p14:creationId xmlns:p14="http://schemas.microsoft.com/office/powerpoint/2010/main" val="3592133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fontScale="90000"/>
          </a:bodyPr>
          <a:lstStyle/>
          <a:p>
            <a:pPr algn="ctr"/>
            <a:r>
              <a:rPr lang="en-US" b="1" cap="small" dirty="0">
                <a:solidFill>
                  <a:schemeClr val="tx1"/>
                </a:solidFill>
              </a:rPr>
              <a:t>Clashes on September 3, 2016 – Part II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27" y="1863404"/>
            <a:ext cx="3873812" cy="253672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7665" y="2948181"/>
            <a:ext cx="4683303" cy="3206261"/>
          </a:xfrm>
          <a:prstGeom prst="rect">
            <a:avLst/>
          </a:prstGeom>
        </p:spPr>
      </p:pic>
    </p:spTree>
    <p:extLst>
      <p:ext uri="{BB962C8B-B14F-4D97-AF65-F5344CB8AC3E}">
        <p14:creationId xmlns:p14="http://schemas.microsoft.com/office/powerpoint/2010/main" val="725911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fontScale="90000"/>
          </a:bodyPr>
          <a:lstStyle/>
          <a:p>
            <a:pPr algn="ctr"/>
            <a:r>
              <a:rPr lang="en-US" b="1" cap="small" dirty="0">
                <a:solidFill>
                  <a:schemeClr val="tx1"/>
                </a:solidFill>
              </a:rPr>
              <a:t>Clashes on September 3, 2016 – Part III</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116" y="1874513"/>
            <a:ext cx="3657600" cy="24384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1991" y="3224234"/>
            <a:ext cx="4436533" cy="2495550"/>
          </a:xfrm>
          <a:prstGeom prst="rect">
            <a:avLst/>
          </a:prstGeom>
        </p:spPr>
      </p:pic>
    </p:spTree>
    <p:extLst>
      <p:ext uri="{BB962C8B-B14F-4D97-AF65-F5344CB8AC3E}">
        <p14:creationId xmlns:p14="http://schemas.microsoft.com/office/powerpoint/2010/main" val="2188082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fontScale="90000"/>
          </a:bodyPr>
          <a:lstStyle/>
          <a:p>
            <a:pPr algn="ctr"/>
            <a:r>
              <a:rPr lang="en-US" b="1" cap="small" dirty="0">
                <a:solidFill>
                  <a:schemeClr val="tx1"/>
                </a:solidFill>
              </a:rPr>
              <a:t>Clashes on September 3, 2016 – </a:t>
            </a:r>
            <a:br>
              <a:rPr lang="en-US" b="1" cap="small" dirty="0">
                <a:solidFill>
                  <a:schemeClr val="tx1"/>
                </a:solidFill>
              </a:rPr>
            </a:br>
            <a:r>
              <a:rPr lang="en-US" b="1" cap="small" dirty="0">
                <a:solidFill>
                  <a:schemeClr val="tx1"/>
                </a:solidFill>
              </a:rPr>
              <a:t>Part IV</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7347" y="2042297"/>
            <a:ext cx="5715000" cy="3802673"/>
          </a:xfrm>
          <a:prstGeom prst="rect">
            <a:avLst/>
          </a:prstGeom>
        </p:spPr>
      </p:pic>
      <p:pic>
        <p:nvPicPr>
          <p:cNvPr id="3" name="Picture 2"/>
          <p:cNvPicPr>
            <a:picLocks noChangeAspect="1"/>
          </p:cNvPicPr>
          <p:nvPr/>
        </p:nvPicPr>
        <p:blipFill>
          <a:blip r:embed="rId3"/>
          <a:stretch>
            <a:fillRect/>
          </a:stretch>
        </p:blipFill>
        <p:spPr>
          <a:xfrm>
            <a:off x="4495809" y="3352809"/>
            <a:ext cx="152381" cy="152381"/>
          </a:xfrm>
          <a:prstGeom prst="rect">
            <a:avLst/>
          </a:prstGeom>
        </p:spPr>
      </p:pic>
    </p:spTree>
    <p:extLst>
      <p:ext uri="{BB962C8B-B14F-4D97-AF65-F5344CB8AC3E}">
        <p14:creationId xmlns:p14="http://schemas.microsoft.com/office/powerpoint/2010/main" val="3863902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199" y="381000"/>
            <a:ext cx="8229600" cy="1143000"/>
          </a:xfrm>
        </p:spPr>
        <p:txBody>
          <a:bodyPr>
            <a:normAutofit fontScale="90000"/>
          </a:bodyPr>
          <a:lstStyle/>
          <a:p>
            <a:pPr algn="ctr"/>
            <a:r>
              <a:rPr lang="en-US" b="1" cap="small" dirty="0">
                <a:solidFill>
                  <a:schemeClr val="tx1"/>
                </a:solidFill>
              </a:rPr>
              <a:t>Results of the Flawed Consultation Process</a:t>
            </a:r>
          </a:p>
        </p:txBody>
      </p:sp>
      <p:sp>
        <p:nvSpPr>
          <p:cNvPr id="14339" name="Rectangle 3"/>
          <p:cNvSpPr>
            <a:spLocks noGrp="1" noChangeArrowheads="1"/>
          </p:cNvSpPr>
          <p:nvPr>
            <p:ph idx="1"/>
          </p:nvPr>
        </p:nvSpPr>
        <p:spPr>
          <a:xfrm>
            <a:off x="800099" y="2514600"/>
            <a:ext cx="7543801" cy="2726266"/>
          </a:xfrm>
        </p:spPr>
        <p:txBody>
          <a:bodyPr/>
          <a:lstStyle/>
          <a:p>
            <a:pPr marL="342900" indent="-342900" algn="just">
              <a:buClrTx/>
              <a:buFont typeface="Arial" panose="020B0604020202020204" pitchFamily="34" charset="0"/>
              <a:buChar char="•"/>
            </a:pPr>
            <a:r>
              <a:rPr lang="en-US" sz="2400" dirty="0">
                <a:solidFill>
                  <a:schemeClr val="tx1"/>
                </a:solidFill>
                <a:latin typeface="Corbel" panose="020B0503020204020204" pitchFamily="34" charset="0"/>
                <a:cs typeface="Times New Roman" panose="02020603050405020304" pitchFamily="18" charset="0"/>
              </a:rPr>
              <a:t>Untold historically and culturally significant sacred sites and objects destroyed with no real penalty to oil company</a:t>
            </a:r>
          </a:p>
          <a:p>
            <a:pPr marL="342900" indent="-342900" algn="just">
              <a:buFont typeface="Arial" panose="020B0604020202020204" pitchFamily="34" charset="0"/>
              <a:buChar char="•"/>
            </a:pPr>
            <a:endParaRPr lang="en-US" sz="2400" dirty="0">
              <a:solidFill>
                <a:schemeClr val="tx1"/>
              </a:solidFill>
              <a:latin typeface="Corbel" panose="020B0503020204020204" pitchFamily="34" charset="0"/>
              <a:cs typeface="Times New Roman" panose="02020603050405020304" pitchFamily="18" charset="0"/>
            </a:endParaRPr>
          </a:p>
          <a:p>
            <a:pPr marL="342900" indent="-342900" algn="just">
              <a:buClrTx/>
              <a:buFont typeface="Arial" panose="020B0604020202020204" pitchFamily="34" charset="0"/>
              <a:buChar char="•"/>
            </a:pPr>
            <a:r>
              <a:rPr lang="en-US" sz="2400" dirty="0">
                <a:solidFill>
                  <a:schemeClr val="tx1"/>
                </a:solidFill>
                <a:latin typeface="Corbel" panose="020B0503020204020204" pitchFamily="34" charset="0"/>
                <a:cs typeface="Times New Roman" panose="02020603050405020304" pitchFamily="18" charset="0"/>
              </a:rPr>
              <a:t>Motion for Preliminary Injunction denied on September 9, 2016 on the grounds that consultation was sufficient</a:t>
            </a:r>
          </a:p>
          <a:p>
            <a:pPr marL="342900" indent="-342900" algn="just">
              <a:buFont typeface="Arial" panose="020B0604020202020204" pitchFamily="34" charset="0"/>
              <a:buChar char="•"/>
            </a:pPr>
            <a:endParaRPr lang="en-US" cap="small"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10259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199" y="381000"/>
            <a:ext cx="8229600" cy="1143000"/>
          </a:xfrm>
        </p:spPr>
        <p:txBody>
          <a:bodyPr anchor="ctr">
            <a:normAutofit fontScale="90000"/>
          </a:bodyPr>
          <a:lstStyle/>
          <a:p>
            <a:pPr algn="ctr"/>
            <a:r>
              <a:rPr lang="en-US" b="1" cap="small" dirty="0">
                <a:solidFill>
                  <a:schemeClr val="tx1"/>
                </a:solidFill>
              </a:rPr>
              <a:t>Other Important Post-Consultation Issues of Note</a:t>
            </a:r>
          </a:p>
        </p:txBody>
      </p:sp>
      <p:sp>
        <p:nvSpPr>
          <p:cNvPr id="14339" name="Rectangle 3"/>
          <p:cNvSpPr>
            <a:spLocks noGrp="1" noChangeArrowheads="1"/>
          </p:cNvSpPr>
          <p:nvPr>
            <p:ph idx="1"/>
          </p:nvPr>
        </p:nvSpPr>
        <p:spPr>
          <a:xfrm>
            <a:off x="800099" y="2667000"/>
            <a:ext cx="7543801" cy="2192866"/>
          </a:xfrm>
        </p:spPr>
        <p:txBody>
          <a:bodyPr>
            <a:normAutofit/>
          </a:bodyPr>
          <a:lstStyle/>
          <a:p>
            <a:pPr marL="342900" indent="-342900" algn="just">
              <a:buClrTx/>
              <a:buFont typeface="Arial" panose="020B0604020202020204" pitchFamily="34" charset="0"/>
              <a:buChar char="•"/>
            </a:pPr>
            <a:r>
              <a:rPr lang="en-US" sz="2400" dirty="0">
                <a:solidFill>
                  <a:schemeClr val="tx1"/>
                </a:solidFill>
                <a:latin typeface="Corbel" panose="020B0503020204020204" pitchFamily="34" charset="0"/>
                <a:cs typeface="Times New Roman" panose="02020603050405020304" pitchFamily="18" charset="0"/>
              </a:rPr>
              <a:t>Obama time-out provided tribes with extra time to paper administrative record… And we won! (Sort of..)</a:t>
            </a:r>
          </a:p>
          <a:p>
            <a:pPr algn="just"/>
            <a:endParaRPr lang="en-US" sz="2400" dirty="0">
              <a:solidFill>
                <a:schemeClr val="tx1"/>
              </a:solidFill>
              <a:latin typeface="Corbel" panose="020B0503020204020204" pitchFamily="34" charset="0"/>
              <a:cs typeface="Times New Roman" panose="02020603050405020304" pitchFamily="18" charset="0"/>
            </a:endParaRPr>
          </a:p>
          <a:p>
            <a:pPr marL="342900" indent="-342900" algn="just">
              <a:buClrTx/>
              <a:buFont typeface="Arial" panose="020B0604020202020204" pitchFamily="34" charset="0"/>
              <a:buChar char="•"/>
            </a:pPr>
            <a:r>
              <a:rPr lang="en-US" sz="2400" dirty="0">
                <a:solidFill>
                  <a:schemeClr val="tx1"/>
                </a:solidFill>
                <a:latin typeface="Corbel" panose="020B0503020204020204" pitchFamily="34" charset="0"/>
                <a:cs typeface="Times New Roman" panose="02020603050405020304" pitchFamily="18" charset="0"/>
              </a:rPr>
              <a:t> Early 2017 RFRA issues.  Hard fight and we lost, because of lack of record on religious beliefs…</a:t>
            </a:r>
            <a:endParaRPr lang="en-US" sz="2400" dirty="0">
              <a:solidFill>
                <a:schemeClr val="tx1"/>
              </a:solidFill>
              <a:latin typeface="Corbel" panose="020B0503020204020204" pitchFamily="34" charset="0"/>
            </a:endParaRPr>
          </a:p>
        </p:txBody>
      </p:sp>
    </p:spTree>
    <p:extLst>
      <p:ext uri="{BB962C8B-B14F-4D97-AF65-F5344CB8AC3E}">
        <p14:creationId xmlns:p14="http://schemas.microsoft.com/office/powerpoint/2010/main" val="2562862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667000"/>
            <a:ext cx="7467600" cy="1323439"/>
          </a:xfrm>
          <a:prstGeom prst="rect">
            <a:avLst/>
          </a:prstGeom>
          <a:noFill/>
        </p:spPr>
        <p:txBody>
          <a:bodyPr wrap="square" rtlCol="0">
            <a:spAutoFit/>
          </a:bodyPr>
          <a:lstStyle/>
          <a:p>
            <a:pPr marL="461963" indent="-461963" algn="ctr"/>
            <a:r>
              <a:rPr lang="en-US" sz="4000" b="1" cap="small" dirty="0">
                <a:latin typeface="+mj-lt"/>
                <a:cs typeface="Times New Roman" panose="02020603050405020304" pitchFamily="18" charset="0"/>
              </a:rPr>
              <a:t>The Origins and Fundamentals of Tribal Consultation</a:t>
            </a:r>
          </a:p>
        </p:txBody>
      </p:sp>
      <p:sp>
        <p:nvSpPr>
          <p:cNvPr id="3" name="TextBox 2">
            <a:extLst>
              <a:ext uri="{FF2B5EF4-FFF2-40B4-BE49-F238E27FC236}">
                <a16:creationId xmlns:a16="http://schemas.microsoft.com/office/drawing/2014/main" id="{E5EDFB7D-0851-4AEC-B85B-433E317F2ABD}"/>
              </a:ext>
            </a:extLst>
          </p:cNvPr>
          <p:cNvSpPr txBox="1"/>
          <p:nvPr/>
        </p:nvSpPr>
        <p:spPr>
          <a:xfrm>
            <a:off x="914400" y="685800"/>
            <a:ext cx="7467600" cy="754053"/>
          </a:xfrm>
          <a:prstGeom prst="rect">
            <a:avLst/>
          </a:prstGeom>
          <a:noFill/>
        </p:spPr>
        <p:txBody>
          <a:bodyPr wrap="square" rtlCol="0">
            <a:spAutoFit/>
          </a:bodyPr>
          <a:lstStyle/>
          <a:p>
            <a:pPr algn="ctr"/>
            <a:r>
              <a:rPr lang="en-US" sz="4300" b="1" cap="small" dirty="0"/>
              <a:t>Part II:</a:t>
            </a:r>
          </a:p>
        </p:txBody>
      </p:sp>
    </p:spTree>
    <p:extLst>
      <p:ext uri="{BB962C8B-B14F-4D97-AF65-F5344CB8AC3E}">
        <p14:creationId xmlns:p14="http://schemas.microsoft.com/office/powerpoint/2010/main" val="3700947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lstStyle/>
          <a:p>
            <a:pPr algn="ctr"/>
            <a:r>
              <a:rPr lang="en-US" b="1" cap="small" dirty="0">
                <a:solidFill>
                  <a:schemeClr val="tx1"/>
                </a:solidFill>
              </a:rPr>
              <a:t>Consultation with Tribes</a:t>
            </a:r>
          </a:p>
        </p:txBody>
      </p:sp>
      <p:sp>
        <p:nvSpPr>
          <p:cNvPr id="14339" name="Rectangle 3"/>
          <p:cNvSpPr>
            <a:spLocks noGrp="1" noChangeArrowheads="1"/>
          </p:cNvSpPr>
          <p:nvPr>
            <p:ph idx="1"/>
          </p:nvPr>
        </p:nvSpPr>
        <p:spPr>
          <a:xfrm>
            <a:off x="800099" y="2133600"/>
            <a:ext cx="7543801" cy="3049694"/>
          </a:xfrm>
        </p:spPr>
        <p:txBody>
          <a:bodyPr anchor="ctr"/>
          <a:lstStyle/>
          <a:p>
            <a:pPr algn="ctr"/>
            <a:r>
              <a:rPr lang="en-US" sz="3200" dirty="0">
                <a:solidFill>
                  <a:schemeClr val="tx1"/>
                </a:solidFill>
                <a:latin typeface="+mj-lt"/>
                <a:cs typeface="Times New Roman" panose="02020603050405020304" pitchFamily="18" charset="0"/>
              </a:rPr>
              <a:t>Necessary because of Treaty rights, trust responsibility, and cultural, political, and public health consequences</a:t>
            </a:r>
          </a:p>
          <a:p>
            <a:endParaRPr lang="en-US" dirty="0"/>
          </a:p>
        </p:txBody>
      </p:sp>
    </p:spTree>
    <p:extLst>
      <p:ext uri="{BB962C8B-B14F-4D97-AF65-F5344CB8AC3E}">
        <p14:creationId xmlns:p14="http://schemas.microsoft.com/office/powerpoint/2010/main" val="3184357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a:bodyPr>
          <a:lstStyle/>
          <a:p>
            <a:pPr algn="ctr"/>
            <a:r>
              <a:rPr lang="en-US" sz="4000" b="1" cap="small" dirty="0">
                <a:solidFill>
                  <a:schemeClr val="tx1"/>
                </a:solidFill>
              </a:rPr>
              <a:t>International </a:t>
            </a:r>
            <a:br>
              <a:rPr lang="en-US" sz="4000" b="1" cap="small" dirty="0">
                <a:solidFill>
                  <a:schemeClr val="tx1"/>
                </a:solidFill>
              </a:rPr>
            </a:br>
            <a:r>
              <a:rPr lang="en-US" sz="4000" b="1" cap="small" dirty="0">
                <a:solidFill>
                  <a:schemeClr val="tx1"/>
                </a:solidFill>
              </a:rPr>
              <a:t>Consultation Principles </a:t>
            </a:r>
          </a:p>
        </p:txBody>
      </p:sp>
      <p:sp>
        <p:nvSpPr>
          <p:cNvPr id="14339" name="Rectangle 3"/>
          <p:cNvSpPr>
            <a:spLocks noGrp="1" noChangeArrowheads="1"/>
          </p:cNvSpPr>
          <p:nvPr>
            <p:ph idx="1"/>
          </p:nvPr>
        </p:nvSpPr>
        <p:spPr>
          <a:xfrm>
            <a:off x="800099" y="2514600"/>
            <a:ext cx="7543801" cy="2726266"/>
          </a:xfrm>
        </p:spPr>
        <p:txBody>
          <a:bodyPr>
            <a:normAutofit lnSpcReduction="10000"/>
          </a:bodyPr>
          <a:lstStyle/>
          <a:p>
            <a:pPr marL="342900" indent="-342900" algn="just">
              <a:buClrTx/>
              <a:buFont typeface="Arial" panose="020B0604020202020204" pitchFamily="34" charset="0"/>
              <a:buChar char="•"/>
            </a:pPr>
            <a:r>
              <a:rPr lang="en-US" sz="2400" dirty="0">
                <a:solidFill>
                  <a:schemeClr val="tx1"/>
                </a:solidFill>
                <a:latin typeface="+mj-lt"/>
                <a:cs typeface="Times New Roman" panose="02020603050405020304" pitchFamily="18" charset="0"/>
              </a:rPr>
              <a:t>United Nations Declaration on the Rights of Indigenous People (UNDRIP), September 13, 2007 </a:t>
            </a:r>
          </a:p>
          <a:p>
            <a:pPr algn="just"/>
            <a:endParaRPr lang="en-US" sz="2400" dirty="0">
              <a:solidFill>
                <a:schemeClr val="tx1"/>
              </a:solidFill>
              <a:latin typeface="+mj-lt"/>
              <a:cs typeface="Times New Roman" panose="02020603050405020304" pitchFamily="18" charset="0"/>
            </a:endParaRPr>
          </a:p>
          <a:p>
            <a:pPr marL="342900" indent="-342900" algn="just">
              <a:buClrTx/>
              <a:buFont typeface="Arial" panose="020B0604020202020204" pitchFamily="34" charset="0"/>
              <a:buChar char="•"/>
            </a:pPr>
            <a:r>
              <a:rPr lang="en-US" sz="2400" dirty="0">
                <a:solidFill>
                  <a:schemeClr val="tx1"/>
                </a:solidFill>
                <a:latin typeface="+mj-lt"/>
                <a:cs typeface="Times New Roman" panose="02020603050405020304" pitchFamily="18" charset="0"/>
              </a:rPr>
              <a:t>Article 10: “Indigenous peoples shall not be forcibly removed from their lands or territories.  No relocation shall take place without the </a:t>
            </a:r>
            <a:r>
              <a:rPr lang="en-US" sz="2400" b="1" u="sng" dirty="0">
                <a:solidFill>
                  <a:schemeClr val="tx1"/>
                </a:solidFill>
                <a:latin typeface="+mj-lt"/>
                <a:cs typeface="Times New Roman" panose="02020603050405020304" pitchFamily="18" charset="0"/>
              </a:rPr>
              <a:t>free, prior and informed consent</a:t>
            </a:r>
            <a:r>
              <a:rPr lang="en-US" sz="2400" dirty="0">
                <a:solidFill>
                  <a:schemeClr val="tx1"/>
                </a:solidFill>
                <a:latin typeface="+mj-lt"/>
                <a:cs typeface="Times New Roman" panose="02020603050405020304" pitchFamily="18" charset="0"/>
              </a:rPr>
              <a:t> of the indigenous peoples concerned . . . .” </a:t>
            </a:r>
          </a:p>
          <a:p>
            <a:pPr algn="just"/>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57628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a:bodyPr>
          <a:lstStyle/>
          <a:p>
            <a:pPr algn="ctr"/>
            <a:r>
              <a:rPr lang="en-US" sz="4000" b="1" cap="small" dirty="0">
                <a:solidFill>
                  <a:schemeClr val="tx1"/>
                </a:solidFill>
              </a:rPr>
              <a:t>United States General </a:t>
            </a:r>
            <a:br>
              <a:rPr lang="en-US" sz="4000" b="1" cap="small" dirty="0">
                <a:solidFill>
                  <a:schemeClr val="tx1"/>
                </a:solidFill>
              </a:rPr>
            </a:br>
            <a:r>
              <a:rPr lang="en-US" sz="4000" b="1" cap="small" dirty="0">
                <a:solidFill>
                  <a:schemeClr val="tx1"/>
                </a:solidFill>
              </a:rPr>
              <a:t>Tribal Consultation Requirements</a:t>
            </a:r>
          </a:p>
        </p:txBody>
      </p:sp>
      <p:sp>
        <p:nvSpPr>
          <p:cNvPr id="14339" name="Rectangle 3"/>
          <p:cNvSpPr>
            <a:spLocks noGrp="1" noChangeArrowheads="1"/>
          </p:cNvSpPr>
          <p:nvPr>
            <p:ph idx="1"/>
          </p:nvPr>
        </p:nvSpPr>
        <p:spPr>
          <a:xfrm>
            <a:off x="800099" y="2514600"/>
            <a:ext cx="7543801" cy="2421466"/>
          </a:xfrm>
        </p:spPr>
        <p:txBody>
          <a:bodyPr>
            <a:normAutofit fontScale="85000" lnSpcReduction="10000"/>
          </a:bodyPr>
          <a:lstStyle/>
          <a:p>
            <a:pPr marL="342900" indent="-342900" algn="just">
              <a:buClrTx/>
              <a:buFont typeface="Arial" panose="020B0604020202020204" pitchFamily="34" charset="0"/>
              <a:buChar char="•"/>
            </a:pPr>
            <a:r>
              <a:rPr lang="en-US" sz="2600" dirty="0">
                <a:solidFill>
                  <a:schemeClr val="tx1"/>
                </a:solidFill>
                <a:latin typeface="Corbel" panose="020B0503020204020204" pitchFamily="34" charset="0"/>
                <a:cs typeface="Times New Roman" panose="02020603050405020304" pitchFamily="18" charset="0"/>
              </a:rPr>
              <a:t>United States required to consult with tribes as to impacts on tribal treaty rights and trust resources as a function of those treaty rights and the United States trust responsibility – this is sufficient to require such consultation</a:t>
            </a:r>
          </a:p>
          <a:p>
            <a:pPr marL="342900" indent="-342900" algn="just">
              <a:buFont typeface="Arial" panose="020B0604020202020204" pitchFamily="34" charset="0"/>
              <a:buChar char="•"/>
            </a:pPr>
            <a:endParaRPr lang="en-US" sz="2600" dirty="0">
              <a:solidFill>
                <a:schemeClr val="tx1"/>
              </a:solidFill>
              <a:latin typeface="Corbel" panose="020B0503020204020204" pitchFamily="34" charset="0"/>
              <a:cs typeface="Times New Roman" panose="02020603050405020304" pitchFamily="18" charset="0"/>
            </a:endParaRPr>
          </a:p>
          <a:p>
            <a:pPr marL="342900" indent="-342900" algn="just">
              <a:buClrTx/>
              <a:buFont typeface="Arial" panose="020B0604020202020204" pitchFamily="34" charset="0"/>
              <a:buChar char="•"/>
            </a:pPr>
            <a:r>
              <a:rPr lang="en-US" sz="2600" dirty="0">
                <a:solidFill>
                  <a:schemeClr val="tx1"/>
                </a:solidFill>
                <a:latin typeface="Corbel" panose="020B0503020204020204" pitchFamily="34" charset="0"/>
                <a:cs typeface="Times New Roman" panose="02020603050405020304" pitchFamily="18" charset="0"/>
              </a:rPr>
              <a:t>In light of the gravity of rights involved, this </a:t>
            </a:r>
            <a:r>
              <a:rPr lang="en-US" sz="2600" b="1" i="1" dirty="0">
                <a:solidFill>
                  <a:schemeClr val="tx1"/>
                </a:solidFill>
                <a:latin typeface="Corbel" panose="020B0503020204020204" pitchFamily="34" charset="0"/>
                <a:cs typeface="Times New Roman" panose="02020603050405020304" pitchFamily="18" charset="0"/>
              </a:rPr>
              <a:t>should </a:t>
            </a:r>
            <a:r>
              <a:rPr lang="en-US" sz="2600" dirty="0">
                <a:solidFill>
                  <a:schemeClr val="tx1"/>
                </a:solidFill>
                <a:latin typeface="Corbel" panose="020B0503020204020204" pitchFamily="34" charset="0"/>
                <a:cs typeface="Times New Roman" panose="02020603050405020304" pitchFamily="18" charset="0"/>
              </a:rPr>
              <a:t>require free, prior, and informed consent</a:t>
            </a:r>
          </a:p>
          <a:p>
            <a:endParaRPr lang="en-US" dirty="0">
              <a:latin typeface="Corbel" panose="020B0503020204020204" pitchFamily="34" charset="0"/>
            </a:endParaRPr>
          </a:p>
        </p:txBody>
      </p:sp>
    </p:spTree>
    <p:extLst>
      <p:ext uri="{BB962C8B-B14F-4D97-AF65-F5344CB8AC3E}">
        <p14:creationId xmlns:p14="http://schemas.microsoft.com/office/powerpoint/2010/main" val="1621015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533400"/>
            <a:ext cx="8229600" cy="1143000"/>
          </a:xfrm>
        </p:spPr>
        <p:txBody>
          <a:bodyPr>
            <a:normAutofit/>
          </a:bodyPr>
          <a:lstStyle/>
          <a:p>
            <a:pPr algn="ctr"/>
            <a:r>
              <a:rPr lang="en-US" sz="4000" b="1" cap="small" dirty="0">
                <a:solidFill>
                  <a:schemeClr val="tx1"/>
                </a:solidFill>
              </a:rPr>
              <a:t>United States’  View of Its Tribal Consultation Obligation</a:t>
            </a:r>
          </a:p>
        </p:txBody>
      </p:sp>
      <p:sp>
        <p:nvSpPr>
          <p:cNvPr id="14339" name="Rectangle 3"/>
          <p:cNvSpPr>
            <a:spLocks noGrp="1" noChangeArrowheads="1"/>
          </p:cNvSpPr>
          <p:nvPr>
            <p:ph idx="1"/>
          </p:nvPr>
        </p:nvSpPr>
        <p:spPr/>
        <p:txBody>
          <a:bodyPr>
            <a:normAutofit lnSpcReduction="10000"/>
          </a:bodyPr>
          <a:lstStyle/>
          <a:p>
            <a:pPr marL="342900" indent="-342900" algn="just">
              <a:lnSpc>
                <a:spcPct val="110000"/>
              </a:lnSpc>
              <a:spcBef>
                <a:spcPts val="0"/>
              </a:spcBef>
              <a:spcAft>
                <a:spcPts val="0"/>
              </a:spcAft>
              <a:buClrTx/>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Despite general duty, the U.S. usually sees its obligation as limited to…</a:t>
            </a:r>
          </a:p>
          <a:p>
            <a:pPr marL="342900" indent="-342900" algn="just">
              <a:lnSpc>
                <a:spcPct val="110000"/>
              </a:lnSpc>
              <a:spcBef>
                <a:spcPts val="0"/>
              </a:spcBef>
              <a:spcAft>
                <a:spcPts val="0"/>
              </a:spcAft>
              <a:buFont typeface="Arial" panose="020B0604020202020204" pitchFamily="34" charset="0"/>
              <a:buChar char="•"/>
            </a:pPr>
            <a:endParaRPr lang="en-US" dirty="0">
              <a:solidFill>
                <a:schemeClr val="tx1"/>
              </a:solidFill>
              <a:latin typeface="Times New Roman" panose="02020603050405020304" pitchFamily="18" charset="0"/>
              <a:cs typeface="Times New Roman" panose="02020603050405020304" pitchFamily="18" charset="0"/>
            </a:endParaRPr>
          </a:p>
          <a:p>
            <a:pPr marL="342900" indent="-342900" algn="just">
              <a:lnSpc>
                <a:spcPct val="110000"/>
              </a:lnSpc>
              <a:spcBef>
                <a:spcPts val="0"/>
              </a:spcBef>
              <a:spcAft>
                <a:spcPts val="0"/>
              </a:spcAft>
              <a:buClrTx/>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Tribal consultation also required as to impacts on tribal treaty rights as an inherent corollary and trust resources, Executive Order 13175, and related agency regs – but largely toothless and unenforceable</a:t>
            </a:r>
          </a:p>
          <a:p>
            <a:pPr marL="342900" indent="-342900" algn="just">
              <a:lnSpc>
                <a:spcPct val="110000"/>
              </a:lnSpc>
              <a:spcBef>
                <a:spcPts val="0"/>
              </a:spcBef>
              <a:spcAft>
                <a:spcPts val="0"/>
              </a:spcAft>
              <a:buFont typeface="Arial" panose="020B0604020202020204" pitchFamily="34" charset="0"/>
              <a:buChar char="•"/>
            </a:pPr>
            <a:endParaRPr lang="en-US" dirty="0">
              <a:solidFill>
                <a:schemeClr val="tx1"/>
              </a:solidFill>
              <a:latin typeface="Times New Roman" panose="02020603050405020304" pitchFamily="18" charset="0"/>
              <a:cs typeface="Times New Roman" panose="02020603050405020304" pitchFamily="18" charset="0"/>
            </a:endParaRPr>
          </a:p>
          <a:p>
            <a:pPr marL="342900" indent="-342900" algn="just">
              <a:lnSpc>
                <a:spcPct val="110000"/>
              </a:lnSpc>
              <a:spcBef>
                <a:spcPts val="0"/>
              </a:spcBef>
              <a:spcAft>
                <a:spcPts val="0"/>
              </a:spcAft>
              <a:buClrTx/>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Tribal consultation statutorily required by Section 106 of the National Historic Preservation Act as to historic properties that have religious and cultural significance to Indians</a:t>
            </a:r>
          </a:p>
          <a:p>
            <a:pPr algn="just">
              <a:lnSpc>
                <a:spcPct val="110000"/>
              </a:lnSpc>
              <a:spcBef>
                <a:spcPts val="0"/>
              </a:spcBef>
              <a:spcAft>
                <a:spcPts val="0"/>
              </a:spcAft>
            </a:pPr>
            <a:endParaRPr lang="en-US" dirty="0">
              <a:solidFill>
                <a:schemeClr val="tx1"/>
              </a:solidFill>
              <a:latin typeface="Times New Roman" panose="02020603050405020304" pitchFamily="18" charset="0"/>
              <a:cs typeface="Times New Roman" panose="02020603050405020304" pitchFamily="18" charset="0"/>
            </a:endParaRPr>
          </a:p>
          <a:p>
            <a:pPr marL="342900" indent="-342900" algn="just">
              <a:lnSpc>
                <a:spcPct val="110000"/>
              </a:lnSpc>
              <a:spcBef>
                <a:spcPts val="0"/>
              </a:spcBef>
              <a:spcAft>
                <a:spcPts val="0"/>
              </a:spcAft>
              <a:buClrTx/>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Free, prior and informed consent, not required; just consultation</a:t>
            </a:r>
          </a:p>
          <a:p>
            <a:endParaRPr lang="en-US" dirty="0"/>
          </a:p>
        </p:txBody>
      </p:sp>
    </p:spTree>
    <p:extLst>
      <p:ext uri="{BB962C8B-B14F-4D97-AF65-F5344CB8AC3E}">
        <p14:creationId xmlns:p14="http://schemas.microsoft.com/office/powerpoint/2010/main" val="46570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199" y="381000"/>
            <a:ext cx="8229600" cy="1143000"/>
          </a:xfrm>
        </p:spPr>
        <p:txBody>
          <a:bodyPr anchor="ctr">
            <a:normAutofit/>
          </a:bodyPr>
          <a:lstStyle/>
          <a:p>
            <a:pPr algn="ctr"/>
            <a:r>
              <a:rPr lang="en-US" sz="4300" b="1" cap="small" dirty="0">
                <a:solidFill>
                  <a:schemeClr val="tx1"/>
                </a:solidFill>
              </a:rPr>
              <a:t>Tribal Consultation on DAPL</a:t>
            </a:r>
          </a:p>
        </p:txBody>
      </p:sp>
      <p:sp>
        <p:nvSpPr>
          <p:cNvPr id="14339" name="Rectangle 3"/>
          <p:cNvSpPr>
            <a:spLocks noGrp="1" noChangeArrowheads="1"/>
          </p:cNvSpPr>
          <p:nvPr>
            <p:ph idx="1"/>
          </p:nvPr>
        </p:nvSpPr>
        <p:spPr>
          <a:xfrm>
            <a:off x="800099" y="2438400"/>
            <a:ext cx="7543801" cy="2668694"/>
          </a:xfrm>
        </p:spPr>
        <p:txBody>
          <a:bodyPr/>
          <a:lstStyle/>
          <a:p>
            <a:pPr marL="342900" indent="-342900" algn="just">
              <a:buClrTx/>
              <a:buFont typeface="Arial" panose="020B0604020202020204" pitchFamily="34" charset="0"/>
              <a:buChar char="•"/>
            </a:pPr>
            <a:r>
              <a:rPr lang="en-US" sz="2200" dirty="0">
                <a:solidFill>
                  <a:schemeClr val="tx1"/>
                </a:solidFill>
                <a:latin typeface="+mj-lt"/>
                <a:cs typeface="Times New Roman" panose="02020603050405020304" pitchFamily="18" charset="0"/>
              </a:rPr>
              <a:t>Corps, with DAPL archeologists, engaged in tribal consultation per the NHPA in a manner that Tribes felt was grossly deficient</a:t>
            </a:r>
          </a:p>
          <a:p>
            <a:pPr algn="just"/>
            <a:endParaRPr lang="en-US" sz="2200" dirty="0">
              <a:solidFill>
                <a:schemeClr val="tx1"/>
              </a:solidFill>
              <a:latin typeface="+mj-lt"/>
              <a:cs typeface="Times New Roman" panose="02020603050405020304" pitchFamily="18" charset="0"/>
            </a:endParaRPr>
          </a:p>
          <a:p>
            <a:pPr marL="342900" indent="-342900" algn="just">
              <a:buClrTx/>
              <a:buFont typeface="Arial" panose="020B0604020202020204" pitchFamily="34" charset="0"/>
              <a:buChar char="•"/>
            </a:pPr>
            <a:r>
              <a:rPr lang="en-US" sz="2200" dirty="0">
                <a:solidFill>
                  <a:schemeClr val="tx1"/>
                </a:solidFill>
                <a:latin typeface="+mj-lt"/>
                <a:cs typeface="Times New Roman" panose="02020603050405020304" pitchFamily="18" charset="0"/>
              </a:rPr>
              <a:t>Corps made no explicit or affirmative efforts to engage in tribal consultation as to treaty rights or trust resources; considered no tribal input on impact of spill on water or treaty rights</a:t>
            </a:r>
          </a:p>
          <a:p>
            <a:endParaRPr lang="en-US" dirty="0"/>
          </a:p>
        </p:txBody>
      </p:sp>
    </p:spTree>
    <p:extLst>
      <p:ext uri="{BB962C8B-B14F-4D97-AF65-F5344CB8AC3E}">
        <p14:creationId xmlns:p14="http://schemas.microsoft.com/office/powerpoint/2010/main" val="4225630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fontScale="90000"/>
          </a:bodyPr>
          <a:lstStyle/>
          <a:p>
            <a:pPr algn="ctr"/>
            <a:r>
              <a:rPr lang="en-US" b="1" cap="small" dirty="0">
                <a:solidFill>
                  <a:schemeClr val="tx1"/>
                </a:solidFill>
              </a:rPr>
              <a:t>Discrete Lessons of DAPL Consultation</a:t>
            </a:r>
          </a:p>
        </p:txBody>
      </p:sp>
      <p:sp>
        <p:nvSpPr>
          <p:cNvPr id="14339" name="Rectangle 3"/>
          <p:cNvSpPr>
            <a:spLocks noGrp="1" noChangeArrowheads="1"/>
          </p:cNvSpPr>
          <p:nvPr>
            <p:ph idx="1"/>
          </p:nvPr>
        </p:nvSpPr>
        <p:spPr>
          <a:xfrm>
            <a:off x="800099" y="2133600"/>
            <a:ext cx="7543801" cy="2954866"/>
          </a:xfrm>
        </p:spPr>
        <p:txBody>
          <a:bodyPr>
            <a:normAutofit fontScale="92500"/>
          </a:bodyPr>
          <a:lstStyle/>
          <a:p>
            <a:pPr marL="342900" indent="-342900" algn="just">
              <a:buFont typeface="Arial" panose="020B0604020202020204" pitchFamily="34" charset="0"/>
              <a:buChar char="•"/>
            </a:pPr>
            <a:r>
              <a:rPr lang="en-US" sz="2400" dirty="0">
                <a:solidFill>
                  <a:schemeClr val="tx1"/>
                </a:solidFill>
                <a:latin typeface="+mj-lt"/>
                <a:cs typeface="Times New Roman" panose="02020603050405020304" pitchFamily="18" charset="0"/>
              </a:rPr>
              <a:t>We lost on NHPA – explicit statutory provisions did nothing to protect us from inadequate consultation efforts on sacred sites and deliberate destruction of our sacred sites.</a:t>
            </a:r>
          </a:p>
          <a:p>
            <a:pPr algn="just"/>
            <a:endParaRPr lang="en-US" sz="2400" dirty="0">
              <a:solidFill>
                <a:schemeClr val="tx1"/>
              </a:solidFill>
              <a:latin typeface="+mj-lt"/>
              <a:cs typeface="Times New Roman" panose="02020603050405020304" pitchFamily="18" charset="0"/>
            </a:endParaRPr>
          </a:p>
          <a:p>
            <a:pPr marL="342900" indent="-342900" algn="just">
              <a:buFont typeface="Arial" panose="020B0604020202020204" pitchFamily="34" charset="0"/>
              <a:buChar char="•"/>
            </a:pPr>
            <a:r>
              <a:rPr lang="en-US" sz="2400" dirty="0">
                <a:solidFill>
                  <a:schemeClr val="tx1"/>
                </a:solidFill>
                <a:latin typeface="+mj-lt"/>
                <a:cs typeface="Times New Roman" panose="02020603050405020304" pitchFamily="18" charset="0"/>
              </a:rPr>
              <a:t>We won on the Treaties – let us not forget that not only are Treaties the Supreme Law of the Land, but our ancestors fought and died for those rights.  The requirement to consult under our Treaties is </a:t>
            </a:r>
            <a:r>
              <a:rPr lang="en-US" sz="2400" b="1" dirty="0">
                <a:solidFill>
                  <a:schemeClr val="tx1"/>
                </a:solidFill>
                <a:latin typeface="+mj-lt"/>
                <a:cs typeface="Times New Roman" panose="02020603050405020304" pitchFamily="18" charset="0"/>
              </a:rPr>
              <a:t>POWERFUL AND SACRED</a:t>
            </a:r>
            <a:r>
              <a:rPr lang="en-US" sz="2400" dirty="0">
                <a:solidFill>
                  <a:schemeClr val="tx1"/>
                </a:solidFill>
                <a:latin typeface="+mj-lt"/>
                <a:cs typeface="Times New Roman" panose="02020603050405020304" pitchFamily="18" charset="0"/>
              </a:rPr>
              <a:t>.</a:t>
            </a:r>
          </a:p>
          <a:p>
            <a:endParaRPr lang="en-US" dirty="0"/>
          </a:p>
        </p:txBody>
      </p:sp>
    </p:spTree>
    <p:extLst>
      <p:ext uri="{BB962C8B-B14F-4D97-AF65-F5344CB8AC3E}">
        <p14:creationId xmlns:p14="http://schemas.microsoft.com/office/powerpoint/2010/main" val="17586035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chor="ctr"/>
          <a:lstStyle/>
          <a:p>
            <a:pPr algn="ctr"/>
            <a:r>
              <a:rPr lang="en-US" b="1" cap="small" dirty="0">
                <a:solidFill>
                  <a:schemeClr val="tx1"/>
                </a:solidFill>
              </a:rPr>
              <a:t>A Caveat…</a:t>
            </a:r>
          </a:p>
        </p:txBody>
      </p:sp>
      <p:sp>
        <p:nvSpPr>
          <p:cNvPr id="14339" name="Rectangle 3"/>
          <p:cNvSpPr>
            <a:spLocks noGrp="1" noChangeArrowheads="1"/>
          </p:cNvSpPr>
          <p:nvPr>
            <p:ph idx="1"/>
          </p:nvPr>
        </p:nvSpPr>
        <p:spPr>
          <a:xfrm>
            <a:off x="838200" y="2590800"/>
            <a:ext cx="7543801" cy="2116666"/>
          </a:xfrm>
        </p:spPr>
        <p:txBody>
          <a:bodyPr/>
          <a:lstStyle/>
          <a:p>
            <a:pPr marL="342900" indent="-342900" algn="just">
              <a:buClr>
                <a:schemeClr val="tx1"/>
              </a:buClr>
              <a:buFont typeface="Arial" panose="020B0604020202020204" pitchFamily="34" charset="0"/>
              <a:buChar char="•"/>
            </a:pPr>
            <a:r>
              <a:rPr lang="en-US" dirty="0">
                <a:solidFill>
                  <a:schemeClr val="tx1"/>
                </a:solidFill>
                <a:latin typeface="+mj-lt"/>
                <a:cs typeface="Times New Roman" panose="02020603050405020304" pitchFamily="18" charset="0"/>
              </a:rPr>
              <a:t>Don’t get me wrong about NHPA, it’s super, super important and a powerful arrow in our quiver.</a:t>
            </a:r>
          </a:p>
          <a:p>
            <a:pPr algn="just"/>
            <a:endParaRPr lang="en-US" dirty="0">
              <a:solidFill>
                <a:schemeClr val="tx1"/>
              </a:solidFill>
              <a:latin typeface="+mj-lt"/>
              <a:cs typeface="Times New Roman" panose="02020603050405020304" pitchFamily="18" charset="0"/>
            </a:endParaRPr>
          </a:p>
          <a:p>
            <a:pPr marL="342900" indent="-342900" algn="just">
              <a:buClrTx/>
              <a:buFont typeface="Arial" panose="020B0604020202020204" pitchFamily="34" charset="0"/>
              <a:buChar char="•"/>
            </a:pPr>
            <a:r>
              <a:rPr lang="en-US" dirty="0">
                <a:solidFill>
                  <a:schemeClr val="tx1"/>
                </a:solidFill>
                <a:latin typeface="+mj-lt"/>
                <a:cs typeface="Times New Roman" panose="02020603050405020304" pitchFamily="18" charset="0"/>
              </a:rPr>
              <a:t>All I mean, is don’t forget the profound power of our Treaties…</a:t>
            </a:r>
          </a:p>
          <a:p>
            <a:endParaRPr lang="en-US" dirty="0"/>
          </a:p>
        </p:txBody>
      </p:sp>
    </p:spTree>
    <p:extLst>
      <p:ext uri="{BB962C8B-B14F-4D97-AF65-F5344CB8AC3E}">
        <p14:creationId xmlns:p14="http://schemas.microsoft.com/office/powerpoint/2010/main" val="3527119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lstStyle/>
          <a:p>
            <a:pPr algn="ctr"/>
            <a:r>
              <a:rPr lang="en-US" b="1" cap="small" dirty="0">
                <a:solidFill>
                  <a:schemeClr val="tx1"/>
                </a:solidFill>
              </a:rPr>
              <a:t>Part III: </a:t>
            </a:r>
          </a:p>
        </p:txBody>
      </p:sp>
      <p:sp>
        <p:nvSpPr>
          <p:cNvPr id="14339" name="Rectangle 3"/>
          <p:cNvSpPr>
            <a:spLocks noGrp="1" noChangeArrowheads="1"/>
          </p:cNvSpPr>
          <p:nvPr>
            <p:ph idx="1"/>
          </p:nvPr>
        </p:nvSpPr>
        <p:spPr>
          <a:xfrm>
            <a:off x="800099" y="2590800"/>
            <a:ext cx="7543801" cy="2116666"/>
          </a:xfrm>
        </p:spPr>
        <p:txBody>
          <a:bodyPr/>
          <a:lstStyle/>
          <a:p>
            <a:pPr algn="ctr"/>
            <a:r>
              <a:rPr lang="en-US" sz="3200" b="1" cap="small" dirty="0">
                <a:solidFill>
                  <a:schemeClr val="tx1"/>
                </a:solidFill>
                <a:latin typeface="+mj-lt"/>
                <a:cs typeface="Times New Roman" panose="02020603050405020304" pitchFamily="18" charset="0"/>
              </a:rPr>
              <a:t>Consultation Best Practices: </a:t>
            </a:r>
          </a:p>
          <a:p>
            <a:pPr algn="ctr"/>
            <a:r>
              <a:rPr lang="en-US" sz="3200" b="1" cap="small" dirty="0">
                <a:solidFill>
                  <a:schemeClr val="tx1"/>
                </a:solidFill>
                <a:latin typeface="+mj-lt"/>
                <a:cs typeface="Times New Roman" panose="02020603050405020304" pitchFamily="18" charset="0"/>
              </a:rPr>
              <a:t>Holding the Government to Its Obligations and Creating a Rich Record for Your Fight</a:t>
            </a:r>
          </a:p>
          <a:p>
            <a:endParaRPr lang="en-US" dirty="0"/>
          </a:p>
        </p:txBody>
      </p:sp>
    </p:spTree>
    <p:extLst>
      <p:ext uri="{BB962C8B-B14F-4D97-AF65-F5344CB8AC3E}">
        <p14:creationId xmlns:p14="http://schemas.microsoft.com/office/powerpoint/2010/main" val="3333818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fontScale="90000"/>
          </a:bodyPr>
          <a:lstStyle/>
          <a:p>
            <a:pPr algn="ctr"/>
            <a:r>
              <a:rPr lang="en-US" sz="3800" b="1" cap="small" dirty="0">
                <a:solidFill>
                  <a:schemeClr val="tx1"/>
                </a:solidFill>
              </a:rPr>
              <a:t>Lessons Learned From DAPL – </a:t>
            </a:r>
            <a:br>
              <a:rPr lang="en-US" sz="3800" b="1" cap="small" dirty="0">
                <a:solidFill>
                  <a:schemeClr val="tx1"/>
                </a:solidFill>
              </a:rPr>
            </a:br>
            <a:r>
              <a:rPr lang="en-US" sz="3800" b="1" cap="small" dirty="0">
                <a:solidFill>
                  <a:schemeClr val="tx1"/>
                </a:solidFill>
              </a:rPr>
              <a:t>Cultural Competency of Your Attorney</a:t>
            </a:r>
          </a:p>
        </p:txBody>
      </p:sp>
      <p:sp>
        <p:nvSpPr>
          <p:cNvPr id="14339" name="Rectangle 3"/>
          <p:cNvSpPr>
            <a:spLocks noGrp="1" noChangeArrowheads="1"/>
          </p:cNvSpPr>
          <p:nvPr>
            <p:ph idx="1"/>
          </p:nvPr>
        </p:nvSpPr>
        <p:spPr>
          <a:xfrm>
            <a:off x="800099" y="2590800"/>
            <a:ext cx="7543801" cy="1964266"/>
          </a:xfrm>
        </p:spPr>
        <p:txBody>
          <a:bodyPr>
            <a:normAutofit fontScale="92500" lnSpcReduction="10000"/>
          </a:bodyPr>
          <a:lstStyle/>
          <a:p>
            <a:pPr marL="342900" indent="-342900" algn="just">
              <a:buFont typeface="Arial" panose="020B0604020202020204" pitchFamily="34" charset="0"/>
              <a:buChar char="•"/>
            </a:pPr>
            <a:r>
              <a:rPr lang="en-US" sz="2400" dirty="0">
                <a:solidFill>
                  <a:schemeClr val="tx1"/>
                </a:solidFill>
                <a:latin typeface="+mj-lt"/>
                <a:cs typeface="Times New Roman" panose="02020603050405020304" pitchFamily="18" charset="0"/>
              </a:rPr>
              <a:t>“Where the buffalo roam…..”</a:t>
            </a:r>
          </a:p>
          <a:p>
            <a:pPr algn="just"/>
            <a:endParaRPr lang="en-US" sz="2400" dirty="0">
              <a:solidFill>
                <a:schemeClr val="tx1"/>
              </a:solidFill>
              <a:latin typeface="+mj-lt"/>
              <a:cs typeface="Times New Roman" panose="02020603050405020304" pitchFamily="18" charset="0"/>
            </a:endParaRPr>
          </a:p>
          <a:p>
            <a:pPr marL="342900" indent="-342900" algn="just">
              <a:buFont typeface="Arial" panose="020B0604020202020204" pitchFamily="34" charset="0"/>
              <a:buChar char="•"/>
            </a:pPr>
            <a:r>
              <a:rPr lang="en-US" sz="2400" dirty="0">
                <a:solidFill>
                  <a:schemeClr val="tx1"/>
                </a:solidFill>
                <a:latin typeface="+mj-lt"/>
                <a:cs typeface="Times New Roman" panose="02020603050405020304" pitchFamily="18" charset="0"/>
              </a:rPr>
              <a:t>Your tribal traditions and culture are the focus of this fight and they cannot be entrusted to an attorney who neither understands nor cares about them – they are your voice.</a:t>
            </a:r>
          </a:p>
          <a:p>
            <a:pPr algn="just"/>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549133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a:bodyPr>
          <a:lstStyle/>
          <a:p>
            <a:pPr algn="ctr"/>
            <a:r>
              <a:rPr lang="en-US" sz="3400" b="1" cap="small" dirty="0">
                <a:solidFill>
                  <a:schemeClr val="tx1"/>
                </a:solidFill>
              </a:rPr>
              <a:t>Lessons Learned From DAPL: </a:t>
            </a:r>
            <a:br>
              <a:rPr lang="en-US" sz="3400" b="1" cap="small" dirty="0">
                <a:solidFill>
                  <a:schemeClr val="tx1"/>
                </a:solidFill>
              </a:rPr>
            </a:br>
            <a:r>
              <a:rPr lang="en-US" sz="3400" b="1" cap="small" dirty="0">
                <a:solidFill>
                  <a:schemeClr val="tx1"/>
                </a:solidFill>
              </a:rPr>
              <a:t>Tribal Engagement in Consultation</a:t>
            </a:r>
          </a:p>
        </p:txBody>
      </p:sp>
      <p:sp>
        <p:nvSpPr>
          <p:cNvPr id="14339" name="Rectangle 3"/>
          <p:cNvSpPr>
            <a:spLocks noGrp="1" noChangeArrowheads="1"/>
          </p:cNvSpPr>
          <p:nvPr>
            <p:ph idx="1"/>
          </p:nvPr>
        </p:nvSpPr>
        <p:spPr/>
        <p:txBody>
          <a:bodyPr/>
          <a:lstStyle/>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Insist upon proper consultation and be clear about the Tribe’s terms (in formal consultation policy);</a:t>
            </a:r>
          </a:p>
          <a:p>
            <a:pPr marL="571500" indent="-571500">
              <a:buFont typeface="Arial" panose="020B0604020202020204" pitchFamily="34" charset="0"/>
              <a:buChar char="•"/>
            </a:pPr>
            <a:endParaRPr lang="en-US" dirty="0">
              <a:solidFill>
                <a:schemeClr val="tx1"/>
              </a:solidFill>
              <a:latin typeface="+mj-lt"/>
              <a:cs typeface="Times New Roman" panose="02020603050405020304" pitchFamily="18" charset="0"/>
            </a:endParaRPr>
          </a:p>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React every time, and do it early time, often, and uniformly to the extent possible</a:t>
            </a:r>
          </a:p>
          <a:p>
            <a:endParaRPr lang="en-US" dirty="0">
              <a:solidFill>
                <a:schemeClr val="tx1"/>
              </a:solidFill>
              <a:latin typeface="+mj-lt"/>
              <a:cs typeface="Times New Roman" panose="02020603050405020304" pitchFamily="18" charset="0"/>
            </a:endParaRPr>
          </a:p>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Utilize experts – tribal, scientific, cultural, non-tribal;</a:t>
            </a:r>
          </a:p>
          <a:p>
            <a:endParaRPr lang="en-US" dirty="0">
              <a:solidFill>
                <a:schemeClr val="tx1"/>
              </a:solidFill>
              <a:latin typeface="+mj-lt"/>
              <a:cs typeface="Times New Roman" panose="02020603050405020304" pitchFamily="18" charset="0"/>
            </a:endParaRPr>
          </a:p>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Flex treaty rights, </a:t>
            </a:r>
            <a:r>
              <a:rPr lang="en-US" i="1" dirty="0">
                <a:solidFill>
                  <a:schemeClr val="tx1"/>
                </a:solidFill>
                <a:latin typeface="+mj-lt"/>
                <a:cs typeface="Times New Roman" panose="02020603050405020304" pitchFamily="18" charset="0"/>
              </a:rPr>
              <a:t>Winters </a:t>
            </a:r>
            <a:r>
              <a:rPr lang="en-US" dirty="0">
                <a:solidFill>
                  <a:schemeClr val="tx1"/>
                </a:solidFill>
                <a:latin typeface="+mj-lt"/>
                <a:cs typeface="Times New Roman" panose="02020603050405020304" pitchFamily="18" charset="0"/>
              </a:rPr>
              <a:t>rights, sovereign rights.</a:t>
            </a:r>
          </a:p>
          <a:p>
            <a:pPr algn="just"/>
            <a:endParaRPr lang="en-US" i="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5037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a:bodyPr>
          <a:lstStyle/>
          <a:p>
            <a:pPr algn="ctr"/>
            <a:r>
              <a:rPr lang="en-US" sz="3400" b="1" cap="small" dirty="0">
                <a:solidFill>
                  <a:schemeClr val="tx1"/>
                </a:solidFill>
              </a:rPr>
              <a:t>Lessons Learned From DAPL: </a:t>
            </a:r>
            <a:br>
              <a:rPr lang="en-US" sz="3400" b="1" cap="small" dirty="0">
                <a:solidFill>
                  <a:schemeClr val="tx1"/>
                </a:solidFill>
              </a:rPr>
            </a:br>
            <a:r>
              <a:rPr lang="en-US" sz="3400" b="1" cap="small" dirty="0">
                <a:solidFill>
                  <a:schemeClr val="tx1"/>
                </a:solidFill>
              </a:rPr>
              <a:t>Creating a Tribal Consultation Policy</a:t>
            </a:r>
          </a:p>
        </p:txBody>
      </p:sp>
      <p:sp>
        <p:nvSpPr>
          <p:cNvPr id="14339" name="Rectangle 3"/>
          <p:cNvSpPr>
            <a:spLocks noGrp="1" noChangeArrowheads="1"/>
          </p:cNvSpPr>
          <p:nvPr>
            <p:ph idx="1"/>
          </p:nvPr>
        </p:nvSpPr>
        <p:spPr/>
        <p:txBody>
          <a:bodyPr/>
          <a:lstStyle/>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Flex your tribe’s sovereignty – create positive law, including a formal consultation policy that reflects your treaty rights and the government’s trust responsibility</a:t>
            </a:r>
          </a:p>
          <a:p>
            <a:pPr marL="571500" indent="-571500">
              <a:buFont typeface="Arial" panose="020B0604020202020204" pitchFamily="34" charset="0"/>
              <a:buChar char="•"/>
            </a:pPr>
            <a:endParaRPr lang="en-US" dirty="0">
              <a:solidFill>
                <a:schemeClr val="tx1"/>
              </a:solidFill>
              <a:latin typeface="+mj-lt"/>
              <a:cs typeface="Times New Roman" panose="02020603050405020304" pitchFamily="18" charset="0"/>
            </a:endParaRPr>
          </a:p>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One size does not fit all – consider </a:t>
            </a:r>
            <a:r>
              <a:rPr lang="en-US" b="1" i="1" dirty="0">
                <a:solidFill>
                  <a:schemeClr val="tx1"/>
                </a:solidFill>
                <a:latin typeface="+mj-lt"/>
                <a:cs typeface="Times New Roman" panose="02020603050405020304" pitchFamily="18" charset="0"/>
              </a:rPr>
              <a:t>your</a:t>
            </a:r>
            <a:r>
              <a:rPr lang="en-US" dirty="0">
                <a:solidFill>
                  <a:schemeClr val="tx1"/>
                </a:solidFill>
                <a:latin typeface="+mj-lt"/>
                <a:cs typeface="Times New Roman" panose="02020603050405020304" pitchFamily="18" charset="0"/>
              </a:rPr>
              <a:t> specific treaties, </a:t>
            </a:r>
            <a:r>
              <a:rPr lang="en-US" b="1" i="1" dirty="0">
                <a:solidFill>
                  <a:schemeClr val="tx1"/>
                </a:solidFill>
                <a:latin typeface="+mj-lt"/>
                <a:cs typeface="Times New Roman" panose="02020603050405020304" pitchFamily="18" charset="0"/>
              </a:rPr>
              <a:t>your</a:t>
            </a:r>
            <a:r>
              <a:rPr lang="en-US" dirty="0">
                <a:solidFill>
                  <a:schemeClr val="tx1"/>
                </a:solidFill>
                <a:latin typeface="+mj-lt"/>
                <a:cs typeface="Times New Roman" panose="02020603050405020304" pitchFamily="18" charset="0"/>
              </a:rPr>
              <a:t> specific culture, and </a:t>
            </a:r>
            <a:r>
              <a:rPr lang="en-US" b="1" i="1" dirty="0">
                <a:solidFill>
                  <a:schemeClr val="tx1"/>
                </a:solidFill>
                <a:latin typeface="+mj-lt"/>
                <a:cs typeface="Times New Roman" panose="02020603050405020304" pitchFamily="18" charset="0"/>
              </a:rPr>
              <a:t>your</a:t>
            </a:r>
            <a:r>
              <a:rPr lang="en-US" dirty="0">
                <a:solidFill>
                  <a:schemeClr val="tx1"/>
                </a:solidFill>
                <a:latin typeface="+mj-lt"/>
                <a:cs typeface="Times New Roman" panose="02020603050405020304" pitchFamily="18" charset="0"/>
              </a:rPr>
              <a:t> tribe’s traditions and political landscape</a:t>
            </a:r>
          </a:p>
          <a:p>
            <a:endParaRPr lang="en-US" dirty="0">
              <a:solidFill>
                <a:schemeClr val="tx1"/>
              </a:solidFill>
              <a:latin typeface="+mj-lt"/>
              <a:cs typeface="Times New Roman" panose="02020603050405020304" pitchFamily="18" charset="0"/>
            </a:endParaRPr>
          </a:p>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We don’t have to rely on the United States to dictate to us what consultation means.  Some tribal laws stand on an equal footing with federal law and will be enforceable in federal court, e.g., </a:t>
            </a:r>
            <a:r>
              <a:rPr lang="en-US" b="1" u="sng" dirty="0">
                <a:solidFill>
                  <a:schemeClr val="tx1"/>
                </a:solidFill>
                <a:latin typeface="+mj-lt"/>
                <a:cs typeface="Times New Roman" panose="02020603050405020304" pitchFamily="18" charset="0"/>
              </a:rPr>
              <a:t>tribal constitutions</a:t>
            </a:r>
            <a:r>
              <a:rPr lang="en-US" dirty="0">
                <a:solidFill>
                  <a:schemeClr val="tx1"/>
                </a:solidFill>
                <a:latin typeface="+mj-lt"/>
                <a:cs typeface="Times New Roman" panose="02020603050405020304" pitchFamily="18" charset="0"/>
              </a:rPr>
              <a:t>…</a:t>
            </a:r>
          </a:p>
          <a:p>
            <a:endParaRPr lang="en-US" dirty="0"/>
          </a:p>
        </p:txBody>
      </p:sp>
    </p:spTree>
    <p:extLst>
      <p:ext uri="{BB962C8B-B14F-4D97-AF65-F5344CB8AC3E}">
        <p14:creationId xmlns:p14="http://schemas.microsoft.com/office/powerpoint/2010/main" val="10236248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a:bodyPr>
          <a:lstStyle/>
          <a:p>
            <a:pPr algn="ctr"/>
            <a:r>
              <a:rPr lang="en-US" sz="3400" b="1" cap="small" dirty="0">
                <a:solidFill>
                  <a:schemeClr val="tx1"/>
                </a:solidFill>
              </a:rPr>
              <a:t>Sample Consultation Policy Components – Part I </a:t>
            </a:r>
          </a:p>
        </p:txBody>
      </p:sp>
      <p:sp>
        <p:nvSpPr>
          <p:cNvPr id="14339" name="Rectangle 3"/>
          <p:cNvSpPr>
            <a:spLocks noGrp="1" noChangeArrowheads="1"/>
          </p:cNvSpPr>
          <p:nvPr>
            <p:ph idx="1"/>
          </p:nvPr>
        </p:nvSpPr>
        <p:spPr/>
        <p:txBody>
          <a:bodyPr>
            <a:normAutofit fontScale="92500" lnSpcReduction="10000"/>
          </a:bodyPr>
          <a:lstStyle/>
          <a:p>
            <a:pPr marL="285750" lvl="0" indent="-285750" algn="just">
              <a:buClrTx/>
              <a:buFont typeface="Arial" panose="020B0604020202020204" pitchFamily="34" charset="0"/>
              <a:buChar char="•"/>
            </a:pPr>
            <a:r>
              <a:rPr lang="en-US" dirty="0">
                <a:solidFill>
                  <a:schemeClr val="tx1"/>
                </a:solidFill>
                <a:latin typeface="+mj-lt"/>
                <a:cs typeface="Times New Roman" panose="02020603050405020304" pitchFamily="18" charset="0"/>
              </a:rPr>
              <a:t>Provide the Tribe with and explain all pertinent information concerning the impact on the Tribe’s rights before consultation in a timely manner.  </a:t>
            </a:r>
          </a:p>
          <a:p>
            <a:pPr lvl="0" algn="just"/>
            <a:endParaRPr lang="en-US" dirty="0">
              <a:solidFill>
                <a:schemeClr val="tx1"/>
              </a:solidFill>
              <a:latin typeface="+mj-lt"/>
              <a:cs typeface="Times New Roman" panose="02020603050405020304" pitchFamily="18" charset="0"/>
            </a:endParaRPr>
          </a:p>
          <a:p>
            <a:pPr marL="285750" lvl="0" indent="-285750" algn="just">
              <a:buClrTx/>
              <a:buFont typeface="Arial" panose="020B0604020202020204" pitchFamily="34" charset="0"/>
              <a:buChar char="•"/>
            </a:pPr>
            <a:r>
              <a:rPr lang="en-US" dirty="0">
                <a:solidFill>
                  <a:schemeClr val="tx1"/>
                </a:solidFill>
                <a:latin typeface="+mj-lt"/>
                <a:cs typeface="Times New Roman" panose="02020603050405020304" pitchFamily="18" charset="0"/>
              </a:rPr>
              <a:t>Coordinate with the Tribe before consultation begins, especially with development of an agreement on consultation timelines.</a:t>
            </a:r>
          </a:p>
          <a:p>
            <a:pPr lvl="0" algn="just"/>
            <a:endParaRPr lang="en-US" dirty="0">
              <a:solidFill>
                <a:schemeClr val="tx1"/>
              </a:solidFill>
              <a:latin typeface="+mj-lt"/>
              <a:cs typeface="Times New Roman" panose="02020603050405020304" pitchFamily="18" charset="0"/>
            </a:endParaRPr>
          </a:p>
          <a:p>
            <a:pPr marL="285750" lvl="0" indent="-285750" algn="just">
              <a:buClrTx/>
              <a:buFont typeface="Arial" panose="020B0604020202020204" pitchFamily="34" charset="0"/>
              <a:buChar char="•"/>
            </a:pPr>
            <a:r>
              <a:rPr lang="en-US" dirty="0">
                <a:solidFill>
                  <a:schemeClr val="tx1"/>
                </a:solidFill>
                <a:latin typeface="+mj-lt"/>
                <a:cs typeface="Times New Roman" panose="02020603050405020304" pitchFamily="18" charset="0"/>
              </a:rPr>
              <a:t>Consult only with Tribal representatives who have been authorized to engage in government-to-government consultation by the Tribal government.</a:t>
            </a:r>
          </a:p>
          <a:p>
            <a:pPr lvl="0" algn="just"/>
            <a:endParaRPr lang="en-US" dirty="0">
              <a:solidFill>
                <a:schemeClr val="tx1"/>
              </a:solidFill>
              <a:latin typeface="+mj-lt"/>
              <a:cs typeface="Times New Roman" panose="02020603050405020304" pitchFamily="18" charset="0"/>
            </a:endParaRPr>
          </a:p>
          <a:p>
            <a:pPr marL="285750" lvl="0" indent="-285750" algn="just">
              <a:buClrTx/>
              <a:buFont typeface="Arial" panose="020B0604020202020204" pitchFamily="34" charset="0"/>
              <a:buChar char="•"/>
            </a:pPr>
            <a:r>
              <a:rPr lang="en-US" dirty="0">
                <a:solidFill>
                  <a:schemeClr val="tx1"/>
                </a:solidFill>
                <a:latin typeface="+mj-lt"/>
                <a:cs typeface="Times New Roman" panose="02020603050405020304" pitchFamily="18" charset="0"/>
              </a:rPr>
              <a:t>Make every effort to conduct Tribal consultation at the seat of Tribal government or elsewhere within the Tribe’s territory.</a:t>
            </a:r>
            <a:endParaRPr lang="en-US" sz="2800" dirty="0">
              <a:solidFill>
                <a:schemeClr val="tx1"/>
              </a:solidFill>
              <a:latin typeface="+mj-lt"/>
              <a:cs typeface="Times New Roman" panose="02020603050405020304" pitchFamily="18" charset="0"/>
            </a:endParaRPr>
          </a:p>
          <a:p>
            <a:endParaRPr lang="en-US" dirty="0"/>
          </a:p>
        </p:txBody>
      </p:sp>
    </p:spTree>
    <p:extLst>
      <p:ext uri="{BB962C8B-B14F-4D97-AF65-F5344CB8AC3E}">
        <p14:creationId xmlns:p14="http://schemas.microsoft.com/office/powerpoint/2010/main" val="4010619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a:bodyPr>
          <a:lstStyle/>
          <a:p>
            <a:pPr algn="ctr"/>
            <a:r>
              <a:rPr lang="en-US" sz="3400" b="1" dirty="0">
                <a:solidFill>
                  <a:schemeClr val="tx1"/>
                </a:solidFill>
              </a:rPr>
              <a:t>Sample Consultation Policy Components – Part II </a:t>
            </a:r>
          </a:p>
        </p:txBody>
      </p:sp>
      <p:sp>
        <p:nvSpPr>
          <p:cNvPr id="14339" name="Rectangle 3"/>
          <p:cNvSpPr>
            <a:spLocks noGrp="1" noChangeArrowheads="1"/>
          </p:cNvSpPr>
          <p:nvPr>
            <p:ph idx="1"/>
          </p:nvPr>
        </p:nvSpPr>
        <p:spPr/>
        <p:txBody>
          <a:bodyPr/>
          <a:lstStyle/>
          <a:p>
            <a:pPr marL="285750" lvl="0" indent="-285750" algn="just">
              <a:buClrTx/>
              <a:buFont typeface="Arial" panose="020B0604020202020204" pitchFamily="34" charset="0"/>
              <a:buChar char="•"/>
            </a:pPr>
            <a:r>
              <a:rPr lang="en-US" dirty="0">
                <a:solidFill>
                  <a:schemeClr val="tx1"/>
                </a:solidFill>
                <a:latin typeface="+mj-lt"/>
                <a:cs typeface="Times New Roman" panose="02020603050405020304" pitchFamily="18" charset="0"/>
              </a:rPr>
              <a:t>Ensure that federal participants in Tribal consultation have actual decision-making authority.  </a:t>
            </a:r>
          </a:p>
          <a:p>
            <a:pPr lvl="0" algn="just"/>
            <a:endParaRPr lang="en-US" dirty="0">
              <a:solidFill>
                <a:schemeClr val="tx1"/>
              </a:solidFill>
              <a:latin typeface="+mj-lt"/>
              <a:cs typeface="Times New Roman" panose="02020603050405020304" pitchFamily="18" charset="0"/>
            </a:endParaRPr>
          </a:p>
          <a:p>
            <a:pPr marL="285750" lvl="0" indent="-285750" algn="just">
              <a:buClrTx/>
              <a:buFont typeface="Arial" panose="020B0604020202020204" pitchFamily="34" charset="0"/>
              <a:buChar char="•"/>
            </a:pPr>
            <a:r>
              <a:rPr lang="en-US" dirty="0">
                <a:solidFill>
                  <a:schemeClr val="tx1"/>
                </a:solidFill>
                <a:latin typeface="+mj-lt"/>
                <a:cs typeface="Times New Roman" panose="02020603050405020304" pitchFamily="18" charset="0"/>
              </a:rPr>
              <a:t>Provide written confirmation that the agency has considered tribal comments and concerns and the agency’s response, whether positive or negative.</a:t>
            </a:r>
          </a:p>
          <a:p>
            <a:pPr marL="285750" lvl="0" indent="-285750" algn="just">
              <a:buFont typeface="Arial" panose="020B0604020202020204" pitchFamily="34" charset="0"/>
              <a:buChar char="•"/>
            </a:pPr>
            <a:endParaRPr lang="en-US" dirty="0">
              <a:solidFill>
                <a:schemeClr val="tx1"/>
              </a:solidFill>
              <a:latin typeface="+mj-lt"/>
              <a:cs typeface="Times New Roman" panose="02020603050405020304" pitchFamily="18" charset="0"/>
            </a:endParaRPr>
          </a:p>
          <a:p>
            <a:pPr marL="285750" lvl="0" indent="-285750" algn="just">
              <a:buClrTx/>
              <a:buFont typeface="Arial" panose="020B0604020202020204" pitchFamily="34" charset="0"/>
              <a:buChar char="•"/>
            </a:pPr>
            <a:r>
              <a:rPr lang="en-US" dirty="0">
                <a:solidFill>
                  <a:schemeClr val="tx1"/>
                </a:solidFill>
                <a:latin typeface="+mj-lt"/>
                <a:cs typeface="Times New Roman" panose="02020603050405020304" pitchFamily="18" charset="0"/>
              </a:rPr>
              <a:t>Obtain resolution of approval from the Tribe that the agency has satisfactorily consulted with the Tribe and the Tribe agrees with the agency’s response to Tribal concerns in each instance.</a:t>
            </a:r>
          </a:p>
          <a:p>
            <a:endParaRPr lang="en-US" dirty="0"/>
          </a:p>
        </p:txBody>
      </p:sp>
    </p:spTree>
    <p:extLst>
      <p:ext uri="{BB962C8B-B14F-4D97-AF65-F5344CB8AC3E}">
        <p14:creationId xmlns:p14="http://schemas.microsoft.com/office/powerpoint/2010/main" val="31660586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a:bodyPr>
          <a:lstStyle/>
          <a:p>
            <a:pPr algn="ctr"/>
            <a:r>
              <a:rPr lang="en-US" sz="3400" b="1" dirty="0">
                <a:solidFill>
                  <a:schemeClr val="tx1"/>
                </a:solidFill>
              </a:rPr>
              <a:t>Lessons Learned From DAPL: </a:t>
            </a:r>
            <a:br>
              <a:rPr lang="en-US" sz="3400" b="1" dirty="0">
                <a:solidFill>
                  <a:schemeClr val="tx1"/>
                </a:solidFill>
              </a:rPr>
            </a:br>
            <a:r>
              <a:rPr lang="en-US" sz="3400" b="1" dirty="0">
                <a:solidFill>
                  <a:schemeClr val="tx1"/>
                </a:solidFill>
              </a:rPr>
              <a:t>Reacting Early and Often</a:t>
            </a:r>
          </a:p>
        </p:txBody>
      </p:sp>
      <p:sp>
        <p:nvSpPr>
          <p:cNvPr id="14339" name="Rectangle 3"/>
          <p:cNvSpPr>
            <a:spLocks noGrp="1" noChangeArrowheads="1"/>
          </p:cNvSpPr>
          <p:nvPr>
            <p:ph idx="1"/>
          </p:nvPr>
        </p:nvSpPr>
        <p:spPr>
          <a:xfrm>
            <a:off x="800099" y="2209800"/>
            <a:ext cx="7543801" cy="2878666"/>
          </a:xfrm>
        </p:spPr>
        <p:txBody>
          <a:bodyPr/>
          <a:lstStyle/>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Work with THPO to create a system to track ALL Dear Tribal leader letters, impact, and responses – never miss one</a:t>
            </a:r>
          </a:p>
          <a:p>
            <a:endParaRPr lang="en-US" dirty="0">
              <a:solidFill>
                <a:schemeClr val="tx1"/>
              </a:solidFill>
              <a:latin typeface="+mj-lt"/>
              <a:cs typeface="Times New Roman" panose="02020603050405020304" pitchFamily="18" charset="0"/>
            </a:endParaRPr>
          </a:p>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Work with THPO and other cultural and historical experts to create a boiler plate initial comment letter and consultation request to ensure that the proper legal and factual bases are transmitted to various agencies without requiring the tribe to reinvent the wheel every time and amass huge legal bills</a:t>
            </a:r>
            <a:endParaRPr lang="en-US" i="1" dirty="0">
              <a:solidFill>
                <a:schemeClr val="tx1"/>
              </a:solidFill>
              <a:latin typeface="+mj-lt"/>
              <a:cs typeface="Times New Roman" panose="02020603050405020304" pitchFamily="18" charset="0"/>
            </a:endParaRPr>
          </a:p>
          <a:p>
            <a:endParaRPr lang="en-US" dirty="0"/>
          </a:p>
        </p:txBody>
      </p:sp>
    </p:spTree>
    <p:extLst>
      <p:ext uri="{BB962C8B-B14F-4D97-AF65-F5344CB8AC3E}">
        <p14:creationId xmlns:p14="http://schemas.microsoft.com/office/powerpoint/2010/main" val="418896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chor="ctr">
            <a:normAutofit/>
          </a:bodyPr>
          <a:lstStyle/>
          <a:p>
            <a:pPr algn="ctr"/>
            <a:r>
              <a:rPr lang="en-US" sz="4400" b="1" cap="small" dirty="0">
                <a:solidFill>
                  <a:schemeClr val="tx1"/>
                </a:solidFill>
              </a:rPr>
              <a:t>Why It All Matters</a:t>
            </a:r>
          </a:p>
        </p:txBody>
      </p:sp>
      <p:sp>
        <p:nvSpPr>
          <p:cNvPr id="14339" name="Rectangle 3"/>
          <p:cNvSpPr>
            <a:spLocks noGrp="1" noChangeArrowheads="1"/>
          </p:cNvSpPr>
          <p:nvPr>
            <p:ph idx="1"/>
          </p:nvPr>
        </p:nvSpPr>
        <p:spPr>
          <a:xfrm>
            <a:off x="800099" y="1981200"/>
            <a:ext cx="7543801" cy="3183466"/>
          </a:xfrm>
        </p:spPr>
        <p:txBody>
          <a:bodyPr/>
          <a:lstStyle/>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Tribal (human?) existence depends on clean environment – health, welfare, economy;</a:t>
            </a:r>
          </a:p>
          <a:p>
            <a:endParaRPr lang="en-US" dirty="0">
              <a:solidFill>
                <a:schemeClr val="tx1"/>
              </a:solidFill>
              <a:latin typeface="+mj-lt"/>
              <a:cs typeface="Times New Roman" panose="02020603050405020304" pitchFamily="18" charset="0"/>
            </a:endParaRPr>
          </a:p>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Threats to the environment are real – human error; when, not if;</a:t>
            </a:r>
          </a:p>
          <a:p>
            <a:endParaRPr lang="en-US" dirty="0">
              <a:solidFill>
                <a:schemeClr val="tx1"/>
              </a:solidFill>
              <a:latin typeface="+mj-lt"/>
              <a:cs typeface="Times New Roman" panose="02020603050405020304" pitchFamily="18" charset="0"/>
            </a:endParaRPr>
          </a:p>
          <a:p>
            <a:pPr marL="571500" indent="-571500">
              <a:buClrTx/>
              <a:buFont typeface="Arial" panose="020B0604020202020204" pitchFamily="34" charset="0"/>
              <a:buChar char="•"/>
            </a:pPr>
            <a:r>
              <a:rPr lang="en-US" dirty="0">
                <a:solidFill>
                  <a:schemeClr val="tx1"/>
                </a:solidFill>
                <a:latin typeface="+mj-lt"/>
                <a:cs typeface="Times New Roman" panose="02020603050405020304" pitchFamily="18" charset="0"/>
              </a:rPr>
              <a:t>Real world consequences – effects on major organs, birth defects, genotoxicity.</a:t>
            </a:r>
          </a:p>
          <a:p>
            <a:endParaRPr lang="en-US" dirty="0"/>
          </a:p>
        </p:txBody>
      </p:sp>
    </p:spTree>
    <p:extLst>
      <p:ext uri="{BB962C8B-B14F-4D97-AF65-F5344CB8AC3E}">
        <p14:creationId xmlns:p14="http://schemas.microsoft.com/office/powerpoint/2010/main" val="10406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chor="ctr"/>
          <a:lstStyle/>
          <a:p>
            <a:pPr algn="ctr"/>
            <a:r>
              <a:rPr lang="en-US" b="1" cap="small" dirty="0">
                <a:solidFill>
                  <a:schemeClr val="tx1"/>
                </a:solidFill>
              </a:rPr>
              <a:t>Conclusion</a:t>
            </a:r>
          </a:p>
        </p:txBody>
      </p:sp>
      <p:sp>
        <p:nvSpPr>
          <p:cNvPr id="14339" name="Rectangle 3"/>
          <p:cNvSpPr>
            <a:spLocks noGrp="1" noChangeArrowheads="1"/>
          </p:cNvSpPr>
          <p:nvPr>
            <p:ph idx="1"/>
          </p:nvPr>
        </p:nvSpPr>
        <p:spPr/>
        <p:txBody>
          <a:bodyPr/>
          <a:lstStyle/>
          <a:p>
            <a:pPr algn="ctr">
              <a:lnSpc>
                <a:spcPct val="100000"/>
              </a:lnSpc>
              <a:spcBef>
                <a:spcPts val="0"/>
              </a:spcBef>
              <a:spcAft>
                <a:spcPts val="0"/>
              </a:spcAft>
            </a:pPr>
            <a:r>
              <a:rPr lang="en-US" i="1" dirty="0" err="1">
                <a:solidFill>
                  <a:schemeClr val="tx1"/>
                </a:solidFill>
                <a:latin typeface="Times New Roman" panose="02020603050405020304" pitchFamily="18" charset="0"/>
                <a:cs typeface="Times New Roman" panose="02020603050405020304" pitchFamily="18" charset="0"/>
              </a:rPr>
              <a:t>Mni</a:t>
            </a:r>
            <a:r>
              <a:rPr lang="en-US" i="1" dirty="0">
                <a:solidFill>
                  <a:schemeClr val="tx1"/>
                </a:solidFill>
                <a:latin typeface="Times New Roman" panose="02020603050405020304" pitchFamily="18" charset="0"/>
                <a:cs typeface="Times New Roman" panose="02020603050405020304" pitchFamily="18" charset="0"/>
              </a:rPr>
              <a:t> </a:t>
            </a:r>
            <a:r>
              <a:rPr lang="en-US" i="1" dirty="0" err="1">
                <a:solidFill>
                  <a:schemeClr val="tx1"/>
                </a:solidFill>
                <a:latin typeface="Times New Roman" panose="02020603050405020304" pitchFamily="18" charset="0"/>
                <a:cs typeface="Times New Roman" panose="02020603050405020304" pitchFamily="18" charset="0"/>
              </a:rPr>
              <a:t>wiconi</a:t>
            </a:r>
            <a:r>
              <a:rPr lang="en-US" i="1" dirty="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Water is life!</a:t>
            </a:r>
          </a:p>
          <a:p>
            <a:pPr algn="ctr">
              <a:lnSpc>
                <a:spcPct val="100000"/>
              </a:lnSpc>
              <a:spcBef>
                <a:spcPts val="0"/>
              </a:spcBef>
              <a:spcAft>
                <a:spcPts val="0"/>
              </a:spcAft>
            </a:pPr>
            <a:endParaRPr lang="en-US" dirty="0">
              <a:solidFill>
                <a:schemeClr val="tx1"/>
              </a:solidFill>
              <a:latin typeface="Times New Roman" panose="02020603050405020304" pitchFamily="18" charset="0"/>
              <a:cs typeface="Times New Roman" panose="02020603050405020304" pitchFamily="18" charset="0"/>
            </a:endParaRPr>
          </a:p>
          <a:p>
            <a:pPr algn="ctr">
              <a:lnSpc>
                <a:spcPct val="100000"/>
              </a:lnSpc>
              <a:spcBef>
                <a:spcPts val="0"/>
              </a:spcBef>
              <a:spcAft>
                <a:spcPts val="0"/>
              </a:spcAft>
            </a:pPr>
            <a:r>
              <a:rPr lang="en-US" i="1" dirty="0" err="1">
                <a:solidFill>
                  <a:schemeClr val="tx1"/>
                </a:solidFill>
                <a:latin typeface="Times New Roman" panose="02020603050405020304" pitchFamily="18" charset="0"/>
                <a:cs typeface="Times New Roman" panose="02020603050405020304" pitchFamily="18" charset="0"/>
              </a:rPr>
              <a:t>Wopila</a:t>
            </a:r>
            <a:r>
              <a:rPr lang="en-US" i="1" dirty="0">
                <a:solidFill>
                  <a:schemeClr val="tx1"/>
                </a:solidFill>
                <a:latin typeface="Times New Roman" panose="02020603050405020304" pitchFamily="18" charset="0"/>
                <a:cs typeface="Times New Roman" panose="02020603050405020304" pitchFamily="18" charset="0"/>
              </a:rPr>
              <a:t> </a:t>
            </a:r>
            <a:r>
              <a:rPr lang="en-US" i="1" dirty="0" err="1">
                <a:solidFill>
                  <a:schemeClr val="tx1"/>
                </a:solidFill>
                <a:latin typeface="Times New Roman" panose="02020603050405020304" pitchFamily="18" charset="0"/>
                <a:cs typeface="Times New Roman" panose="02020603050405020304" pitchFamily="18" charset="0"/>
              </a:rPr>
              <a:t>tanka</a:t>
            </a:r>
            <a:r>
              <a:rPr lang="en-US" i="1" dirty="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Thank you very much.</a:t>
            </a:r>
            <a:endParaRPr lang="en-US" i="1" dirty="0">
              <a:solidFill>
                <a:schemeClr val="tx1"/>
              </a:solidFill>
              <a:latin typeface="Times New Roman" panose="02020603050405020304" pitchFamily="18" charset="0"/>
              <a:cs typeface="Times New Roman" panose="02020603050405020304" pitchFamily="18" charset="0"/>
            </a:endParaRP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2956246"/>
            <a:ext cx="4495800" cy="3292309"/>
          </a:xfrm>
          <a:prstGeom prst="rect">
            <a:avLst/>
          </a:prstGeom>
        </p:spPr>
      </p:pic>
    </p:spTree>
    <p:extLst>
      <p:ext uri="{BB962C8B-B14F-4D97-AF65-F5344CB8AC3E}">
        <p14:creationId xmlns:p14="http://schemas.microsoft.com/office/powerpoint/2010/main" val="1724362746"/>
      </p:ext>
    </p:extLst>
  </p:cSld>
  <p:clrMapOvr>
    <a:masterClrMapping/>
  </p:clrMapOvr>
</p:sld>
</file>

<file path=ppt/theme/theme1.xml><?xml version="1.0" encoding="utf-8"?>
<a:theme xmlns:a="http://schemas.openxmlformats.org/drawingml/2006/main" name="Retrospec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2017</TotalTime>
  <Words>1733</Words>
  <Application>Microsoft Office PowerPoint</Application>
  <PresentationFormat>On-screen Show (4:3)</PresentationFormat>
  <Paragraphs>173</Paragraphs>
  <Slides>43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Corbel</vt:lpstr>
      <vt:lpstr>Times New Roman</vt:lpstr>
      <vt:lpstr>Retrospect</vt:lpstr>
      <vt:lpstr>PowerPoint Presentation</vt:lpstr>
      <vt:lpstr>PowerPoint Presentation</vt:lpstr>
      <vt:lpstr>Part I: </vt:lpstr>
      <vt:lpstr>PowerPoint Presentation</vt:lpstr>
      <vt:lpstr>Significance of Treaty Territory</vt:lpstr>
      <vt:lpstr>Status of Indian Lands</vt:lpstr>
      <vt:lpstr>1851 Territory with Present-Day Reservations and DAPL</vt:lpstr>
      <vt:lpstr>The Missouri River – Lake Oahe Mni Sose</vt:lpstr>
      <vt:lpstr>Importance of Mni Sose</vt:lpstr>
      <vt:lpstr>DAPL Facts</vt:lpstr>
      <vt:lpstr>DAPL Crossing</vt:lpstr>
      <vt:lpstr>Comparison with KXL  (How Disgusting, Right???)</vt:lpstr>
      <vt:lpstr>DAPL Crossing –  Significance to Lakota</vt:lpstr>
      <vt:lpstr>Deficiency of  Section 106 Process</vt:lpstr>
      <vt:lpstr>The Terrible Paradox  of the Records</vt:lpstr>
      <vt:lpstr>A Labor Day  Weekend Tragedy</vt:lpstr>
      <vt:lpstr>PowerPoint Presentation</vt:lpstr>
      <vt:lpstr>PowerPoint Presentation</vt:lpstr>
      <vt:lpstr>PowerPoint Presentation</vt:lpstr>
      <vt:lpstr>PowerPoint Presentation</vt:lpstr>
      <vt:lpstr>Clashes on September 3, 2016 –  Part I</vt:lpstr>
      <vt:lpstr>Clashes on September 3, 2016 – Part II </vt:lpstr>
      <vt:lpstr>Clashes on September 3, 2016 – Part III</vt:lpstr>
      <vt:lpstr>Clashes on September 3, 2016 –  Part IV</vt:lpstr>
      <vt:lpstr>Results of the Flawed Consultation Process</vt:lpstr>
      <vt:lpstr>Other Important Post-Consultation Issues of Note</vt:lpstr>
      <vt:lpstr>PowerPoint Presentation</vt:lpstr>
      <vt:lpstr>Consultation with Tribes</vt:lpstr>
      <vt:lpstr>International  Consultation Principles </vt:lpstr>
      <vt:lpstr>United States General  Tribal Consultation Requirements</vt:lpstr>
      <vt:lpstr>United States’  View of Its Tribal Consultation Obligation</vt:lpstr>
      <vt:lpstr>Tribal Consultation on DAPL</vt:lpstr>
      <vt:lpstr>Discrete Lessons of DAPL Consultation</vt:lpstr>
      <vt:lpstr>A Caveat…</vt:lpstr>
      <vt:lpstr>Part III: </vt:lpstr>
      <vt:lpstr>Lessons Learned From DAPL –  Cultural Competency of Your Attorney</vt:lpstr>
      <vt:lpstr>Lessons Learned From DAPL:  Tribal Engagement in Consultation</vt:lpstr>
      <vt:lpstr>Lessons Learned From DAPL:  Creating a Tribal Consultation Policy</vt:lpstr>
      <vt:lpstr>Sample Consultation Policy Components – Part I </vt:lpstr>
      <vt:lpstr>Sample Consultation Policy Components – Part II </vt:lpstr>
      <vt:lpstr>Lessons Learned From DAPL:  Reacting Early and Often</vt:lpstr>
      <vt:lpstr>Why It All Matters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Carol Cyriacks</dc:creator>
  <cp:lastModifiedBy>Sarah Whitford</cp:lastModifiedBy>
  <cp:revision>157</cp:revision>
  <cp:lastPrinted>2017-09-13T21:18:48Z</cp:lastPrinted>
  <dcterms:created xsi:type="dcterms:W3CDTF">2010-03-30T17:29:34Z</dcterms:created>
  <dcterms:modified xsi:type="dcterms:W3CDTF">2019-10-08T21:16:56Z</dcterms:modified>
</cp:coreProperties>
</file>