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52" r:id="rId2"/>
    <p:sldId id="440" r:id="rId3"/>
    <p:sldId id="449" r:id="rId4"/>
    <p:sldId id="443" r:id="rId5"/>
    <p:sldId id="444" r:id="rId6"/>
    <p:sldId id="446" r:id="rId7"/>
    <p:sldId id="448" r:id="rId8"/>
    <p:sldId id="441" r:id="rId9"/>
    <p:sldId id="445" r:id="rId10"/>
    <p:sldId id="447" r:id="rId11"/>
    <p:sldId id="442" r:id="rId12"/>
    <p:sldId id="439" r:id="rId13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Intermill" initials="JI" lastIdx="1" clrIdx="0">
    <p:extLst>
      <p:ext uri="{19B8F6BF-5375-455C-9EA6-DF929625EA0E}">
        <p15:presenceInfo xmlns:p15="http://schemas.microsoft.com/office/powerpoint/2012/main" userId="54dbda2d77869f5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424"/>
    <a:srgbClr val="9A0000"/>
    <a:srgbClr val="DA0000"/>
    <a:srgbClr val="996633"/>
    <a:srgbClr val="CC0000"/>
    <a:srgbClr val="FCB040"/>
    <a:srgbClr val="FF6161"/>
    <a:srgbClr val="516529"/>
    <a:srgbClr val="4F6228"/>
    <a:srgbClr val="647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85009" autoAdjust="0"/>
  </p:normalViewPr>
  <p:slideViewPr>
    <p:cSldViewPr snapToGrid="0" snapToObjects="1">
      <p:cViewPr varScale="1">
        <p:scale>
          <a:sx n="74" d="100"/>
          <a:sy n="74" d="100"/>
        </p:scale>
        <p:origin x="1393" y="47"/>
      </p:cViewPr>
      <p:guideLst>
        <p:guide orient="horz" pos="11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270"/>
    </p:cViewPr>
  </p:sorterViewPr>
  <p:notesViewPr>
    <p:cSldViewPr snapToGrid="0" snapToObjects="1">
      <p:cViewPr varScale="1">
        <p:scale>
          <a:sx n="56" d="100"/>
          <a:sy n="56" d="100"/>
        </p:scale>
        <p:origin x="2841" y="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E650B-E8C3-42A7-815F-763175475D23}" type="datetimeFigureOut">
              <a:rPr lang="en-US" smtClean="0"/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30780"/>
            <a:ext cx="3038475" cy="4656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53BAF-AF59-4A15-961A-52A134434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29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r">
              <a:defRPr sz="1200"/>
            </a:lvl1pPr>
          </a:lstStyle>
          <a:p>
            <a:fld id="{835E1890-5C87-4DF4-8B49-2AA0BDFC3505}" type="datetimeFigureOut">
              <a:rPr lang="en-US" smtClean="0"/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7" tIns="46378" rIns="92757" bIns="463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2757" tIns="46378" rIns="92757" bIns="463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r">
              <a:defRPr sz="1200"/>
            </a:lvl1pPr>
          </a:lstStyle>
          <a:p>
            <a:fld id="{F8D5262E-4EFC-40F9-AB03-9A89B7FA5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9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name</a:t>
            </a:r>
          </a:p>
          <a:p>
            <a:pPr marL="171450" indent="-171450">
              <a:buFontTx/>
              <a:buChar char="-"/>
            </a:pPr>
            <a:r>
              <a:rPr lang="en-US" dirty="0"/>
              <a:t>Hogen Adams boutique</a:t>
            </a:r>
          </a:p>
          <a:p>
            <a:pPr marL="171450" indent="-171450">
              <a:buFontTx/>
              <a:buChar char="-"/>
            </a:pPr>
            <a:r>
              <a:rPr lang="en-US" dirty="0"/>
              <a:t>Heard from partner Andrew yesterday</a:t>
            </a:r>
          </a:p>
          <a:p>
            <a:pPr marL="171450" indent="-171450">
              <a:buFontTx/>
              <a:buChar char="-"/>
            </a:pPr>
            <a:r>
              <a:rPr lang="en-US" dirty="0"/>
              <a:t>Thank NALSA leadership for inviting me; honor to share my experiences with you</a:t>
            </a:r>
          </a:p>
          <a:p>
            <a:r>
              <a:rPr lang="en-US" dirty="0"/>
              <a:t>My practice</a:t>
            </a:r>
          </a:p>
          <a:p>
            <a:pPr marL="171450" indent="-171450">
              <a:buFontTx/>
              <a:buChar char="-"/>
            </a:pPr>
            <a:r>
              <a:rPr lang="en-US" dirty="0"/>
              <a:t>governance, litigation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Litigation re treaty rights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Res boundary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Right to exclude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Usufructuary rights</a:t>
            </a:r>
          </a:p>
          <a:p>
            <a:pPr marL="171450" indent="-171450">
              <a:buFontTx/>
              <a:buChar char="-"/>
            </a:pPr>
            <a:r>
              <a:rPr lang="en-US" dirty="0"/>
              <a:t>Treaties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Makes for a catchier presentation title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But not all tribes are treaty tribes, treaties are independent of </a:t>
            </a:r>
            <a:r>
              <a:rPr lang="en-US" dirty="0" err="1"/>
              <a:t>preconstitutional</a:t>
            </a:r>
            <a:r>
              <a:rPr lang="en-US" dirty="0"/>
              <a:t> sovereignty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By “treaties” I mean sovereign rights, whether treaty protected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5262E-4EFC-40F9-AB03-9A89B7FA5B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7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name</a:t>
            </a:r>
          </a:p>
          <a:p>
            <a:pPr marL="171450" indent="-171450">
              <a:buFontTx/>
              <a:buChar char="-"/>
            </a:pPr>
            <a:r>
              <a:rPr lang="en-US" dirty="0"/>
              <a:t>Hogen Adams boutique</a:t>
            </a:r>
          </a:p>
          <a:p>
            <a:pPr marL="171450" indent="-171450">
              <a:buFontTx/>
              <a:buChar char="-"/>
            </a:pPr>
            <a:r>
              <a:rPr lang="en-US" dirty="0"/>
              <a:t>Heard from partner Andrew yesterday</a:t>
            </a:r>
          </a:p>
          <a:p>
            <a:pPr marL="171450" indent="-171450">
              <a:buFontTx/>
              <a:buChar char="-"/>
            </a:pPr>
            <a:r>
              <a:rPr lang="en-US" dirty="0"/>
              <a:t>Thank NALSA leadership for inviting me; honor to share my experiences with you</a:t>
            </a:r>
          </a:p>
          <a:p>
            <a:r>
              <a:rPr lang="en-US" dirty="0"/>
              <a:t>My practice</a:t>
            </a:r>
          </a:p>
          <a:p>
            <a:pPr marL="171450" indent="-171450">
              <a:buFontTx/>
              <a:buChar char="-"/>
            </a:pPr>
            <a:r>
              <a:rPr lang="en-US" dirty="0"/>
              <a:t>governance, litigation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Litigation re treaty rights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Res boundary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Right to exclude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Usufructuary rights</a:t>
            </a:r>
          </a:p>
          <a:p>
            <a:pPr marL="171450" indent="-171450">
              <a:buFontTx/>
              <a:buChar char="-"/>
            </a:pPr>
            <a:r>
              <a:rPr lang="en-US" dirty="0"/>
              <a:t>Treaties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Makes for a catchier presentation title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But not all tribes are treaty tribes, treaties are independent of </a:t>
            </a:r>
            <a:r>
              <a:rPr lang="en-US" dirty="0" err="1"/>
              <a:t>preconstitutional</a:t>
            </a:r>
            <a:r>
              <a:rPr lang="en-US" dirty="0"/>
              <a:t> sovereignty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By “treaties” I mean sovereign rights, whether treaty protected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5262E-4EFC-40F9-AB03-9A89B7FA5B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0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41FEB-71BB-4EBC-BD73-BC363CBA03E3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3855A-8344-4784-A3B4-70CBFF6C00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9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 b="1">
                <a:solidFill>
                  <a:srgbClr val="EE242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 marL="7429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lvl2pPr>
            <a:lvl3pPr marL="11430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3pPr>
            <a:lvl4pPr marL="16002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F393CA-4673-47F8-8C31-A529F95D7DE9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B6C9D-5224-4F82-ADBA-6ACDC591BD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2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BAF430-B1F3-4111-A75E-8DDD9B7E1B22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EDFC2-67D5-4F1A-A04A-48BDCF2CA5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309356-4F0B-4D5B-BBC3-8A18B5917CC2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442A1-AC87-4755-AC71-CD47DB00E9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5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892C56-1D43-4DAA-84AC-8487391F9C92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D5AD3-0D10-42F2-80C2-95C0646758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547DC1-DAA0-44BB-9530-603F6A51AB63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E4C29-AED3-4561-BA44-2D57045091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1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2F7037-306F-4414-9F1D-F7BBEB5D6CA7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5333B-07E0-4C64-B0FC-4F287C806D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9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B14DE1-D9D7-41DF-8B73-DE26DC68A26A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2EBC9-E6AA-41D5-B62A-06CF521BEA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0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682B1-1C47-4429-9110-1EB16EC94AA2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1E587-D14E-491A-8F83-4BD8CDE705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A09A93-20F1-41C3-830C-C8E8822A5690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06B3F-AF5E-4310-AB08-86BDC4AD91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876E03-B4BC-48B8-ABA5-1F1DDC9CB453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D74C4-C011-47B0-BBFA-80E717A64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3A61DE7C-19F5-4DFD-AAE1-A8ED9A9A5191}" type="datetimeFigureOut">
              <a:rPr lang="en-US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Jessica Intermill</a:t>
            </a:r>
          </a:p>
        </p:txBody>
      </p:sp>
      <p:pic>
        <p:nvPicPr>
          <p:cNvPr id="1031" name="Picture 8" descr="HA Logo PP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5905500"/>
            <a:ext cx="272573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HA Accent Line PP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8013"/>
            <a:ext cx="9144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Georgia" panose="02040502050405020303" pitchFamily="18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eorgia" panose="02040502050405020303" pitchFamily="18" charset="0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ionel hutz">
            <a:extLst>
              <a:ext uri="{FF2B5EF4-FFF2-40B4-BE49-F238E27FC236}">
                <a16:creationId xmlns:a16="http://schemas.microsoft.com/office/drawing/2014/main" id="{02580E07-A70A-43E2-9CB0-D9D1F98E1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2286934"/>
            <a:ext cx="3070660" cy="30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2091782"/>
            <a:ext cx="7772400" cy="3025415"/>
          </a:xfrm>
        </p:spPr>
        <p:txBody>
          <a:bodyPr/>
          <a:lstStyle/>
          <a:p>
            <a:r>
              <a:rPr lang="en-US" sz="3600" b="1" dirty="0"/>
              <a:t>The Secret Life of Litigators</a:t>
            </a: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3600" b="1" dirty="0"/>
            </a:br>
            <a:r>
              <a:rPr lang="en-US" sz="2400" b="1" dirty="0"/>
              <a:t>Jessica Intermill, Hogen Adams PLLC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1800" b="1" dirty="0"/>
              <a:t>October 11, 2019</a:t>
            </a:r>
            <a:br>
              <a:rPr lang="en-US" sz="2400" b="1" dirty="0"/>
            </a:br>
            <a:r>
              <a:rPr lang="en-US" sz="1800" b="1" dirty="0"/>
              <a:t>Tribal In-House Counsel Association</a:t>
            </a:r>
            <a:br>
              <a:rPr lang="en-US" sz="1800" b="1" dirty="0"/>
            </a:br>
            <a:r>
              <a:rPr lang="en-US" sz="1800" b="1" dirty="0"/>
              <a:t>Indigenous Law &amp; Policy Center</a:t>
            </a:r>
            <a:br>
              <a:rPr lang="en-US" sz="2400" b="1" dirty="0"/>
            </a:br>
            <a:br>
              <a:rPr lang="en-US" sz="3000" b="1" dirty="0">
                <a:latin typeface="Georgia" panose="02040502050405020303" pitchFamily="18" charset="0"/>
              </a:rPr>
            </a:br>
            <a:br>
              <a:rPr lang="en-US" sz="3000" b="1" dirty="0"/>
            </a:b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D3AF72-0DCF-48B3-9FB6-BB59BAE58D5C}"/>
              </a:ext>
            </a:extLst>
          </p:cNvPr>
          <p:cNvSpPr txBox="1"/>
          <p:nvPr/>
        </p:nvSpPr>
        <p:spPr>
          <a:xfrm>
            <a:off x="0" y="145462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Georgia" panose="02040502050405020303" pitchFamily="18" charset="0"/>
              </a:rPr>
              <a:t>What is my litigator talking about?</a:t>
            </a:r>
            <a:endParaRPr lang="en-US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5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grpSp>
        <p:nvGrpSpPr>
          <p:cNvPr id="16" name="Group 21">
            <a:extLst>
              <a:ext uri="{FF2B5EF4-FFF2-40B4-BE49-F238E27FC236}">
                <a16:creationId xmlns:a16="http://schemas.microsoft.com/office/drawing/2014/main" id="{55C48E1C-2ACD-448F-9BC4-BDCF6A700239}"/>
              </a:ext>
            </a:extLst>
          </p:cNvPr>
          <p:cNvGrpSpPr>
            <a:grpSpLocks/>
          </p:cNvGrpSpPr>
          <p:nvPr/>
        </p:nvGrpSpPr>
        <p:grpSpPr bwMode="auto">
          <a:xfrm>
            <a:off x="1573212" y="1293018"/>
            <a:ext cx="5997575" cy="4271963"/>
            <a:chOff x="106284403" y="105124952"/>
            <a:chExt cx="5997871" cy="4271240"/>
          </a:xfrm>
        </p:grpSpPr>
        <p:sp>
          <p:nvSpPr>
            <p:cNvPr id="17" name="Rectangle 22">
              <a:extLst>
                <a:ext uri="{FF2B5EF4-FFF2-40B4-BE49-F238E27FC236}">
                  <a16:creationId xmlns:a16="http://schemas.microsoft.com/office/drawing/2014/main" id="{83C22722-8AD7-4377-8C18-350BEB0C5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84403" y="105124952"/>
              <a:ext cx="5982081" cy="4241012"/>
            </a:xfrm>
            <a:prstGeom prst="rect">
              <a:avLst/>
            </a:prstGeom>
            <a:solidFill>
              <a:srgbClr val="000000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35416104-5709-4A26-BB1F-596EB2DB0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493593" y="105643428"/>
              <a:ext cx="5529225" cy="3752764"/>
              <a:chOff x="106493593" y="105613200"/>
              <a:chExt cx="5529225" cy="3752764"/>
            </a:xfrm>
          </p:grpSpPr>
          <p:grpSp>
            <p:nvGrpSpPr>
              <p:cNvPr id="20" name="Group 24">
                <a:extLst>
                  <a:ext uri="{FF2B5EF4-FFF2-40B4-BE49-F238E27FC236}">
                    <a16:creationId xmlns:a16="http://schemas.microsoft.com/office/drawing/2014/main" id="{4C33E4A3-E831-48D3-828B-72C0F68ACC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518520" y="107656009"/>
                <a:ext cx="5492068" cy="1089577"/>
                <a:chOff x="106518520" y="107656009"/>
                <a:chExt cx="5492068" cy="1089577"/>
              </a:xfrm>
            </p:grpSpPr>
            <p:pic>
              <p:nvPicPr>
                <p:cNvPr id="1049" name="Picture 25">
                  <a:extLst>
                    <a:ext uri="{FF2B5EF4-FFF2-40B4-BE49-F238E27FC236}">
                      <a16:creationId xmlns:a16="http://schemas.microsoft.com/office/drawing/2014/main" id="{BF99A083-7606-4C70-8D07-0C36B09A94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4" t="55594" r="71796" b="20602"/>
                <a:stretch>
                  <a:fillRect/>
                </a:stretch>
              </p:blipFill>
              <p:spPr bwMode="auto">
                <a:xfrm>
                  <a:off x="106518520" y="107683824"/>
                  <a:ext cx="1577994" cy="10547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5B9BD5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00000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50" name="Picture 26">
                  <a:extLst>
                    <a:ext uri="{FF2B5EF4-FFF2-40B4-BE49-F238E27FC236}">
                      <a16:creationId xmlns:a16="http://schemas.microsoft.com/office/drawing/2014/main" id="{6AF1AB01-99AD-459A-81DE-98672CD24A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911" t="59421" r="4611" b="16786"/>
                <a:stretch>
                  <a:fillRect/>
                </a:stretch>
              </p:blipFill>
              <p:spPr bwMode="auto">
                <a:xfrm>
                  <a:off x="110377579" y="107683824"/>
                  <a:ext cx="1633009" cy="10617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5B9BD5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00000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51" name="Picture 27" descr="ErinBrockovich-06">
                  <a:extLst>
                    <a:ext uri="{FF2B5EF4-FFF2-40B4-BE49-F238E27FC236}">
                      <a16:creationId xmlns:a16="http://schemas.microsoft.com/office/drawing/2014/main" id="{5A1941AC-E0F9-4913-8594-5A0A74ACB9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96" t="-2290" r="1736" b="3580"/>
                <a:stretch>
                  <a:fillRect/>
                </a:stretch>
              </p:blipFill>
              <p:spPr bwMode="auto">
                <a:xfrm>
                  <a:off x="108333640" y="107656009"/>
                  <a:ext cx="1844589" cy="1089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52" name="Picture 28" descr="&lt;EMPTY&gt;">
                <a:extLst>
                  <a:ext uri="{FF2B5EF4-FFF2-40B4-BE49-F238E27FC236}">
                    <a16:creationId xmlns:a16="http://schemas.microsoft.com/office/drawing/2014/main" id="{7E48ECF9-3DC8-4853-A112-59CB2A51DD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703761" y="105920017"/>
                <a:ext cx="11430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" name="Group 29">
                <a:extLst>
                  <a:ext uri="{FF2B5EF4-FFF2-40B4-BE49-F238E27FC236}">
                    <a16:creationId xmlns:a16="http://schemas.microsoft.com/office/drawing/2014/main" id="{5A471663-1A7B-40D8-8A25-08C1125546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509901" y="105613200"/>
                <a:ext cx="5500687" cy="1491457"/>
                <a:chOff x="106509901" y="105613200"/>
                <a:chExt cx="5500687" cy="1491457"/>
              </a:xfrm>
            </p:grpSpPr>
            <p:pic>
              <p:nvPicPr>
                <p:cNvPr id="1054" name="Picture 30">
                  <a:extLst>
                    <a:ext uri="{FF2B5EF4-FFF2-40B4-BE49-F238E27FC236}">
                      <a16:creationId xmlns:a16="http://schemas.microsoft.com/office/drawing/2014/main" id="{7F055254-E4D4-41F0-8911-5BFCEFE92C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348" t="19196" r="38075" b="54947"/>
                <a:stretch>
                  <a:fillRect/>
                </a:stretch>
              </p:blipFill>
              <p:spPr bwMode="auto">
                <a:xfrm>
                  <a:off x="110377579" y="105613200"/>
                  <a:ext cx="1633009" cy="14914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5B9BD5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00000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55" name="Picture 31" descr="The &quot;Law &amp; Order&quot; Cast">
                  <a:extLst>
                    <a:ext uri="{FF2B5EF4-FFF2-40B4-BE49-F238E27FC236}">
                      <a16:creationId xmlns:a16="http://schemas.microsoft.com/office/drawing/2014/main" id="{53BBE072-526D-45F4-9AB1-FDF7635242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22" t="1888" r="17656" b="32106"/>
                <a:stretch>
                  <a:fillRect/>
                </a:stretch>
              </p:blipFill>
              <p:spPr bwMode="auto">
                <a:xfrm>
                  <a:off x="106509901" y="105613200"/>
                  <a:ext cx="1577994" cy="14890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6" name="Picture 32" descr="Image result for perry mason">
                  <a:extLst>
                    <a:ext uri="{FF2B5EF4-FFF2-40B4-BE49-F238E27FC236}">
                      <a16:creationId xmlns:a16="http://schemas.microsoft.com/office/drawing/2014/main" id="{DA39C9AC-5801-41E6-AE36-7B030E754A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880" t="6264" r="10501" b="14369"/>
                <a:stretch>
                  <a:fillRect/>
                </a:stretch>
              </p:blipFill>
              <p:spPr bwMode="auto">
                <a:xfrm>
                  <a:off x="108333640" y="105613200"/>
                  <a:ext cx="1844589" cy="14914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in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2" name="Text Box 33">
                <a:extLst>
                  <a:ext uri="{FF2B5EF4-FFF2-40B4-BE49-F238E27FC236}">
                    <a16:creationId xmlns:a16="http://schemas.microsoft.com/office/drawing/2014/main" id="{62909897-D91D-4ECF-B3A1-35C0DB7669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493593" y="107181283"/>
                <a:ext cx="1594302" cy="3400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my friends think I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Text Box 34">
                <a:extLst>
                  <a:ext uri="{FF2B5EF4-FFF2-40B4-BE49-F238E27FC236}">
                    <a16:creationId xmlns:a16="http://schemas.microsoft.com/office/drawing/2014/main" id="{EB04C0E8-D32F-43B7-A402-1A0CDE6282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455950" y="107188840"/>
                <a:ext cx="1594302" cy="3400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my mom thinks I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Text Box 35">
                <a:extLst>
                  <a:ext uri="{FF2B5EF4-FFF2-40B4-BE49-F238E27FC236}">
                    <a16:creationId xmlns:a16="http://schemas.microsoft.com/office/drawing/2014/main" id="{A7FCD52B-FB65-444C-A258-083CF843B7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518520" y="108881613"/>
                <a:ext cx="1594302" cy="4843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opposing counsel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thinks I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Text Box 36">
                <a:extLst>
                  <a:ext uri="{FF2B5EF4-FFF2-40B4-BE49-F238E27FC236}">
                    <a16:creationId xmlns:a16="http://schemas.microsoft.com/office/drawing/2014/main" id="{B9282357-B7FE-4C00-922F-FF7FAF9B78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16286" y="107188840"/>
                <a:ext cx="1594302" cy="3400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society thinks I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Text Box 37">
                <a:extLst>
                  <a:ext uri="{FF2B5EF4-FFF2-40B4-BE49-F238E27FC236}">
                    <a16:creationId xmlns:a16="http://schemas.microsoft.com/office/drawing/2014/main" id="{8F3F1ED0-E0D7-4ED5-95BC-C5C263AFDC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333640" y="108881613"/>
                <a:ext cx="1844589" cy="302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I think I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Text Box 38">
                <a:extLst>
                  <a:ext uri="{FF2B5EF4-FFF2-40B4-BE49-F238E27FC236}">
                    <a16:creationId xmlns:a16="http://schemas.microsoft.com/office/drawing/2014/main" id="{76534C92-BE79-449A-AF95-9AF71021C9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377579" y="108881613"/>
                <a:ext cx="1645239" cy="2947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What I actually do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9" name="Text Box 39">
              <a:extLst>
                <a:ext uri="{FF2B5EF4-FFF2-40B4-BE49-F238E27FC236}">
                  <a16:creationId xmlns:a16="http://schemas.microsoft.com/office/drawing/2014/main" id="{AEC30112-3919-4C62-AC62-F7EBF6205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84403" y="105140886"/>
              <a:ext cx="5997871" cy="488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LITIGATORS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392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5" name="Picture 4" descr="Image result for law disclaimer meme lawyers to change a lightbulb">
            <a:extLst>
              <a:ext uri="{FF2B5EF4-FFF2-40B4-BE49-F238E27FC236}">
                <a16:creationId xmlns:a16="http://schemas.microsoft.com/office/drawing/2014/main" id="{A476528A-B6D0-4427-92F3-663F82EC2CA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491" y="1417638"/>
            <a:ext cx="4221018" cy="42210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46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8" name="Picture 7" descr="Image result for deadline meme">
            <a:extLst>
              <a:ext uri="{FF2B5EF4-FFF2-40B4-BE49-F238E27FC236}">
                <a16:creationId xmlns:a16="http://schemas.microsoft.com/office/drawing/2014/main" id="{809F9CD7-DC79-4650-A1A4-3FA9547F99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75" y="1806488"/>
            <a:ext cx="7221449" cy="3245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672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A824D-C095-4171-9C42-E3AE69105B7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417638"/>
            <a:ext cx="6197600" cy="41066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325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3" name="Picture 2" descr="A close up of a person&#10;&#10;Description automatically generated">
            <a:extLst>
              <a:ext uri="{FF2B5EF4-FFF2-40B4-BE49-F238E27FC236}">
                <a16:creationId xmlns:a16="http://schemas.microsoft.com/office/drawing/2014/main" id="{474B802D-6518-43B4-BC78-7DE418C88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55" y="1315027"/>
            <a:ext cx="8455890" cy="422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95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7" name="Picture 6" descr="Image result for vader lawyer meme">
            <a:extLst>
              <a:ext uri="{FF2B5EF4-FFF2-40B4-BE49-F238E27FC236}">
                <a16:creationId xmlns:a16="http://schemas.microsoft.com/office/drawing/2014/main" id="{BF6D7233-6424-4D80-AC33-C09AF434442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" t="8267" r="8392" b="32786"/>
          <a:stretch/>
        </p:blipFill>
        <p:spPr bwMode="auto">
          <a:xfrm>
            <a:off x="2591726" y="1231619"/>
            <a:ext cx="3960547" cy="4394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42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5" name="Picture 4" descr="Image result for litigator meme">
            <a:extLst>
              <a:ext uri="{FF2B5EF4-FFF2-40B4-BE49-F238E27FC236}">
                <a16:creationId xmlns:a16="http://schemas.microsoft.com/office/drawing/2014/main" id="{15A386E5-046E-4C91-B60A-5776C2A4353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754" y="1245754"/>
            <a:ext cx="4366491" cy="4366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0595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5" name="Picture 4" descr="Image result for one does not simply litigator">
            <a:extLst>
              <a:ext uri="{FF2B5EF4-FFF2-40B4-BE49-F238E27FC236}">
                <a16:creationId xmlns:a16="http://schemas.microsoft.com/office/drawing/2014/main" id="{7BB8A8DF-6522-480A-9A2C-F87FDB8732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927" y="1653603"/>
            <a:ext cx="3034145" cy="35507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5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1C967A-C5A6-46EB-928A-8CD0876411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775" y="1526309"/>
            <a:ext cx="6416449" cy="3805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703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3A1A19-C93D-4E97-B877-4D8E05C9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Life of Litigators</a:t>
            </a:r>
          </a:p>
        </p:txBody>
      </p:sp>
      <p:pic>
        <p:nvPicPr>
          <p:cNvPr id="6" name="Picture 5" descr="Image result for litigator meme">
            <a:extLst>
              <a:ext uri="{FF2B5EF4-FFF2-40B4-BE49-F238E27FC236}">
                <a16:creationId xmlns:a16="http://schemas.microsoft.com/office/drawing/2014/main" id="{6DB2C3BC-8398-4602-BA32-080670D6ACD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2"/>
          <a:stretch/>
        </p:blipFill>
        <p:spPr bwMode="auto">
          <a:xfrm>
            <a:off x="1961421" y="2473036"/>
            <a:ext cx="5221158" cy="29984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4E9BC3-87A2-4CF8-AFB2-934BE75EABBE}"/>
              </a:ext>
            </a:extLst>
          </p:cNvPr>
          <p:cNvSpPr txBox="1"/>
          <p:nvPr/>
        </p:nvSpPr>
        <p:spPr>
          <a:xfrm>
            <a:off x="2318326" y="1330036"/>
            <a:ext cx="450734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Client: Let’s take this to mediation</a:t>
            </a:r>
          </a:p>
          <a:p>
            <a:endParaRPr lang="en-US" sz="1000" dirty="0"/>
          </a:p>
          <a:p>
            <a:r>
              <a:rPr lang="en-US" sz="2400" dirty="0"/>
              <a:t>Opposing counsel:</a:t>
            </a:r>
          </a:p>
        </p:txBody>
      </p:sp>
    </p:spTree>
    <p:extLst>
      <p:ext uri="{BB962C8B-B14F-4D97-AF65-F5344CB8AC3E}">
        <p14:creationId xmlns:p14="http://schemas.microsoft.com/office/powerpoint/2010/main" val="1563054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639292"/>
            <a:ext cx="7772400" cy="2315248"/>
          </a:xfrm>
        </p:spPr>
        <p:txBody>
          <a:bodyPr/>
          <a:lstStyle/>
          <a:p>
            <a:r>
              <a:rPr lang="en-US" sz="3600" b="1" dirty="0"/>
              <a:t>The Secret Life of Litigators</a:t>
            </a:r>
            <a:br>
              <a:rPr lang="en-US" sz="3600" dirty="0"/>
            </a:b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2400" b="1" dirty="0"/>
              <a:t>Tribal In-House Counsel Association</a:t>
            </a:r>
            <a:br>
              <a:rPr lang="en-US" sz="2400" b="1" dirty="0"/>
            </a:br>
            <a:r>
              <a:rPr lang="en-US" sz="2400" b="1" dirty="0"/>
              <a:t>Indigenous Law &amp; Policy Center</a:t>
            </a:r>
            <a:br>
              <a:rPr lang="en-US" sz="3000" b="1" dirty="0">
                <a:latin typeface="Georgia" panose="02040502050405020303" pitchFamily="18" charset="0"/>
              </a:rPr>
            </a:b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064000"/>
            <a:ext cx="9143999" cy="207344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Jessica Intermill, Hogen Adams PLLC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jintermill@hogenadams.com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00" dirty="0">
              <a:solidFill>
                <a:schemeClr val="tx1"/>
              </a:solidFill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00" dirty="0">
              <a:solidFill>
                <a:schemeClr val="tx1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0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16373</TotalTime>
  <Words>273</Words>
  <Application>Microsoft Office PowerPoint</Application>
  <PresentationFormat>On-screen Show (4:3)</PresentationFormat>
  <Paragraphs>57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The Secret Life of Litigators      Jessica Intermill, Hogen Adams PLLC  October 11, 2019 Tribal In-House Counsel Association Indigenous Law &amp; Policy Center   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</vt:lpstr>
      <vt:lpstr>The Secret Life of Litigators  Tribal In-House Counsel Association Indigenous Law &amp; Policy Center </vt:lpstr>
    </vt:vector>
  </TitlesOfParts>
  <Company>HOGEN ADAMS PLLC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</dc:creator>
  <cp:lastModifiedBy>Jessica Intermill</cp:lastModifiedBy>
  <cp:revision>297</cp:revision>
  <cp:lastPrinted>2016-11-01T22:08:16Z</cp:lastPrinted>
  <dcterms:created xsi:type="dcterms:W3CDTF">2013-11-08T16:38:15Z</dcterms:created>
  <dcterms:modified xsi:type="dcterms:W3CDTF">2019-10-03T17:15:41Z</dcterms:modified>
</cp:coreProperties>
</file>