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CF3625-0F11-4AFF-9A27-DA5FFD56F483}">
          <p14:sldIdLst/>
        </p14:section>
        <p14:section name="Untitled Section" id="{9EE56EA8-21A8-4B71-8614-8A8854005BEB}">
          <p14:sldIdLst>
            <p14:sldId id="256"/>
            <p14:sldId id="257"/>
            <p14:sldId id="258"/>
            <p14:sldId id="261"/>
            <p14:sldId id="260"/>
            <p14:sldId id="259"/>
            <p14:sldId id="262"/>
            <p14:sldId id="263"/>
            <p14:sldId id="2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07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'Income Statement All Funds Com'!$H$4:$H$13</c:f>
              <c:strCache>
                <c:ptCount val="10"/>
                <c:pt idx="0">
                  <c:v>ATJ</c:v>
                </c:pt>
                <c:pt idx="1">
                  <c:v>Unrestricted</c:v>
                </c:pt>
                <c:pt idx="2">
                  <c:v>LSC</c:v>
                </c:pt>
                <c:pt idx="3">
                  <c:v>CSBG</c:v>
                </c:pt>
                <c:pt idx="4">
                  <c:v>FilingFee</c:v>
                </c:pt>
                <c:pt idx="5">
                  <c:v>IOLTA</c:v>
                </c:pt>
                <c:pt idx="6">
                  <c:v>BJA</c:v>
                </c:pt>
                <c:pt idx="7">
                  <c:v>Veith - LSC</c:v>
                </c:pt>
                <c:pt idx="8">
                  <c:v>Pokagon</c:v>
                </c:pt>
                <c:pt idx="9">
                  <c:v>NHBP</c:v>
                </c:pt>
              </c:strCache>
            </c:strRef>
          </c:cat>
          <c:val>
            <c:numRef>
              <c:f>'Income Statement All Funds Com'!$I$4:$I$13</c:f>
              <c:numCache>
                <c:formatCode>General</c:formatCode>
                <c:ptCount val="10"/>
                <c:pt idx="0">
                  <c:v>2370</c:v>
                </c:pt>
                <c:pt idx="1">
                  <c:v>22399.200000000001</c:v>
                </c:pt>
                <c:pt idx="2">
                  <c:v>181003.14</c:v>
                </c:pt>
                <c:pt idx="3">
                  <c:v>44500</c:v>
                </c:pt>
                <c:pt idx="4">
                  <c:v>130304</c:v>
                </c:pt>
                <c:pt idx="5">
                  <c:v>13361</c:v>
                </c:pt>
                <c:pt idx="6">
                  <c:v>34406.14</c:v>
                </c:pt>
                <c:pt idx="7">
                  <c:v>8125</c:v>
                </c:pt>
                <c:pt idx="8">
                  <c:v>56760</c:v>
                </c:pt>
                <c:pt idx="9">
                  <c:v>42732.63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52E4C62-A3E9-4557-A632-D7B6BE6D5E5B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C742E90-F2EF-4B41-A69D-34D19E3533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Native American Indian Legal Services-Tribal Collaboration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8153400" cy="2514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Indigenous </a:t>
            </a:r>
            <a:r>
              <a:rPr lang="en-US" b="1" dirty="0"/>
              <a:t>Law and Policy Center</a:t>
            </a:r>
            <a:endParaRPr lang="en-US" dirty="0"/>
          </a:p>
          <a:p>
            <a:r>
              <a:rPr lang="en-US" b="1" dirty="0"/>
              <a:t>Michigan State University College of Law</a:t>
            </a:r>
            <a:endParaRPr lang="en-US" dirty="0"/>
          </a:p>
          <a:p>
            <a:r>
              <a:rPr lang="en-US" b="1" dirty="0"/>
              <a:t>East Lansing, MI</a:t>
            </a:r>
            <a:endParaRPr lang="en-US" dirty="0"/>
          </a:p>
          <a:p>
            <a:r>
              <a:rPr lang="en-US" b="1" dirty="0"/>
              <a:t>October 9, </a:t>
            </a:r>
            <a:r>
              <a:rPr lang="en-US" b="1" dirty="0" smtClean="0"/>
              <a:t>2019</a:t>
            </a:r>
          </a:p>
          <a:p>
            <a:endParaRPr lang="en-US" b="1" dirty="0" smtClean="0">
              <a:effectLst/>
            </a:endParaRPr>
          </a:p>
          <a:p>
            <a:endParaRPr lang="en-US" b="1" dirty="0">
              <a:effectLst/>
            </a:endParaRPr>
          </a:p>
          <a:p>
            <a:r>
              <a:rPr lang="en-US" b="1" dirty="0" smtClean="0"/>
              <a:t>Cami Fraser, Executive Director</a:t>
            </a:r>
          </a:p>
          <a:p>
            <a:r>
              <a:rPr lang="en-US" b="1" dirty="0" smtClean="0">
                <a:effectLst/>
              </a:rPr>
              <a:t>Michigan Indian Legal Services</a:t>
            </a: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505200"/>
            <a:ext cx="2743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51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National Association of Indian Legal Services</a:t>
            </a:r>
            <a:endParaRPr lang="en-US" sz="3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828800"/>
            <a:ext cx="4724400" cy="50292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91000" cy="487680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National Association of Indian Legal Services (NAILS) is a coalition of the 25 Indian Legal Services programs established under the authority of the Legal Services Corporation Act (LSC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smtClean="0"/>
              <a:t>There are 5 </a:t>
            </a:r>
            <a:r>
              <a:rPr lang="en-US" dirty="0"/>
              <a:t>stand-alone Indian programs, 6 regional programs with Indian law units, and 19 state-wide programs with Indian law </a:t>
            </a:r>
            <a:r>
              <a:rPr lang="en-US" dirty="0" smtClean="0"/>
              <a:t>units. </a:t>
            </a:r>
            <a:endParaRPr lang="en-US" dirty="0"/>
          </a:p>
          <a:p>
            <a:endParaRPr lang="en-US" dirty="0"/>
          </a:p>
          <a:p>
            <a:r>
              <a:rPr lang="en-US" dirty="0"/>
              <a:t>LSC is a nonprofit established by Congress to provide financial support for legal aid to low-income Americans throughout the country.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NAILS </a:t>
            </a:r>
            <a:r>
              <a:rPr lang="en-US" dirty="0"/>
              <a:t>programs have been serving Indian Country since the 1960s.</a:t>
            </a:r>
          </a:p>
          <a:p>
            <a:endParaRPr lang="en-US" dirty="0"/>
          </a:p>
          <a:p>
            <a:r>
              <a:rPr lang="en-US" dirty="0"/>
              <a:t>NAILS programs are natural allies and a resource for tribes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majority of the NAILS programs have tribal contracts. </a:t>
            </a:r>
            <a:r>
              <a:rPr lang="en-US" dirty="0" smtClean="0"/>
              <a:t>Generally, </a:t>
            </a:r>
            <a:r>
              <a:rPr lang="en-US" dirty="0"/>
              <a:t>these contracts fall into three categories: 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	1</a:t>
            </a:r>
            <a:r>
              <a:rPr lang="en-US" dirty="0"/>
              <a:t>) civil services for tribal members who would </a:t>
            </a:r>
            <a:r>
              <a:rPr lang="en-US" dirty="0" smtClean="0"/>
              <a:t>	not be </a:t>
            </a:r>
            <a:r>
              <a:rPr lang="en-US" dirty="0"/>
              <a:t>income eligible for services funded by </a:t>
            </a:r>
            <a:r>
              <a:rPr lang="en-US" dirty="0" smtClean="0"/>
              <a:t>	LSC </a:t>
            </a:r>
            <a:r>
              <a:rPr lang="en-US" dirty="0"/>
              <a:t>or allow for civil work for members that </a:t>
            </a:r>
            <a:r>
              <a:rPr lang="en-US" dirty="0" smtClean="0"/>
              <a:t>	LSC 	will </a:t>
            </a:r>
            <a:r>
              <a:rPr lang="en-US" dirty="0"/>
              <a:t>not </a:t>
            </a:r>
            <a:r>
              <a:rPr lang="en-US" dirty="0" smtClean="0"/>
              <a:t>fund,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2</a:t>
            </a:r>
            <a:r>
              <a:rPr lang="en-US" dirty="0"/>
              <a:t>) tribal </a:t>
            </a:r>
            <a:r>
              <a:rPr lang="en-US" dirty="0" smtClean="0"/>
              <a:t>court and other court public defender 	services, </a:t>
            </a:r>
            <a:r>
              <a:rPr lang="en-US" dirty="0"/>
              <a:t>and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3) tribal or organizational in-house counsel work.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83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990600"/>
          </a:xfrm>
        </p:spPr>
        <p:txBody>
          <a:bodyPr/>
          <a:lstStyle/>
          <a:p>
            <a:pPr algn="ctr"/>
            <a:r>
              <a:rPr lang="en-US" dirty="0" smtClean="0"/>
              <a:t>Michigan Indian Legal Services, Inc.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6600" y="1371600"/>
            <a:ext cx="5638800" cy="494385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Michigan Indian Legal Services (MILS) was created to address the unmet legal needs documented in a study conducted by the Michigan Governor’s Commission on Indian Affairs in the early 1970s. The study found </a:t>
            </a:r>
          </a:p>
          <a:p>
            <a:endParaRPr lang="en-US" dirty="0"/>
          </a:p>
          <a:p>
            <a:r>
              <a:rPr lang="en-US" dirty="0"/>
              <a:t>	“[t]here are not enough attorneys 	available to Michigan Indians; when 	available, they are frequently unable to 	specialize in Indian rights cases 	because these are not fee-producing in 	nature; day to day criminal and civil 	cases are difficult to coordinate without 	funds to hire good legal help.” </a:t>
            </a:r>
          </a:p>
          <a:p>
            <a:endParaRPr lang="en-US" dirty="0"/>
          </a:p>
          <a:p>
            <a:r>
              <a:rPr lang="en-US" dirty="0"/>
              <a:t>See Annual Report of the Commission on Indian Affairs, 1975.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76400"/>
            <a:ext cx="2843784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2139" y="4657611"/>
            <a:ext cx="2795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John Petoskey, then intern, and Barry Levine, </a:t>
            </a:r>
          </a:p>
          <a:p>
            <a:r>
              <a:rPr lang="en-US" sz="1000" dirty="0" smtClean="0"/>
              <a:t>then Executive Director, 1978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01789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Michigan Indian Legal Serv</a:t>
            </a:r>
            <a:r>
              <a:rPr lang="en-US" sz="4400" dirty="0" smtClean="0"/>
              <a:t>ices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10000" cy="47183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dirty="0" smtClean="0"/>
              <a:t>Sources </a:t>
            </a:r>
            <a:r>
              <a:rPr lang="en-US" sz="2600" dirty="0" smtClean="0"/>
              <a:t>of Funding, 2018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1500" dirty="0" smtClean="0"/>
              <a:t>Total revenue of $567,284 in 2018.</a:t>
            </a:r>
            <a:endParaRPr lang="en-US" sz="15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673352"/>
            <a:ext cx="4267200" cy="4718304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MILS is a statewide program</a:t>
            </a:r>
          </a:p>
          <a:p>
            <a:endParaRPr lang="en-US" sz="2400" dirty="0" smtClean="0"/>
          </a:p>
          <a:p>
            <a:r>
              <a:rPr lang="en-US" sz="2400" dirty="0" smtClean="0"/>
              <a:t>One office with one off-site attorney (SW MI) </a:t>
            </a:r>
          </a:p>
          <a:p>
            <a:endParaRPr lang="en-US" sz="2400" dirty="0" smtClean="0"/>
          </a:p>
          <a:p>
            <a:r>
              <a:rPr lang="en-US" sz="2400" dirty="0" smtClean="0"/>
              <a:t>12 federally recognized tribes </a:t>
            </a:r>
            <a:r>
              <a:rPr lang="en-US" sz="2400" dirty="0" smtClean="0"/>
              <a:t>in Michigan, many urban centers</a:t>
            </a:r>
          </a:p>
          <a:p>
            <a:endParaRPr lang="en-US" sz="2400" dirty="0" smtClean="0"/>
          </a:p>
          <a:p>
            <a:r>
              <a:rPr lang="en-US" sz="2400" dirty="0" smtClean="0"/>
              <a:t>MILS has 4 </a:t>
            </a:r>
            <a:r>
              <a:rPr lang="en-US" sz="2400" dirty="0"/>
              <a:t>f</a:t>
            </a:r>
            <a:r>
              <a:rPr lang="en-US" sz="2400" dirty="0" smtClean="0"/>
              <a:t>ull-time attorneys, 2 part-time attorneys, 2 full-time support staff members and 1 part-time accountant/bookkeeper</a:t>
            </a:r>
          </a:p>
          <a:p>
            <a:endParaRPr lang="en-US" sz="2400" dirty="0"/>
          </a:p>
          <a:p>
            <a:r>
              <a:rPr lang="en-US" sz="2400" dirty="0" smtClean="0"/>
              <a:t>Over the years, MILS has had tribal contracts to provide servic</a:t>
            </a:r>
            <a:r>
              <a:rPr lang="en-US" sz="2400" dirty="0" smtClean="0"/>
              <a:t>es to tribes and for tribal members.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217300692"/>
              </p:ext>
            </p:extLst>
          </p:nvPr>
        </p:nvGraphicFramePr>
        <p:xfrm>
          <a:off x="0" y="2514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580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MILS Services Available with LSC &amp; Other </a:t>
            </a:r>
            <a:r>
              <a:rPr lang="en-US" sz="2800" dirty="0"/>
              <a:t>G</a:t>
            </a:r>
            <a:r>
              <a:rPr lang="en-US" sz="2800" dirty="0" smtClean="0"/>
              <a:t>rants Funds</a:t>
            </a:r>
            <a:endParaRPr lang="en-US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084320" cy="4724400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 smtClean="0"/>
              <a:t>Tribal Court Civil Cases (child welfare, evictions, garnishments, </a:t>
            </a:r>
            <a:r>
              <a:rPr lang="en-US" sz="2000" dirty="0" err="1" smtClean="0"/>
              <a:t>etc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Tribal Court Criminal Cases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State Appellate ICWA-MIFPA Cases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Simple Estate Planning (Wills, Powers of Attorney, </a:t>
            </a:r>
            <a:r>
              <a:rPr lang="en-US" sz="2000" dirty="0" err="1"/>
              <a:t>e</a:t>
            </a:r>
            <a:r>
              <a:rPr lang="en-US" sz="2000" dirty="0" err="1" smtClean="0"/>
              <a:t>tc</a:t>
            </a:r>
            <a:r>
              <a:rPr lang="en-US" sz="2000" dirty="0" smtClean="0"/>
              <a:t>)</a:t>
            </a:r>
          </a:p>
          <a:p>
            <a:endParaRPr lang="en-US" sz="2000" dirty="0"/>
          </a:p>
          <a:p>
            <a:r>
              <a:rPr lang="en-US" sz="2000" dirty="0" smtClean="0"/>
              <a:t>Loss of Essential </a:t>
            </a:r>
            <a:r>
              <a:rPr lang="en-US" sz="2000" dirty="0"/>
              <a:t>S</a:t>
            </a:r>
            <a:r>
              <a:rPr lang="en-US" sz="2000" dirty="0" smtClean="0"/>
              <a:t>ervices </a:t>
            </a:r>
          </a:p>
          <a:p>
            <a:endParaRPr lang="en-US" sz="2000" dirty="0"/>
          </a:p>
          <a:p>
            <a:r>
              <a:rPr lang="en-US" sz="2000" dirty="0" smtClean="0"/>
              <a:t>Medical-Legal Partnership (LTBB &amp; LRB) </a:t>
            </a:r>
          </a:p>
          <a:p>
            <a:endParaRPr lang="en-US" sz="2000" dirty="0"/>
          </a:p>
          <a:p>
            <a:r>
              <a:rPr lang="en-US" sz="2000" dirty="0" smtClean="0"/>
              <a:t>Hotline, Advice Over the Phone (other legal issues) </a:t>
            </a:r>
            <a:endParaRPr lang="en-US" sz="2000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72309"/>
            <a:ext cx="4038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609600"/>
            <a:ext cx="25908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MILS </a:t>
            </a:r>
            <a:r>
              <a:rPr lang="en-US" dirty="0" smtClean="0"/>
              <a:t>Contracts with Pokagon &amp; </a:t>
            </a:r>
            <a:r>
              <a:rPr lang="en-US" dirty="0" err="1" smtClean="0"/>
              <a:t>Nottawaseppi</a:t>
            </a:r>
            <a:r>
              <a:rPr lang="en-US" dirty="0" smtClean="0"/>
              <a:t> Huron Band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52400" y="2057400"/>
            <a:ext cx="2667000" cy="4267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Primary benefits for Legal Services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Diversify funding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More services for communities</a:t>
            </a:r>
          </a:p>
          <a:p>
            <a:endParaRPr lang="en-US" dirty="0"/>
          </a:p>
          <a:p>
            <a:r>
              <a:rPr lang="en-US" dirty="0" smtClean="0"/>
              <a:t>Primary benefits of these contracts for the Tribes: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For five years, had an on-site attorney dedicate to their members and spouses of their members 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Can go over the LSC 200% of poverty cut-off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Specific other-types of cases (tribal defined based on needs) 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r="97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011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2447480" cy="1264920"/>
          </a:xfrm>
        </p:spPr>
        <p:txBody>
          <a:bodyPr>
            <a:normAutofit/>
          </a:bodyPr>
          <a:lstStyle/>
          <a:p>
            <a:r>
              <a:rPr lang="en-US" dirty="0" smtClean="0"/>
              <a:t>Types of Cases Included Under This MOA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828800"/>
            <a:ext cx="2368296" cy="47244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Both tribes lifted LSC 200% income cap 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Criminal Defense (VAWA jurisdiction and indigent tribal members)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Band law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Estate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Probating of estates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Guardianships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Real estate</a:t>
            </a:r>
            <a:r>
              <a:rPr lang="en-US" dirty="0"/>
              <a:t> </a:t>
            </a:r>
            <a:r>
              <a:rPr lang="en-US" dirty="0" smtClean="0"/>
              <a:t>(housing purchases, landlord tenant issues, </a:t>
            </a:r>
            <a:r>
              <a:rPr lang="en-US" dirty="0" err="1" smtClean="0"/>
              <a:t>etc</a:t>
            </a:r>
            <a:r>
              <a:rPr lang="en-US" dirty="0" smtClean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civil legal issues (advice only)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N:\Data\Photos\Tribal Courts\TrCt_NHBP\IMG_000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r="975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916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Outcomes and Deliverables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3400" y="2057400"/>
            <a:ext cx="3962400" cy="4191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In five years: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Closed 448 cases for people over 200% of poverty or otherwise ineligible for MILS services, 55 of which were extended services cases </a:t>
            </a:r>
          </a:p>
          <a:p>
            <a:endParaRPr lang="en-US" dirty="0"/>
          </a:p>
          <a:p>
            <a:r>
              <a:rPr lang="en-US" dirty="0" smtClean="0"/>
              <a:t>Closed an additional 195 cases for income eligible NHBP and Pokagon members, 18 of which were extended services cases 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N:\Data\Photos\IMG_32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62475" y="2295525"/>
            <a:ext cx="44958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38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74073"/>
            <a:ext cx="4495800" cy="44958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81000" y="4648200"/>
            <a:ext cx="8229600" cy="1905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400" b="1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400" b="1" smtClean="0">
                <a:solidFill>
                  <a:srgbClr val="2F814E"/>
                </a:solidFill>
              </a:rPr>
              <a:t>814 S Garfield Ave, Suite A</a:t>
            </a:r>
            <a:br>
              <a:rPr lang="en-US" sz="2400" b="1" smtClean="0">
                <a:solidFill>
                  <a:srgbClr val="2F814E"/>
                </a:solidFill>
              </a:rPr>
            </a:br>
            <a:r>
              <a:rPr lang="en-US" sz="2400" b="1" smtClean="0">
                <a:solidFill>
                  <a:srgbClr val="2F814E"/>
                </a:solidFill>
              </a:rPr>
              <a:t>Traverse City, MI 49686</a:t>
            </a:r>
            <a:br>
              <a:rPr lang="en-US" sz="2400" b="1" smtClean="0">
                <a:solidFill>
                  <a:srgbClr val="2F814E"/>
                </a:solidFill>
              </a:rPr>
            </a:br>
            <a:r>
              <a:rPr lang="en-US" sz="2400" b="1" smtClean="0">
                <a:solidFill>
                  <a:srgbClr val="2F814E"/>
                </a:solidFill>
              </a:rPr>
              <a:t>(231) 947-0122</a:t>
            </a:r>
            <a:br>
              <a:rPr lang="en-US" sz="2400" b="1" smtClean="0">
                <a:solidFill>
                  <a:srgbClr val="2F814E"/>
                </a:solidFill>
              </a:rPr>
            </a:br>
            <a:r>
              <a:rPr lang="en-US" sz="2400" b="1" smtClean="0">
                <a:solidFill>
                  <a:srgbClr val="2F814E"/>
                </a:solidFill>
              </a:rPr>
              <a:t>www.mils3.org</a:t>
            </a:r>
            <a:endParaRPr lang="en-US" sz="2400" b="1" dirty="0">
              <a:solidFill>
                <a:srgbClr val="2F81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335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430</TotalTime>
  <Words>494</Words>
  <Application>Microsoft Office PowerPoint</Application>
  <PresentationFormat>On-screen Show (4:3)</PresentationFormat>
  <Paragraphs>109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Native American Indian Legal Services-Tribal Collaboration</vt:lpstr>
      <vt:lpstr>National Association of Indian Legal Services</vt:lpstr>
      <vt:lpstr>Michigan Indian Legal Services, Inc.</vt:lpstr>
      <vt:lpstr>Michigan Indian Legal Services </vt:lpstr>
      <vt:lpstr>MILS Services Available with LSC &amp; Other Grants Funds</vt:lpstr>
      <vt:lpstr>MILS Contracts with Pokagon &amp; Nottawaseppi Huron Band </vt:lpstr>
      <vt:lpstr>Types of Cases Included Under This MOA</vt:lpstr>
      <vt:lpstr>Outcomes and Deliverables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A. Fraser</dc:creator>
  <cp:lastModifiedBy>Cameron A. Fraser</cp:lastModifiedBy>
  <cp:revision>36</cp:revision>
  <dcterms:created xsi:type="dcterms:W3CDTF">2019-10-04T13:58:28Z</dcterms:created>
  <dcterms:modified xsi:type="dcterms:W3CDTF">2019-10-06T20:33:50Z</dcterms:modified>
</cp:coreProperties>
</file>