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3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8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28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77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0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2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2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4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347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6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92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04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2641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13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998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19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0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CALIFORNIA INDIAN LEGAL SERVICES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DOROTHY ALTHER, EXECUTIVE DIRECTOR</a:t>
            </a:r>
          </a:p>
          <a:p>
            <a:r>
              <a:rPr lang="en-US" dirty="0" smtClean="0"/>
              <a:t>OCTOBER 10,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0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AND WHERE WE 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Established in 1967 as an offshoot of California Rural Legal Services (52 yrs.)</a:t>
            </a:r>
          </a:p>
          <a:p>
            <a:r>
              <a:rPr lang="en-US" dirty="0" smtClean="0"/>
              <a:t>Statewide program</a:t>
            </a:r>
          </a:p>
          <a:p>
            <a:r>
              <a:rPr lang="en-US" dirty="0" smtClean="0"/>
              <a:t>110 federally recognized tribes and approximately 40+ unrecognized tribes</a:t>
            </a:r>
          </a:p>
          <a:p>
            <a:r>
              <a:rPr lang="en-US" dirty="0" smtClean="0"/>
              <a:t>4 offices—Eureka (north), Sacramento (central), Bishop (eastern) and Escondido (south)</a:t>
            </a:r>
          </a:p>
          <a:p>
            <a:r>
              <a:rPr lang="en-US" dirty="0" smtClean="0"/>
              <a:t>Soon to have 11 lawyers including me</a:t>
            </a:r>
          </a:p>
          <a:p>
            <a:r>
              <a:rPr lang="en-US" dirty="0" smtClean="0"/>
              <a:t>Serve low income Native Americans and tribes (group eligibility) and tribal organizations</a:t>
            </a:r>
          </a:p>
          <a:p>
            <a:r>
              <a:rPr lang="en-US" dirty="0" smtClean="0"/>
              <a:t>Fee for Service with tribes who are not low income and individuals with unique Indian law legal issues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4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Fee for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LSC funding cut backs</a:t>
            </a:r>
          </a:p>
          <a:p>
            <a:r>
              <a:rPr lang="en-US" dirty="0" smtClean="0"/>
              <a:t>Tribal gaming open new area of Indian law </a:t>
            </a:r>
          </a:p>
          <a:p>
            <a:r>
              <a:rPr lang="en-US" dirty="0" smtClean="0"/>
              <a:t>Gaming brought lots of attorneys who were “Indian” law experts (not)</a:t>
            </a:r>
          </a:p>
          <a:p>
            <a:r>
              <a:rPr lang="en-US" dirty="0" smtClean="0"/>
              <a:t>CILS’ established relationships with tribes and experience with tribal governments made tribes want to stay with CILS</a:t>
            </a:r>
          </a:p>
          <a:p>
            <a:r>
              <a:rPr lang="en-US" dirty="0" smtClean="0"/>
              <a:t>Could not provide assistance with LSC funding</a:t>
            </a:r>
          </a:p>
          <a:p>
            <a:r>
              <a:rPr lang="en-US" dirty="0" smtClean="0"/>
              <a:t>Contracting was the option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45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LSC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45 C.F.R. § 1610.2(d) “Non-LSC funds” means funds derived from a source other than the Corporation:</a:t>
            </a:r>
          </a:p>
          <a:p>
            <a:r>
              <a:rPr lang="en-US" dirty="0"/>
              <a:t>	</a:t>
            </a:r>
            <a:r>
              <a:rPr lang="en-US" dirty="0" smtClean="0"/>
              <a:t>	1</a:t>
            </a:r>
            <a:r>
              <a:rPr lang="en-US" dirty="0"/>
              <a:t>.  IOLTA  (deemed “public funds’)—</a:t>
            </a:r>
            <a:r>
              <a:rPr lang="en-US" b="1" dirty="0"/>
              <a:t>restricted</a:t>
            </a:r>
          </a:p>
          <a:p>
            <a:r>
              <a:rPr lang="en-US" dirty="0"/>
              <a:t>	</a:t>
            </a:r>
            <a:r>
              <a:rPr lang="en-US" dirty="0" smtClean="0"/>
              <a:t>	2</a:t>
            </a:r>
            <a:r>
              <a:rPr lang="en-US" dirty="0"/>
              <a:t>.  Private funds—derived form an individual or entity other than a </a:t>
            </a:r>
            <a:r>
              <a:rPr lang="en-US" dirty="0" smtClean="0"/>
              <a:t>			government </a:t>
            </a:r>
            <a:r>
              <a:rPr lang="en-US" dirty="0"/>
              <a:t>source or LSC-</a:t>
            </a:r>
            <a:r>
              <a:rPr lang="en-US" dirty="0" smtClean="0"/>
              <a:t>-</a:t>
            </a:r>
            <a:r>
              <a:rPr lang="en-US" b="1" dirty="0" smtClean="0"/>
              <a:t>restricted</a:t>
            </a:r>
            <a:endParaRPr lang="en-US" b="1" dirty="0"/>
          </a:p>
          <a:p>
            <a:r>
              <a:rPr lang="en-US" dirty="0"/>
              <a:t>	</a:t>
            </a:r>
            <a:r>
              <a:rPr lang="en-US" dirty="0" smtClean="0"/>
              <a:t>	3</a:t>
            </a:r>
            <a:r>
              <a:rPr lang="en-US" dirty="0"/>
              <a:t>.  Public funds—non-LSC funds derived from a federal, state, or local </a:t>
            </a:r>
            <a:r>
              <a:rPr lang="en-US" dirty="0" smtClean="0"/>
              <a:t>			government </a:t>
            </a:r>
            <a:r>
              <a:rPr lang="en-US" dirty="0"/>
              <a:t>or </a:t>
            </a:r>
            <a:r>
              <a:rPr lang="en-US" dirty="0" smtClean="0"/>
              <a:t>instrumentality </a:t>
            </a:r>
            <a:r>
              <a:rPr lang="en-US" dirty="0"/>
              <a:t>of a government (this includes IOLTA</a:t>
            </a:r>
            <a:r>
              <a:rPr lang="en-US" dirty="0" smtClean="0"/>
              <a:t>)--			</a:t>
            </a:r>
            <a:r>
              <a:rPr lang="en-US" b="1" dirty="0" smtClean="0"/>
              <a:t>restricted</a:t>
            </a:r>
            <a:endParaRPr lang="en-US" b="1" dirty="0"/>
          </a:p>
          <a:p>
            <a:r>
              <a:rPr lang="en-US" dirty="0"/>
              <a:t>	</a:t>
            </a:r>
            <a:r>
              <a:rPr lang="en-US" dirty="0" smtClean="0"/>
              <a:t>	4</a:t>
            </a:r>
            <a:r>
              <a:rPr lang="en-US" dirty="0"/>
              <a:t>.  Tribal funds—funds received from an Indian tribe or [funds] from a </a:t>
            </a:r>
            <a:r>
              <a:rPr lang="en-US" dirty="0" smtClean="0"/>
              <a:t>			private </a:t>
            </a:r>
            <a:r>
              <a:rPr lang="en-US" dirty="0"/>
              <a:t>nonprofit foundation or organization for the benefit of </a:t>
            </a:r>
            <a:r>
              <a:rPr lang="en-US" dirty="0" smtClean="0"/>
              <a:t>				       Indians or </a:t>
            </a:r>
            <a:r>
              <a:rPr lang="en-US" dirty="0"/>
              <a:t>Indian tribes---</a:t>
            </a:r>
            <a:r>
              <a:rPr lang="en-US" b="1" dirty="0"/>
              <a:t>UNRESTRICTED</a:t>
            </a:r>
            <a:r>
              <a:rPr lang="en-US" dirty="0"/>
              <a:t>	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14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Our Contract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Tribal representation in state dependency cases where </a:t>
            </a:r>
            <a:r>
              <a:rPr lang="en-US" u="sng" dirty="0" smtClean="0"/>
              <a:t>ICWA</a:t>
            </a:r>
            <a:r>
              <a:rPr lang="en-US" dirty="0" smtClean="0"/>
              <a:t> is applicable</a:t>
            </a:r>
          </a:p>
          <a:p>
            <a:r>
              <a:rPr lang="en-US" dirty="0" smtClean="0"/>
              <a:t>Tribal Government work:</a:t>
            </a:r>
          </a:p>
          <a:p>
            <a:pPr lvl="1"/>
            <a:r>
              <a:rPr lang="en-US" dirty="0" smtClean="0"/>
              <a:t>Tribal court development 				Tribal Court Judge</a:t>
            </a:r>
          </a:p>
          <a:p>
            <a:pPr lvl="1"/>
            <a:r>
              <a:rPr lang="en-US" dirty="0" smtClean="0"/>
              <a:t>Tribal law enforcement 					Enrollment Ordinance	</a:t>
            </a:r>
          </a:p>
          <a:p>
            <a:pPr lvl="1"/>
            <a:r>
              <a:rPr lang="en-US" dirty="0" smtClean="0"/>
              <a:t>Housing policy and procedures (evictions)   Economic Development  </a:t>
            </a:r>
          </a:p>
          <a:p>
            <a:pPr lvl="1"/>
            <a:r>
              <a:rPr lang="en-US" dirty="0" smtClean="0"/>
              <a:t>Oversee tribal elections					 Grant writing</a:t>
            </a:r>
          </a:p>
          <a:p>
            <a:pPr lvl="1"/>
            <a:r>
              <a:rPr lang="en-US" dirty="0" smtClean="0"/>
              <a:t>Code drafting (everything)				  Community Education </a:t>
            </a:r>
          </a:p>
          <a:p>
            <a:pPr lvl="1"/>
            <a:r>
              <a:rPr lang="en-US" dirty="0" smtClean="0"/>
              <a:t>Litigation—defense and initiation 			  Education </a:t>
            </a:r>
          </a:p>
          <a:p>
            <a:pPr lvl="1"/>
            <a:r>
              <a:rPr lang="en-US" dirty="0" smtClean="0"/>
              <a:t>Exclusions									</a:t>
            </a:r>
          </a:p>
          <a:p>
            <a:pPr lvl="1"/>
            <a:r>
              <a:rPr lang="en-US" dirty="0" smtClean="0"/>
              <a:t>Assignments disputes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637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 of Our Contract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Individuals—wills and land (allotment) issues</a:t>
            </a:r>
          </a:p>
          <a:p>
            <a:r>
              <a:rPr lang="en-US" dirty="0" smtClean="0"/>
              <a:t>Indian Organizations:</a:t>
            </a:r>
          </a:p>
          <a:p>
            <a:pPr lvl="1"/>
            <a:r>
              <a:rPr lang="en-US" dirty="0" smtClean="0"/>
              <a:t>Indian Health Clinics</a:t>
            </a:r>
          </a:p>
          <a:p>
            <a:pPr lvl="1"/>
            <a:r>
              <a:rPr lang="en-US" dirty="0" smtClean="0"/>
              <a:t>Indian Housing Authorities</a:t>
            </a:r>
          </a:p>
          <a:p>
            <a:pPr lvl="1"/>
            <a:r>
              <a:rPr lang="en-US" dirty="0" smtClean="0"/>
              <a:t>Indian Water Commissions</a:t>
            </a:r>
          </a:p>
          <a:p>
            <a:pPr lvl="1"/>
            <a:r>
              <a:rPr lang="en-US" dirty="0" smtClean="0"/>
              <a:t>Indian Cultural Committees</a:t>
            </a:r>
          </a:p>
          <a:p>
            <a:pPr lvl="1"/>
            <a:r>
              <a:rPr lang="en-US" dirty="0" smtClean="0"/>
              <a:t>Indian Community College and Foundation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Unrestricted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Funds from contracting has allowed CILS to provide more free legal services;</a:t>
            </a:r>
          </a:p>
          <a:p>
            <a:r>
              <a:rPr lang="en-US" dirty="0" smtClean="0"/>
              <a:t>Do restricted work such as introduce and lobby for legislation, do prisoner rights cases, submit comments to proposed regulations and legislation, </a:t>
            </a:r>
            <a:r>
              <a:rPr lang="en-US" smtClean="0"/>
              <a:t>etc.;</a:t>
            </a:r>
            <a:endParaRPr lang="en-US" dirty="0" smtClean="0"/>
          </a:p>
          <a:p>
            <a:r>
              <a:rPr lang="en-US" dirty="0" smtClean="0"/>
              <a:t>Has built a solid financial base for CILS to weather LSC and other funding cuts when they happen;</a:t>
            </a:r>
          </a:p>
          <a:p>
            <a:r>
              <a:rPr lang="en-US" dirty="0" smtClean="0"/>
              <a:t>Broadens attorney Indian law experience to beyond “basic field” work.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1322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</TotalTime>
  <Words>312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CALIFORNIA INDIAN LEGAL SERVICES </vt:lpstr>
      <vt:lpstr>WHO AND WHERE WE ARE</vt:lpstr>
      <vt:lpstr>Why Fee for Services</vt:lpstr>
      <vt:lpstr>LSC Regulations</vt:lpstr>
      <vt:lpstr>Nature of Our Contract Work</vt:lpstr>
      <vt:lpstr>Nature of Our Contract Work</vt:lpstr>
      <vt:lpstr>Unrestricted Funds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CALIFORNIA INDIAN LEGAL SERVICES</dc:title>
  <dc:creator>Dorothy Alther</dc:creator>
  <cp:lastModifiedBy>Dorothy Alther</cp:lastModifiedBy>
  <cp:revision>8</cp:revision>
  <dcterms:created xsi:type="dcterms:W3CDTF">2019-10-02T23:10:59Z</dcterms:created>
  <dcterms:modified xsi:type="dcterms:W3CDTF">2019-10-03T00:00:38Z</dcterms:modified>
</cp:coreProperties>
</file>