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57" r:id="rId3"/>
    <p:sldId id="263" r:id="rId4"/>
    <p:sldId id="264" r:id="rId5"/>
    <p:sldId id="267" r:id="rId6"/>
    <p:sldId id="285" r:id="rId7"/>
    <p:sldId id="265" r:id="rId8"/>
    <p:sldId id="266" r:id="rId9"/>
    <p:sldId id="268" r:id="rId10"/>
    <p:sldId id="269" r:id="rId11"/>
    <p:sldId id="270" r:id="rId12"/>
    <p:sldId id="271" r:id="rId13"/>
    <p:sldId id="272" r:id="rId14"/>
    <p:sldId id="273" r:id="rId15"/>
    <p:sldId id="274" r:id="rId16"/>
    <p:sldId id="276" r:id="rId17"/>
    <p:sldId id="290" r:id="rId18"/>
    <p:sldId id="286" r:id="rId19"/>
    <p:sldId id="287" r:id="rId20"/>
    <p:sldId id="278" r:id="rId21"/>
    <p:sldId id="29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ngtin-Kloss, Jeri" initials="JL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8C0"/>
    <a:srgbClr val="1C1C1C"/>
    <a:srgbClr val="111111"/>
    <a:srgbClr val="00A1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69" d="100"/>
          <a:sy n="69" d="100"/>
        </p:scale>
        <p:origin x="77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4" d="100"/>
          <a:sy n="94" d="100"/>
        </p:scale>
        <p:origin x="-1800"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DDE1981-F17D-4D21-88EF-8CF8673BDAFE}" type="slidenum">
              <a:rPr lang="en-US" smtClean="0"/>
              <a:t>‹#›</a:t>
            </a:fld>
            <a:endParaRPr lang="en-US" dirty="0"/>
          </a:p>
        </p:txBody>
      </p:sp>
    </p:spTree>
    <p:extLst>
      <p:ext uri="{BB962C8B-B14F-4D97-AF65-F5344CB8AC3E}">
        <p14:creationId xmlns:p14="http://schemas.microsoft.com/office/powerpoint/2010/main" val="3685967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E4F412-DB01-452A-9B41-283966092587}" type="datetimeFigureOut">
              <a:rPr lang="en-US" smtClean="0"/>
              <a:t>10/10/2019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96CCD0-0D71-4109-8148-7F5B19F25CE1}" type="slidenum">
              <a:rPr lang="en-US" smtClean="0"/>
              <a:t>‹#›</a:t>
            </a:fld>
            <a:endParaRPr lang="en-US" dirty="0"/>
          </a:p>
        </p:txBody>
      </p:sp>
    </p:spTree>
    <p:extLst>
      <p:ext uri="{BB962C8B-B14F-4D97-AF65-F5344CB8AC3E}">
        <p14:creationId xmlns:p14="http://schemas.microsoft.com/office/powerpoint/2010/main" val="3129202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_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6248"/>
          <a:stretch/>
        </p:blipFill>
        <p:spPr bwMode="ltGray">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85800" y="1600200"/>
            <a:ext cx="7772400" cy="1214896"/>
          </a:xfrm>
        </p:spPr>
        <p:txBody>
          <a:bodyPr/>
          <a:lstStyle>
            <a:lvl1pPr algn="l">
              <a:defRPr>
                <a:solidFill>
                  <a:srgbClr val="00B0F0"/>
                </a:solidFill>
              </a:defRPr>
            </a:lvl1pPr>
          </a:lstStyle>
          <a:p>
            <a:r>
              <a:rPr lang="en-US" smtClean="0"/>
              <a:t>Click to edit Master title style</a:t>
            </a:r>
            <a:endParaRPr lang="en-US"/>
          </a:p>
        </p:txBody>
      </p:sp>
      <p:sp>
        <p:nvSpPr>
          <p:cNvPr id="3" name="Subtitle 2"/>
          <p:cNvSpPr>
            <a:spLocks noGrp="1"/>
          </p:cNvSpPr>
          <p:nvPr>
            <p:ph type="subTitle" idx="1"/>
          </p:nvPr>
        </p:nvSpPr>
        <p:spPr>
          <a:xfrm>
            <a:off x="685800" y="3228411"/>
            <a:ext cx="6400800" cy="1752600"/>
          </a:xfrm>
        </p:spPr>
        <p:txBody>
          <a:bodyPr/>
          <a:lstStyle>
            <a:lvl1pPr marL="0" indent="0" algn="l">
              <a:buNone/>
              <a:defRPr>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Rectangle 6"/>
          <p:cNvSpPr/>
          <p:nvPr userDrawn="1"/>
        </p:nvSpPr>
        <p:spPr bwMode="ltGray">
          <a:xfrm>
            <a:off x="457200" y="457200"/>
            <a:ext cx="2612141" cy="838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3442" y="609600"/>
            <a:ext cx="2688341" cy="518161"/>
          </a:xfrm>
          <a:prstGeom prst="rect">
            <a:avLst/>
          </a:prstGeom>
        </p:spPr>
      </p:pic>
      <p:sp>
        <p:nvSpPr>
          <p:cNvPr id="4" name="TextBox 3"/>
          <p:cNvSpPr txBox="1"/>
          <p:nvPr userDrawn="1"/>
        </p:nvSpPr>
        <p:spPr>
          <a:xfrm>
            <a:off x="33730" y="6589425"/>
            <a:ext cx="1683474" cy="253916"/>
          </a:xfrm>
          <a:prstGeom prst="rect">
            <a:avLst/>
          </a:prstGeom>
          <a:noFill/>
        </p:spPr>
        <p:txBody>
          <a:bodyPr wrap="none" rtlCol="0">
            <a:spAutoFit/>
          </a:bodyPr>
          <a:lstStyle/>
          <a:p>
            <a:r>
              <a:rPr lang="en-US" sz="1050" dirty="0" smtClean="0">
                <a:solidFill>
                  <a:schemeClr val="bg1"/>
                </a:solidFill>
                <a:sym typeface="Symbol"/>
              </a:rPr>
              <a:t> </a:t>
            </a:r>
            <a:r>
              <a:rPr lang="en-US" sz="1050" dirty="0" smtClean="0">
                <a:solidFill>
                  <a:schemeClr val="bg1"/>
                </a:solidFill>
              </a:rPr>
              <a:t>Dorsey &amp;</a:t>
            </a:r>
            <a:r>
              <a:rPr lang="en-US" sz="1050" baseline="0" dirty="0" smtClean="0">
                <a:solidFill>
                  <a:schemeClr val="bg1"/>
                </a:solidFill>
              </a:rPr>
              <a:t> Whitney LLP</a:t>
            </a:r>
            <a:endParaRPr lang="en-US" sz="1050" dirty="0">
              <a:solidFill>
                <a:schemeClr val="bg1"/>
              </a:solidFill>
            </a:endParaRPr>
          </a:p>
        </p:txBody>
      </p:sp>
    </p:spTree>
    <p:extLst>
      <p:ext uri="{BB962C8B-B14F-4D97-AF65-F5344CB8AC3E}">
        <p14:creationId xmlns:p14="http://schemas.microsoft.com/office/powerpoint/2010/main" val="2452681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l&amp;e_title">
    <p:spTree>
      <p:nvGrpSpPr>
        <p:cNvPr id="1" name=""/>
        <p:cNvGrpSpPr/>
        <p:nvPr/>
      </p:nvGrpSpPr>
      <p:grpSpPr>
        <a:xfrm>
          <a:off x="0" y="0"/>
          <a:ext cx="0" cy="0"/>
          <a:chOff x="0" y="0"/>
          <a:chExt cx="0" cy="0"/>
        </a:xfrm>
      </p:grpSpPr>
      <p:sp>
        <p:nvSpPr>
          <p:cNvPr id="7" name="Rectangle 6"/>
          <p:cNvSpPr/>
          <p:nvPr userDrawn="1"/>
        </p:nvSpPr>
        <p:spPr bwMode="ltGray">
          <a:xfrm>
            <a:off x="0" y="0"/>
            <a:ext cx="9144000" cy="838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49330"/>
            <a:ext cx="9144000" cy="6108670"/>
          </a:xfrm>
          <a:prstGeom prst="rect">
            <a:avLst/>
          </a:prstGeom>
        </p:spPr>
      </p:pic>
      <p:sp>
        <p:nvSpPr>
          <p:cNvPr id="2" name="Title 1"/>
          <p:cNvSpPr>
            <a:spLocks noGrp="1"/>
          </p:cNvSpPr>
          <p:nvPr>
            <p:ph type="ctrTitle"/>
          </p:nvPr>
        </p:nvSpPr>
        <p:spPr>
          <a:xfrm>
            <a:off x="685800" y="1600200"/>
            <a:ext cx="7772400" cy="1214896"/>
          </a:xfrm>
        </p:spPr>
        <p:txBody>
          <a:bodyPr/>
          <a:lstStyle>
            <a:lvl1pPr algn="l">
              <a:defRPr>
                <a:solidFill>
                  <a:srgbClr val="00B0F0"/>
                </a:solidFill>
              </a:defRPr>
            </a:lvl1pPr>
          </a:lstStyle>
          <a:p>
            <a:r>
              <a:rPr lang="en-US" smtClean="0"/>
              <a:t>Click to edit Master title style</a:t>
            </a:r>
            <a:endParaRPr lang="en-US"/>
          </a:p>
        </p:txBody>
      </p:sp>
      <p:sp>
        <p:nvSpPr>
          <p:cNvPr id="3" name="Subtitle 2"/>
          <p:cNvSpPr>
            <a:spLocks noGrp="1"/>
          </p:cNvSpPr>
          <p:nvPr>
            <p:ph type="subTitle" idx="1"/>
          </p:nvPr>
        </p:nvSpPr>
        <p:spPr>
          <a:xfrm>
            <a:off x="685800" y="3228411"/>
            <a:ext cx="6400800" cy="1752600"/>
          </a:xfrm>
        </p:spPr>
        <p:txBody>
          <a:bodyPr/>
          <a:lstStyle>
            <a:lvl1pPr marL="0" indent="0" algn="l">
              <a:buNone/>
              <a:defRPr>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3442" y="609600"/>
            <a:ext cx="2688341" cy="518161"/>
          </a:xfrm>
          <a:prstGeom prst="rect">
            <a:avLst/>
          </a:prstGeom>
        </p:spPr>
      </p:pic>
      <p:sp>
        <p:nvSpPr>
          <p:cNvPr id="9" name="TextBox 8"/>
          <p:cNvSpPr txBox="1"/>
          <p:nvPr userDrawn="1"/>
        </p:nvSpPr>
        <p:spPr>
          <a:xfrm>
            <a:off x="33730" y="6589425"/>
            <a:ext cx="1683474" cy="253916"/>
          </a:xfrm>
          <a:prstGeom prst="rect">
            <a:avLst/>
          </a:prstGeom>
          <a:noFill/>
        </p:spPr>
        <p:txBody>
          <a:bodyPr wrap="none" rtlCol="0">
            <a:spAutoFit/>
          </a:bodyPr>
          <a:lstStyle/>
          <a:p>
            <a:r>
              <a:rPr lang="en-US" sz="1050" dirty="0" smtClean="0">
                <a:solidFill>
                  <a:schemeClr val="bg1"/>
                </a:solidFill>
                <a:sym typeface="Symbol"/>
              </a:rPr>
              <a:t> </a:t>
            </a:r>
            <a:r>
              <a:rPr lang="en-US" sz="1050" dirty="0" smtClean="0">
                <a:solidFill>
                  <a:schemeClr val="bg1"/>
                </a:solidFill>
              </a:rPr>
              <a:t>Dorsey &amp;</a:t>
            </a:r>
            <a:r>
              <a:rPr lang="en-US" sz="1050" baseline="0" dirty="0" smtClean="0">
                <a:solidFill>
                  <a:schemeClr val="bg1"/>
                </a:solidFill>
              </a:rPr>
              <a:t> Whitney LLP</a:t>
            </a:r>
            <a:endParaRPr lang="en-US" sz="1050" dirty="0">
              <a:solidFill>
                <a:schemeClr val="bg1"/>
              </a:solidFill>
            </a:endParaRPr>
          </a:p>
        </p:txBody>
      </p:sp>
      <p:sp>
        <p:nvSpPr>
          <p:cNvPr id="10"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2063853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_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214896"/>
          </a:xfrm>
        </p:spPr>
        <p:txBody>
          <a:bodyPr/>
          <a:lstStyle>
            <a:lvl1pPr algn="l">
              <a:defRPr>
                <a:solidFill>
                  <a:srgbClr val="00B0F0"/>
                </a:solidFill>
              </a:defRPr>
            </a:lvl1pPr>
          </a:lstStyle>
          <a:p>
            <a:r>
              <a:rPr lang="en-US" smtClean="0"/>
              <a:t>Click to edit Master title style</a:t>
            </a:r>
            <a:endParaRPr lang="en-US"/>
          </a:p>
        </p:txBody>
      </p:sp>
      <p:sp>
        <p:nvSpPr>
          <p:cNvPr id="3" name="Subtitle 2"/>
          <p:cNvSpPr>
            <a:spLocks noGrp="1"/>
          </p:cNvSpPr>
          <p:nvPr>
            <p:ph type="subTitle" idx="1"/>
          </p:nvPr>
        </p:nvSpPr>
        <p:spPr>
          <a:xfrm>
            <a:off x="685800" y="3228411"/>
            <a:ext cx="6400800" cy="1752600"/>
          </a:xfrm>
        </p:spPr>
        <p:txBody>
          <a:bodyPr/>
          <a:lstStyle>
            <a:lvl1pPr marL="0" indent="0" algn="l">
              <a:buNone/>
              <a:defRPr>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1965145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44628"/>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0"/>
            <a:ext cx="82296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1419341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367960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2232084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3813496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17045"/>
            <a:ext cx="9144000" cy="5023910"/>
          </a:xfrm>
          <a:prstGeom prst="rect">
            <a:avLst/>
          </a:prstGeom>
        </p:spPr>
      </p:pic>
      <p:sp>
        <p:nvSpPr>
          <p:cNvPr id="6" name="Text Placeholder 2"/>
          <p:cNvSpPr>
            <a:spLocks noGrp="1"/>
          </p:cNvSpPr>
          <p:nvPr>
            <p:ph type="body" sz="quarter" idx="10"/>
          </p:nvPr>
        </p:nvSpPr>
        <p:spPr>
          <a:xfrm>
            <a:off x="381000" y="228600"/>
            <a:ext cx="8177211" cy="553998"/>
          </a:xfrm>
          <a:prstGeom prst="rect">
            <a:avLst/>
          </a:prstGeom>
        </p:spPr>
        <p:txBody>
          <a:bodyPr vert="horz" wrap="square" lIns="0" tIns="0" rIns="0" bIns="0">
            <a:spAutoFit/>
          </a:bodyPr>
          <a:lstStyle>
            <a:lvl1pPr marL="0" indent="0">
              <a:buNone/>
              <a:defRPr sz="3600" baseline="0">
                <a:solidFill>
                  <a:schemeClr val="accent1"/>
                </a:solidFill>
                <a:latin typeface="Arial"/>
                <a:cs typeface="Arial"/>
              </a:defRPr>
            </a:lvl1pPr>
          </a:lstStyle>
          <a:p>
            <a:pPr lvl="0"/>
            <a:endParaRPr lang="en-US" dirty="0"/>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157556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_content">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8336" t="3018" r="10558" b="3018"/>
          <a:stretch/>
        </p:blipFill>
        <p:spPr bwMode="auto">
          <a:xfrm>
            <a:off x="431802" y="414580"/>
            <a:ext cx="3048000" cy="5799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25163"/>
            <a:ext cx="3008313" cy="1162050"/>
          </a:xfrm>
        </p:spPr>
        <p:txBody>
          <a:bodyPr anchor="b">
            <a:normAutofit/>
          </a:bodyPr>
          <a:lstStyle>
            <a:lvl1pPr algn="l">
              <a:defRPr sz="2400" b="1"/>
            </a:lvl1pPr>
          </a:lstStyle>
          <a:p>
            <a:r>
              <a:rPr lang="en-US" smtClean="0"/>
              <a:t>Click to edit Master title style</a:t>
            </a:r>
            <a:endParaRPr lang="en-US"/>
          </a:p>
        </p:txBody>
      </p:sp>
      <p:sp>
        <p:nvSpPr>
          <p:cNvPr id="3" name="Content Placeholder 2"/>
          <p:cNvSpPr>
            <a:spLocks noGrp="1"/>
          </p:cNvSpPr>
          <p:nvPr>
            <p:ph idx="1"/>
          </p:nvPr>
        </p:nvSpPr>
        <p:spPr>
          <a:xfrm>
            <a:off x="4038600" y="414579"/>
            <a:ext cx="4572000" cy="579995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14089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47687"/>
            <a:ext cx="5867400" cy="5853113"/>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435436" y="510814"/>
            <a:ext cx="2251364" cy="5834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3558619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p:bg>
      <p:bgRef idx="1001">
        <a:schemeClr val="bg1"/>
      </p:bgRef>
    </p:bg>
    <p:spTree>
      <p:nvGrpSpPr>
        <p:cNvPr id="1" name=""/>
        <p:cNvGrpSpPr/>
        <p:nvPr/>
      </p:nvGrpSpPr>
      <p:grpSpPr>
        <a:xfrm>
          <a:off x="0" y="0"/>
          <a:ext cx="0" cy="0"/>
          <a:chOff x="0" y="0"/>
          <a:chExt cx="0" cy="0"/>
        </a:xfrm>
      </p:grpSpPr>
      <p:sp>
        <p:nvSpPr>
          <p:cNvPr id="35" name="Text Placeholder 2"/>
          <p:cNvSpPr>
            <a:spLocks noGrp="1"/>
          </p:cNvSpPr>
          <p:nvPr>
            <p:ph type="body" sz="quarter" idx="10"/>
          </p:nvPr>
        </p:nvSpPr>
        <p:spPr>
          <a:xfrm>
            <a:off x="474663" y="473690"/>
            <a:ext cx="8177211" cy="553998"/>
          </a:xfrm>
          <a:prstGeom prst="rect">
            <a:avLst/>
          </a:prstGeom>
        </p:spPr>
        <p:txBody>
          <a:bodyPr vert="horz" wrap="square" lIns="0" tIns="0" rIns="0" bIns="0">
            <a:spAutoFit/>
          </a:bodyPr>
          <a:lstStyle>
            <a:lvl1pPr marL="0" indent="0">
              <a:buNone/>
              <a:defRPr sz="3600" baseline="0">
                <a:solidFill>
                  <a:schemeClr val="accent1"/>
                </a:solidFill>
                <a:latin typeface="Arial"/>
                <a:cs typeface="Arial"/>
              </a:defRPr>
            </a:lvl1pPr>
          </a:lstStyle>
          <a:p>
            <a:pPr lvl="0"/>
            <a:endParaRPr lang="en-US" dirty="0"/>
          </a:p>
        </p:txBody>
      </p:sp>
      <p:sp>
        <p:nvSpPr>
          <p:cNvPr id="3" name="Chart Placeholder 2"/>
          <p:cNvSpPr>
            <a:spLocks noGrp="1"/>
          </p:cNvSpPr>
          <p:nvPr>
            <p:ph type="chart" sz="quarter" idx="11" hasCustomPrompt="1"/>
          </p:nvPr>
        </p:nvSpPr>
        <p:spPr>
          <a:xfrm>
            <a:off x="474663" y="1401763"/>
            <a:ext cx="8177211" cy="4773612"/>
          </a:xfrm>
          <a:prstGeom prst="rect">
            <a:avLst/>
          </a:prstGeom>
        </p:spPr>
        <p:txBody>
          <a:bodyPr vert="horz"/>
          <a:lstStyle>
            <a:lvl1pPr marL="0" indent="0">
              <a:buNone/>
              <a:defRPr sz="3200">
                <a:latin typeface="Arial Black"/>
                <a:cs typeface="Arial Black"/>
              </a:defRPr>
            </a:lvl1pPr>
          </a:lstStyle>
          <a:p>
            <a:r>
              <a:rPr lang="en-US" dirty="0" smtClean="0"/>
              <a:t>Chart</a:t>
            </a:r>
            <a:endParaRPr lang="en-US" dirty="0"/>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245333712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12"/>
          <p:cNvSpPr>
            <a:spLocks noGrp="1"/>
          </p:cNvSpPr>
          <p:nvPr>
            <p:ph type="body" sz="quarter" idx="10"/>
          </p:nvPr>
        </p:nvSpPr>
        <p:spPr>
          <a:xfrm>
            <a:off x="474665" y="2438708"/>
            <a:ext cx="3916359" cy="646331"/>
          </a:xfrm>
          <a:prstGeom prst="rect">
            <a:avLst/>
          </a:prstGeom>
        </p:spPr>
        <p:txBody>
          <a:bodyPr vert="horz" wrap="square" lIns="0" tIns="0" rIns="0" bIns="0">
            <a:sp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4200" baseline="0">
                <a:solidFill>
                  <a:schemeClr val="accent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smtClean="0"/>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2459473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Slide">
    <p:bg>
      <p:bgPr>
        <a:blipFill rotWithShape="1">
          <a:blip r:embed="rId2">
            <a:alphaModFix amt="80000"/>
          </a:blip>
          <a:stretch>
            <a:fillRect/>
          </a:stretch>
        </a:blipFill>
        <a:effectLst/>
      </p:bgPr>
    </p:bg>
    <p:spTree>
      <p:nvGrpSpPr>
        <p:cNvPr id="1" name=""/>
        <p:cNvGrpSpPr/>
        <p:nvPr/>
      </p:nvGrpSpPr>
      <p:grpSpPr>
        <a:xfrm>
          <a:off x="0" y="0"/>
          <a:ext cx="0" cy="0"/>
          <a:chOff x="0" y="0"/>
          <a:chExt cx="0" cy="0"/>
        </a:xfrm>
      </p:grpSpPr>
      <p:sp>
        <p:nvSpPr>
          <p:cNvPr id="34" name="Text Placeholder 12"/>
          <p:cNvSpPr>
            <a:spLocks noGrp="1"/>
          </p:cNvSpPr>
          <p:nvPr>
            <p:ph type="body" sz="quarter" idx="10"/>
          </p:nvPr>
        </p:nvSpPr>
        <p:spPr>
          <a:xfrm>
            <a:off x="3198813" y="490771"/>
            <a:ext cx="5380037" cy="553998"/>
          </a:xfrm>
          <a:prstGeom prst="rect">
            <a:avLst/>
          </a:prstGeom>
        </p:spPr>
        <p:txBody>
          <a:bodyPr vert="horz" wrap="square" lIns="0" tIns="0" rIns="0" bIns="0">
            <a:spAutoFit/>
          </a:bodyPr>
          <a:lstStyle>
            <a:lvl1pPr marL="0" indent="0">
              <a:buNone/>
              <a:defRPr sz="3600" b="0" i="0">
                <a:solidFill>
                  <a:schemeClr val="accent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smtClean="0"/>
          </a:p>
        </p:txBody>
      </p:sp>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b"/>
          <a:lstStyle>
            <a:lvl1pPr algn="r">
              <a:defRPr sz="800">
                <a:solidFill>
                  <a:schemeClr val="tx1"/>
                </a:solidFill>
                <a:latin typeface="Arial" panose="020B0604020202020204" pitchFamily="34" charset="0"/>
                <a:cs typeface="Arial" panose="020B0604020202020204" pitchFamily="34" charset="0"/>
              </a:defRPr>
            </a:lvl1pPr>
          </a:lstStyle>
          <a:p>
            <a:fld id="{EA90485C-8D3B-43F6-9E0F-14969686B944}" type="slidenum">
              <a:rPr lang="en-US" smtClean="0"/>
              <a:pPr/>
              <a:t>‹#›</a:t>
            </a:fld>
            <a:endParaRPr lang="en-US" dirty="0"/>
          </a:p>
        </p:txBody>
      </p:sp>
    </p:spTree>
    <p:extLst>
      <p:ext uri="{BB962C8B-B14F-4D97-AF65-F5344CB8AC3E}">
        <p14:creationId xmlns:p14="http://schemas.microsoft.com/office/powerpoint/2010/main" val="3225304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71224" y="6419088"/>
            <a:ext cx="1702023" cy="328800"/>
          </a:xfrm>
          <a:prstGeom prst="rect">
            <a:avLst/>
          </a:prstGeom>
        </p:spPr>
      </p:pic>
      <p:sp>
        <p:nvSpPr>
          <p:cNvPr id="10" name="TextBox 9"/>
          <p:cNvSpPr txBox="1"/>
          <p:nvPr userDrawn="1"/>
        </p:nvSpPr>
        <p:spPr>
          <a:xfrm>
            <a:off x="2703871" y="6503758"/>
            <a:ext cx="5948005" cy="200055"/>
          </a:xfrm>
          <a:prstGeom prst="rect">
            <a:avLst/>
          </a:prstGeom>
          <a:noFill/>
        </p:spPr>
        <p:txBody>
          <a:bodyPr wrap="square" lIns="0" tIns="0" rIns="0" bIns="0" rtlCol="0">
            <a:spAutoFit/>
          </a:bodyPr>
          <a:lstStyle/>
          <a:p>
            <a:pPr algn="r" defTabSz="457200"/>
            <a:r>
              <a:rPr lang="en-US" sz="1300" cap="all" dirty="0">
                <a:solidFill>
                  <a:srgbClr val="E3B000"/>
                </a:solidFill>
                <a:latin typeface="Roboto Light"/>
                <a:cs typeface="Roboto Light"/>
              </a:rPr>
              <a:t>PRESENTATION TITLE (EDIT ON MASTER)</a:t>
            </a:r>
          </a:p>
        </p:txBody>
      </p:sp>
    </p:spTree>
    <p:extLst>
      <p:ext uri="{BB962C8B-B14F-4D97-AF65-F5344CB8AC3E}">
        <p14:creationId xmlns:p14="http://schemas.microsoft.com/office/powerpoint/2010/main" val="117929495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7" r:id="rId3"/>
    <p:sldLayoutId id="2147483650" r:id="rId4"/>
    <p:sldLayoutId id="2147483652" r:id="rId5"/>
    <p:sldLayoutId id="2147483654" r:id="rId6"/>
    <p:sldLayoutId id="2147483655" r:id="rId7"/>
    <p:sldLayoutId id="2147483664" r:id="rId8"/>
    <p:sldLayoutId id="2147483656" r:id="rId9"/>
    <p:sldLayoutId id="2147483658" r:id="rId10"/>
    <p:sldLayoutId id="2147483661" r:id="rId11"/>
    <p:sldLayoutId id="2147483662" r:id="rId12"/>
    <p:sldLayoutId id="2147483663" r:id="rId13"/>
  </p:sldLayoutIdLst>
  <p:hf hdr="0" dt="0"/>
  <p:txStyles>
    <p:titleStyle>
      <a:lvl1pPr algn="ctr" defTabSz="914400" rtl="0" eaLnBrk="1" latinLnBrk="0" hangingPunct="1">
        <a:spcBef>
          <a:spcPct val="0"/>
        </a:spcBef>
        <a:buNone/>
        <a:defRPr sz="3600" b="1" kern="1200">
          <a:solidFill>
            <a:srgbClr val="00A1DF"/>
          </a:solidFill>
          <a:latin typeface="+mj-lt"/>
          <a:ea typeface="+mj-ea"/>
          <a:cs typeface="+mj-cs"/>
        </a:defRPr>
      </a:lvl1pPr>
    </p:titleStyle>
    <p:bodyStyle>
      <a:lvl1pPr marL="342900" indent="-342900" algn="l" defTabSz="914400" rtl="0" eaLnBrk="1" latinLnBrk="0" hangingPunct="1">
        <a:lnSpc>
          <a:spcPct val="90000"/>
        </a:lnSpc>
        <a:spcBef>
          <a:spcPts val="1200"/>
        </a:spcBef>
        <a:buFont typeface="Arial" panose="020B0604020202020204" pitchFamily="34" charset="0"/>
        <a:buChar char="•"/>
        <a:defRPr sz="2400" b="1" kern="1200">
          <a:solidFill>
            <a:schemeClr val="tx1"/>
          </a:solidFill>
          <a:latin typeface="+mn-lt"/>
          <a:ea typeface="+mn-ea"/>
          <a:cs typeface="+mn-cs"/>
        </a:defRPr>
      </a:lvl1pPr>
      <a:lvl2pPr marL="742950" indent="-285750" algn="l" defTabSz="914400" rtl="0" eaLnBrk="1" latinLnBrk="0" hangingPunct="1">
        <a:lnSpc>
          <a:spcPct val="90000"/>
        </a:lnSpc>
        <a:spcBef>
          <a:spcPts val="600"/>
        </a:spcBef>
        <a:buFont typeface="Arial" panose="020B0604020202020204" pitchFamily="34" charset="0"/>
        <a:buChar char="–"/>
        <a:defRPr sz="2000" b="1"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sz="1800" b="1"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sz="1600" b="1"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sz="16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Litigating Tribal Taxation Issues in the Absence of a Tax Compact</a:t>
            </a:r>
            <a:endParaRPr lang="en-US" dirty="0"/>
          </a:p>
        </p:txBody>
      </p:sp>
      <p:sp>
        <p:nvSpPr>
          <p:cNvPr id="3" name="Subtitle 2"/>
          <p:cNvSpPr>
            <a:spLocks noGrp="1"/>
          </p:cNvSpPr>
          <p:nvPr>
            <p:ph type="subTitle" idx="1"/>
          </p:nvPr>
        </p:nvSpPr>
        <p:spPr/>
        <p:txBody>
          <a:bodyPr/>
          <a:lstStyle/>
          <a:p>
            <a:pPr algn="ctr"/>
            <a:r>
              <a:rPr lang="en-US" dirty="0" smtClean="0"/>
              <a:t>Skip Durocher</a:t>
            </a:r>
          </a:p>
          <a:p>
            <a:pPr algn="ctr"/>
            <a:r>
              <a:rPr lang="en-US" b="0" dirty="0" smtClean="0">
                <a:effectLst/>
              </a:rPr>
              <a:t>Partner, Dorsey &amp; Whitney LLP</a:t>
            </a:r>
          </a:p>
          <a:p>
            <a:pPr algn="ctr"/>
            <a:r>
              <a:rPr lang="en-US" b="0" dirty="0" smtClean="0">
                <a:effectLst/>
              </a:rPr>
              <a:t>Co-Chair, Indian </a:t>
            </a:r>
            <a:r>
              <a:rPr lang="en-US" b="0" dirty="0">
                <a:effectLst/>
              </a:rPr>
              <a:t>Law Practice Group</a:t>
            </a:r>
            <a:endParaRPr lang="en-US" dirty="0"/>
          </a:p>
        </p:txBody>
      </p:sp>
    </p:spTree>
    <p:extLst>
      <p:ext uri="{BB962C8B-B14F-4D97-AF65-F5344CB8AC3E}">
        <p14:creationId xmlns:p14="http://schemas.microsoft.com/office/powerpoint/2010/main" val="3692263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Keweenaw Bay Indian Community (“KBIC”)</a:t>
            </a:r>
            <a:endParaRPr lang="en-US" dirty="0"/>
          </a:p>
        </p:txBody>
      </p:sp>
      <p:sp>
        <p:nvSpPr>
          <p:cNvPr id="5" name="Content Placeholder 4"/>
          <p:cNvSpPr>
            <a:spLocks noGrp="1"/>
          </p:cNvSpPr>
          <p:nvPr>
            <p:ph idx="1"/>
          </p:nvPr>
        </p:nvSpPr>
        <p:spPr/>
        <p:txBody>
          <a:bodyPr>
            <a:normAutofit/>
          </a:bodyPr>
          <a:lstStyle/>
          <a:p>
            <a:pPr lvl="1"/>
            <a:r>
              <a:rPr lang="en-US" dirty="0" smtClean="0"/>
              <a:t>L'Anse </a:t>
            </a:r>
            <a:r>
              <a:rPr lang="en-US" dirty="0"/>
              <a:t>Indian Reservation in </a:t>
            </a:r>
            <a:r>
              <a:rPr lang="en-US" dirty="0" smtClean="0"/>
              <a:t>Michigan</a:t>
            </a:r>
          </a:p>
          <a:p>
            <a:pPr lvl="1"/>
            <a:endParaRPr lang="en-US" dirty="0"/>
          </a:p>
          <a:p>
            <a:pPr lvl="2"/>
            <a:r>
              <a:rPr lang="en-US" dirty="0" smtClean="0"/>
              <a:t>92 square miles of Reservation land</a:t>
            </a:r>
            <a:endParaRPr lang="en-US" dirty="0"/>
          </a:p>
          <a:p>
            <a:endParaRPr lang="en-US" dirty="0"/>
          </a:p>
          <a:p>
            <a:pPr lvl="1"/>
            <a:r>
              <a:rPr lang="en-US" dirty="0" smtClean="0"/>
              <a:t>3,625 enrolled members </a:t>
            </a:r>
          </a:p>
          <a:p>
            <a:endParaRPr lang="en-US" dirty="0" smtClean="0"/>
          </a:p>
          <a:p>
            <a:pPr lvl="2"/>
            <a:r>
              <a:rPr lang="en-US" dirty="0" smtClean="0"/>
              <a:t>More than 1,000 members live on Reservation</a:t>
            </a:r>
          </a:p>
          <a:p>
            <a:pPr lvl="1"/>
            <a:endParaRPr lang="en-US" sz="2400" dirty="0" smtClean="0"/>
          </a:p>
          <a:p>
            <a:pPr lvl="1"/>
            <a:r>
              <a:rPr lang="en-US" u="sng" dirty="0" smtClean="0"/>
              <a:t>No </a:t>
            </a:r>
            <a:r>
              <a:rPr lang="en-US" u="sng" dirty="0"/>
              <a:t>Tax Compact</a:t>
            </a:r>
            <a:r>
              <a:rPr lang="en-US" dirty="0"/>
              <a:t> with the State of Michigan</a:t>
            </a:r>
          </a:p>
          <a:p>
            <a:endParaRPr lang="en-US" dirty="0" smtClean="0"/>
          </a:p>
          <a:p>
            <a:pPr lvl="1"/>
            <a:endParaRPr lang="en-US" dirty="0" smtClean="0"/>
          </a:p>
          <a:p>
            <a:endParaRPr lang="en-US" dirty="0" smtClean="0"/>
          </a:p>
          <a:p>
            <a:pPr lvl="1"/>
            <a:endParaRPr lang="en-US" dirty="0" smtClean="0"/>
          </a:p>
        </p:txBody>
      </p:sp>
      <p:sp>
        <p:nvSpPr>
          <p:cNvPr id="3" name="Slide Number Placeholder 2"/>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2</a:t>
            </a:fld>
            <a:endParaRPr lang="en-US" dirty="0"/>
          </a:p>
        </p:txBody>
      </p:sp>
    </p:spTree>
    <p:extLst>
      <p:ext uri="{BB962C8B-B14F-4D97-AF65-F5344CB8AC3E}">
        <p14:creationId xmlns:p14="http://schemas.microsoft.com/office/powerpoint/2010/main" val="762740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KBIC Treaty Rights</a:t>
            </a:r>
            <a:endParaRPr lang="en-US" dirty="0"/>
          </a:p>
        </p:txBody>
      </p:sp>
      <p:sp>
        <p:nvSpPr>
          <p:cNvPr id="5" name="Content Placeholder 4"/>
          <p:cNvSpPr>
            <a:spLocks noGrp="1"/>
          </p:cNvSpPr>
          <p:nvPr>
            <p:ph idx="1"/>
          </p:nvPr>
        </p:nvSpPr>
        <p:spPr>
          <a:xfrm>
            <a:off x="457200" y="1112837"/>
            <a:ext cx="8686800" cy="4754563"/>
          </a:xfrm>
        </p:spPr>
        <p:txBody>
          <a:bodyPr>
            <a:normAutofit fontScale="92500"/>
          </a:bodyPr>
          <a:lstStyle/>
          <a:p>
            <a:pPr>
              <a:lnSpc>
                <a:spcPct val="200000"/>
              </a:lnSpc>
            </a:pPr>
            <a:r>
              <a:rPr lang="en-US" dirty="0" smtClean="0"/>
              <a:t>The 1842 Treaty with Chippewa </a:t>
            </a:r>
            <a:r>
              <a:rPr lang="en-US" dirty="0"/>
              <a:t>at La </a:t>
            </a:r>
            <a:r>
              <a:rPr lang="en-US" dirty="0" smtClean="0"/>
              <a:t>Pointe</a:t>
            </a:r>
          </a:p>
          <a:p>
            <a:pPr lvl="1">
              <a:lnSpc>
                <a:spcPct val="110000"/>
              </a:lnSpc>
            </a:pPr>
            <a:r>
              <a:rPr lang="en-US" dirty="0" smtClean="0"/>
              <a:t>Ceded land, retained hunting rights</a:t>
            </a:r>
          </a:p>
          <a:p>
            <a:pPr lvl="1">
              <a:lnSpc>
                <a:spcPct val="110000"/>
              </a:lnSpc>
            </a:pPr>
            <a:r>
              <a:rPr lang="en-US" dirty="0" smtClean="0"/>
              <a:t>Federal Indian trade and intercourse laws remain in force in Ceded Area</a:t>
            </a:r>
          </a:p>
          <a:p>
            <a:pPr lvl="2">
              <a:lnSpc>
                <a:spcPct val="200000"/>
              </a:lnSpc>
            </a:pPr>
            <a:r>
              <a:rPr lang="en-US" dirty="0" smtClean="0"/>
              <a:t>Federal law, not state law, regulates KBIC commerce with non-Indians</a:t>
            </a:r>
          </a:p>
          <a:p>
            <a:pPr>
              <a:lnSpc>
                <a:spcPct val="200000"/>
              </a:lnSpc>
            </a:pPr>
            <a:r>
              <a:rPr lang="en-US" dirty="0" smtClean="0"/>
              <a:t>The </a:t>
            </a:r>
            <a:r>
              <a:rPr lang="en-US" dirty="0"/>
              <a:t>1854 Treaty with the Chippewa at La Pointe</a:t>
            </a:r>
          </a:p>
          <a:p>
            <a:pPr lvl="1">
              <a:lnSpc>
                <a:spcPct val="110000"/>
              </a:lnSpc>
            </a:pPr>
            <a:r>
              <a:rPr lang="en-US" dirty="0" smtClean="0"/>
              <a:t>Created L’Anse Indian Reservation</a:t>
            </a:r>
          </a:p>
          <a:p>
            <a:pPr lvl="1">
              <a:lnSpc>
                <a:spcPct val="110000"/>
              </a:lnSpc>
            </a:pPr>
            <a:r>
              <a:rPr lang="en-US" dirty="0" smtClean="0"/>
              <a:t>Prohibits </a:t>
            </a:r>
            <a:r>
              <a:rPr lang="en-US" dirty="0"/>
              <a:t>involuntary alienation of real property </a:t>
            </a:r>
            <a:endParaRPr lang="en-US" dirty="0" smtClean="0"/>
          </a:p>
          <a:p>
            <a:pPr lvl="2">
              <a:lnSpc>
                <a:spcPct val="200000"/>
              </a:lnSpc>
            </a:pPr>
            <a:r>
              <a:rPr lang="en-US" dirty="0" smtClean="0"/>
              <a:t>State taxation of real property prohibited</a:t>
            </a:r>
            <a:endParaRPr lang="en-US" dirty="0"/>
          </a:p>
          <a:p>
            <a:endParaRPr lang="en-US" dirty="0"/>
          </a:p>
        </p:txBody>
      </p:sp>
      <p:sp>
        <p:nvSpPr>
          <p:cNvPr id="3" name="Slide Number Placeholder 2"/>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3</a:t>
            </a:fld>
            <a:endParaRPr lang="en-US" dirty="0"/>
          </a:p>
        </p:txBody>
      </p:sp>
    </p:spTree>
    <p:extLst>
      <p:ext uri="{BB962C8B-B14F-4D97-AF65-F5344CB8AC3E}">
        <p14:creationId xmlns:p14="http://schemas.microsoft.com/office/powerpoint/2010/main" val="367280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Litigation with State of Michigan</a:t>
            </a:r>
            <a:endParaRPr lang="en-US" dirty="0"/>
          </a:p>
        </p:txBody>
      </p:sp>
      <p:sp>
        <p:nvSpPr>
          <p:cNvPr id="5" name="Content Placeholder 4"/>
          <p:cNvSpPr>
            <a:spLocks noGrp="1"/>
          </p:cNvSpPr>
          <p:nvPr>
            <p:ph idx="1"/>
          </p:nvPr>
        </p:nvSpPr>
        <p:spPr>
          <a:xfrm>
            <a:off x="457200" y="1417418"/>
            <a:ext cx="8229600" cy="4754563"/>
          </a:xfrm>
        </p:spPr>
        <p:txBody>
          <a:bodyPr>
            <a:normAutofit/>
          </a:bodyPr>
          <a:lstStyle/>
          <a:p>
            <a:pPr marL="0" indent="0">
              <a:buNone/>
            </a:pPr>
            <a:endParaRPr lang="en-US" dirty="0" smtClean="0"/>
          </a:p>
          <a:p>
            <a:r>
              <a:rPr lang="en-US" dirty="0" smtClean="0"/>
              <a:t>KBIC has litigated a series </a:t>
            </a:r>
            <a:r>
              <a:rPr lang="en-US" dirty="0"/>
              <a:t>of lawsuits </a:t>
            </a:r>
            <a:r>
              <a:rPr lang="en-US" dirty="0" smtClean="0"/>
              <a:t>to </a:t>
            </a:r>
            <a:r>
              <a:rPr lang="en-US" dirty="0"/>
              <a:t>vindicate </a:t>
            </a:r>
            <a:r>
              <a:rPr lang="en-US" dirty="0" smtClean="0"/>
              <a:t>sovereign rights </a:t>
            </a:r>
          </a:p>
          <a:p>
            <a:endParaRPr lang="en-US" sz="800" dirty="0" smtClean="0"/>
          </a:p>
          <a:p>
            <a:pPr lvl="1"/>
            <a:r>
              <a:rPr lang="en-US" dirty="0" smtClean="0"/>
              <a:t>Property Taxes: </a:t>
            </a:r>
            <a:r>
              <a:rPr lang="en-US" i="1" dirty="0"/>
              <a:t>KBIC v. </a:t>
            </a:r>
            <a:r>
              <a:rPr lang="en-US" i="1" dirty="0" err="1"/>
              <a:t>Naftaly</a:t>
            </a:r>
            <a:r>
              <a:rPr lang="en-US" dirty="0"/>
              <a:t>, 452 F.3d 514 (6th Cir. 2006</a:t>
            </a:r>
            <a:r>
              <a:rPr lang="en-US" dirty="0" smtClean="0"/>
              <a:t>)</a:t>
            </a:r>
          </a:p>
          <a:p>
            <a:pPr lvl="1"/>
            <a:endParaRPr lang="en-US" sz="1400" dirty="0" smtClean="0"/>
          </a:p>
          <a:p>
            <a:pPr lvl="1"/>
            <a:r>
              <a:rPr lang="en-US" dirty="0" smtClean="0"/>
              <a:t>Tobacco Taxes: </a:t>
            </a:r>
            <a:r>
              <a:rPr lang="en-US" i="1" dirty="0"/>
              <a:t>KBIC v. Rising</a:t>
            </a:r>
            <a:r>
              <a:rPr lang="en-US" dirty="0"/>
              <a:t>, 477 F.3d 881 (6th Cir. 2007</a:t>
            </a:r>
            <a:r>
              <a:rPr lang="en-US" dirty="0" smtClean="0"/>
              <a:t>) (</a:t>
            </a:r>
            <a:r>
              <a:rPr lang="en-US" dirty="0"/>
              <a:t>Rising I</a:t>
            </a:r>
            <a:r>
              <a:rPr lang="en-US" dirty="0" smtClean="0"/>
              <a:t>)</a:t>
            </a:r>
          </a:p>
          <a:p>
            <a:pPr lvl="1"/>
            <a:endParaRPr lang="en-US" sz="1400" dirty="0" smtClean="0"/>
          </a:p>
          <a:p>
            <a:pPr lvl="1"/>
            <a:r>
              <a:rPr lang="en-US" dirty="0" smtClean="0"/>
              <a:t>Sales and Use Taxes: </a:t>
            </a:r>
            <a:r>
              <a:rPr lang="en-US" i="1" dirty="0"/>
              <a:t>KBIC v. Rising</a:t>
            </a:r>
            <a:r>
              <a:rPr lang="en-US" dirty="0"/>
              <a:t>, </a:t>
            </a:r>
            <a:r>
              <a:rPr lang="en-US" dirty="0" smtClean="0"/>
              <a:t>569 </a:t>
            </a:r>
            <a:r>
              <a:rPr lang="en-US" dirty="0"/>
              <a:t>F.3d </a:t>
            </a:r>
            <a:r>
              <a:rPr lang="en-US" dirty="0" smtClean="0"/>
              <a:t>589 (6th </a:t>
            </a:r>
            <a:r>
              <a:rPr lang="en-US" dirty="0"/>
              <a:t>Cir. </a:t>
            </a:r>
            <a:r>
              <a:rPr lang="en-US" dirty="0" smtClean="0"/>
              <a:t>2009) (</a:t>
            </a:r>
            <a:r>
              <a:rPr lang="en-US" dirty="0"/>
              <a:t>Rising II)</a:t>
            </a:r>
          </a:p>
          <a:p>
            <a:pPr lvl="1"/>
            <a:endParaRPr lang="en-US" dirty="0"/>
          </a:p>
        </p:txBody>
      </p:sp>
      <p:sp>
        <p:nvSpPr>
          <p:cNvPr id="3" name="Slide Number Placeholder 2"/>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4</a:t>
            </a:fld>
            <a:endParaRPr lang="en-US" dirty="0"/>
          </a:p>
        </p:txBody>
      </p:sp>
    </p:spTree>
    <p:extLst>
      <p:ext uri="{BB962C8B-B14F-4D97-AF65-F5344CB8AC3E}">
        <p14:creationId xmlns:p14="http://schemas.microsoft.com/office/powerpoint/2010/main" val="4000970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a:t>KBIC v. </a:t>
            </a:r>
            <a:r>
              <a:rPr lang="en-US" i="1" dirty="0" err="1" smtClean="0"/>
              <a:t>Naftaly</a:t>
            </a:r>
            <a:r>
              <a:rPr lang="en-US" i="1" dirty="0" smtClean="0"/>
              <a:t> – </a:t>
            </a:r>
            <a:r>
              <a:rPr lang="en-US" dirty="0" smtClean="0"/>
              <a:t>Property Tax Challenge</a:t>
            </a:r>
            <a:endParaRPr lang="en-US" dirty="0"/>
          </a:p>
        </p:txBody>
      </p:sp>
      <p:sp>
        <p:nvSpPr>
          <p:cNvPr id="4" name="Text Placeholder 3"/>
          <p:cNvSpPr>
            <a:spLocks noGrp="1"/>
          </p:cNvSpPr>
          <p:nvPr>
            <p:ph idx="1"/>
          </p:nvPr>
        </p:nvSpPr>
        <p:spPr/>
        <p:txBody>
          <a:bodyPr/>
          <a:lstStyle/>
          <a:p>
            <a:r>
              <a:rPr lang="en-US" dirty="0" smtClean="0"/>
              <a:t>KBIC challenged state’s imposition of tax on property owned by tribal members within reservation</a:t>
            </a:r>
          </a:p>
          <a:p>
            <a:pPr lvl="1"/>
            <a:endParaRPr lang="en-US" dirty="0" smtClean="0"/>
          </a:p>
          <a:p>
            <a:pPr lvl="1"/>
            <a:r>
              <a:rPr lang="en-US" dirty="0" smtClean="0"/>
              <a:t>State violated 1994 consent decree with KBIC</a:t>
            </a:r>
          </a:p>
          <a:p>
            <a:pPr marL="457200" lvl="1" indent="0">
              <a:buNone/>
            </a:pPr>
            <a:endParaRPr lang="en-US" dirty="0" smtClean="0"/>
          </a:p>
          <a:p>
            <a:pPr lvl="1"/>
            <a:r>
              <a:rPr lang="en-US" dirty="0" smtClean="0"/>
              <a:t>State placed property on tax rolls for previous four years, and sought payment of back taxes</a:t>
            </a:r>
          </a:p>
          <a:p>
            <a:pPr lvl="1"/>
            <a:endParaRPr lang="en-US" dirty="0"/>
          </a:p>
          <a:p>
            <a:r>
              <a:rPr lang="en-US" dirty="0" smtClean="0"/>
              <a:t>Argument</a:t>
            </a:r>
          </a:p>
          <a:p>
            <a:pPr lvl="1"/>
            <a:endParaRPr lang="en-US" dirty="0" smtClean="0"/>
          </a:p>
          <a:p>
            <a:pPr lvl="1"/>
            <a:r>
              <a:rPr lang="en-US" dirty="0" smtClean="0"/>
              <a:t>Imposition of state property tax violated 1854 Treaty, which prohibited the “involuntary alienation of real property”</a:t>
            </a:r>
          </a:p>
          <a:p>
            <a:endParaRPr lang="en-US" dirty="0"/>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5</a:t>
            </a:fld>
            <a:endParaRPr lang="en-US" dirty="0"/>
          </a:p>
        </p:txBody>
      </p:sp>
    </p:spTree>
    <p:extLst>
      <p:ext uri="{BB962C8B-B14F-4D97-AF65-F5344CB8AC3E}">
        <p14:creationId xmlns:p14="http://schemas.microsoft.com/office/powerpoint/2010/main" val="2128347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a:t>KBIC v. </a:t>
            </a:r>
            <a:r>
              <a:rPr lang="en-US" i="1" dirty="0" err="1" smtClean="0"/>
              <a:t>Naftaly</a:t>
            </a:r>
            <a:r>
              <a:rPr lang="en-US" i="1" dirty="0" smtClean="0"/>
              <a:t> </a:t>
            </a:r>
            <a:r>
              <a:rPr lang="en-US" dirty="0" smtClean="0"/>
              <a:t>Outcome</a:t>
            </a:r>
            <a:endParaRPr lang="en-US" dirty="0"/>
          </a:p>
        </p:txBody>
      </p:sp>
      <p:sp>
        <p:nvSpPr>
          <p:cNvPr id="4" name="Text Placeholder 3"/>
          <p:cNvSpPr>
            <a:spLocks noGrp="1"/>
          </p:cNvSpPr>
          <p:nvPr>
            <p:ph idx="1"/>
          </p:nvPr>
        </p:nvSpPr>
        <p:spPr/>
        <p:txBody>
          <a:bodyPr>
            <a:normAutofit lnSpcReduction="10000"/>
          </a:bodyPr>
          <a:lstStyle/>
          <a:p>
            <a:r>
              <a:rPr lang="en-US" dirty="0" smtClean="0"/>
              <a:t>KBIC Prevails on Summary Judgment, Sixth Circuit Affirms</a:t>
            </a:r>
          </a:p>
          <a:p>
            <a:pPr lvl="1"/>
            <a:endParaRPr lang="en-US" dirty="0"/>
          </a:p>
          <a:p>
            <a:pPr lvl="1"/>
            <a:r>
              <a:rPr lang="en-US" dirty="0" smtClean="0"/>
              <a:t>Only </a:t>
            </a:r>
            <a:r>
              <a:rPr lang="en-US" dirty="0"/>
              <a:t>Congress has </a:t>
            </a:r>
            <a:r>
              <a:rPr lang="en-US" dirty="0" smtClean="0"/>
              <a:t>power </a:t>
            </a:r>
            <a:r>
              <a:rPr lang="en-US" dirty="0"/>
              <a:t>to authorize state taxation of American Indian reservation </a:t>
            </a:r>
            <a:r>
              <a:rPr lang="en-US" dirty="0" smtClean="0"/>
              <a:t>land</a:t>
            </a:r>
          </a:p>
          <a:p>
            <a:endParaRPr lang="en-US" dirty="0" smtClean="0"/>
          </a:p>
          <a:p>
            <a:pPr lvl="1"/>
            <a:r>
              <a:rPr lang="en-US" dirty="0" smtClean="0"/>
              <a:t>KBIC lands allotted in 1854 Treaty, not Dawes Act</a:t>
            </a:r>
            <a:endParaRPr lang="en-US" i="1" dirty="0" smtClean="0"/>
          </a:p>
          <a:p>
            <a:endParaRPr lang="en-US" i="1" dirty="0" smtClean="0"/>
          </a:p>
          <a:p>
            <a:pPr lvl="1"/>
            <a:r>
              <a:rPr lang="en-US" dirty="0" smtClean="0"/>
              <a:t>No Congressional intent to allow taxation of 1854 Treaty Lands</a:t>
            </a:r>
          </a:p>
          <a:p>
            <a:endParaRPr lang="en-US" dirty="0" smtClean="0"/>
          </a:p>
          <a:p>
            <a:pPr lvl="1"/>
            <a:r>
              <a:rPr lang="en-US" dirty="0" smtClean="0"/>
              <a:t>1854 Treaty prohibits state taxation by prohibiting involuntary alienation of real property</a:t>
            </a:r>
            <a:endParaRPr lang="en-US" dirty="0"/>
          </a:p>
          <a:p>
            <a:endParaRPr lang="en-US" dirty="0"/>
          </a:p>
          <a:p>
            <a:endParaRPr lang="en-US" dirty="0"/>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6</a:t>
            </a:fld>
            <a:endParaRPr lang="en-US" dirty="0"/>
          </a:p>
        </p:txBody>
      </p:sp>
    </p:spTree>
    <p:extLst>
      <p:ext uri="{BB962C8B-B14F-4D97-AF65-F5344CB8AC3E}">
        <p14:creationId xmlns:p14="http://schemas.microsoft.com/office/powerpoint/2010/main" val="765187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i="1" dirty="0" smtClean="0"/>
              <a:t>Rising I</a:t>
            </a:r>
            <a:r>
              <a:rPr lang="en-US" dirty="0" smtClean="0"/>
              <a:t> – Tobacco Tax Challenge</a:t>
            </a:r>
            <a:endParaRPr lang="en-US" dirty="0"/>
          </a:p>
        </p:txBody>
      </p:sp>
      <p:sp>
        <p:nvSpPr>
          <p:cNvPr id="4" name="Text Placeholder 3"/>
          <p:cNvSpPr>
            <a:spLocks noGrp="1"/>
          </p:cNvSpPr>
          <p:nvPr>
            <p:ph idx="1"/>
          </p:nvPr>
        </p:nvSpPr>
        <p:spPr/>
        <p:txBody>
          <a:bodyPr>
            <a:normAutofit lnSpcReduction="10000"/>
          </a:bodyPr>
          <a:lstStyle/>
          <a:p>
            <a:r>
              <a:rPr lang="en-US" dirty="0" smtClean="0"/>
              <a:t>KBIC challenged state's tobacco tax refund program</a:t>
            </a:r>
          </a:p>
          <a:p>
            <a:pPr marL="0" indent="0">
              <a:buNone/>
            </a:pPr>
            <a:r>
              <a:rPr lang="en-US" dirty="0" smtClean="0"/>
              <a:t> </a:t>
            </a:r>
            <a:endParaRPr lang="en-US" sz="1100" dirty="0" smtClean="0"/>
          </a:p>
          <a:p>
            <a:pPr lvl="1"/>
            <a:r>
              <a:rPr lang="en-US" dirty="0" smtClean="0"/>
              <a:t>State denied KBIC refunds without explanation</a:t>
            </a:r>
          </a:p>
          <a:p>
            <a:pPr lvl="1"/>
            <a:endParaRPr lang="en-US" dirty="0" smtClean="0"/>
          </a:p>
          <a:p>
            <a:pPr lvl="1"/>
            <a:r>
              <a:rPr lang="en-US" dirty="0" smtClean="0"/>
              <a:t>State delayed refund decisions &gt; 45 days (violating statute)</a:t>
            </a:r>
          </a:p>
          <a:p>
            <a:pPr lvl="1"/>
            <a:endParaRPr lang="en-US" dirty="0"/>
          </a:p>
          <a:p>
            <a:r>
              <a:rPr lang="en-US" dirty="0" smtClean="0"/>
              <a:t>Arguments (among others) </a:t>
            </a:r>
          </a:p>
          <a:p>
            <a:pPr lvl="1"/>
            <a:endParaRPr lang="en-US" dirty="0" smtClean="0"/>
          </a:p>
          <a:p>
            <a:pPr lvl="1"/>
            <a:r>
              <a:rPr lang="en-US" dirty="0" smtClean="0"/>
              <a:t>Incidence </a:t>
            </a:r>
            <a:r>
              <a:rPr lang="en-US" dirty="0"/>
              <a:t>of </a:t>
            </a:r>
            <a:r>
              <a:rPr lang="en-US" dirty="0" smtClean="0"/>
              <a:t>tax </a:t>
            </a:r>
            <a:r>
              <a:rPr lang="en-US" dirty="0"/>
              <a:t>falls on </a:t>
            </a:r>
            <a:r>
              <a:rPr lang="en-US" dirty="0" smtClean="0"/>
              <a:t>KBIC in </a:t>
            </a:r>
            <a:r>
              <a:rPr lang="en-US" dirty="0"/>
              <a:t>violation of </a:t>
            </a:r>
            <a:r>
              <a:rPr lang="en-US" dirty="0" smtClean="0"/>
              <a:t>federal law </a:t>
            </a:r>
          </a:p>
          <a:p>
            <a:pPr lvl="1"/>
            <a:endParaRPr lang="en-US" dirty="0" smtClean="0"/>
          </a:p>
          <a:p>
            <a:pPr lvl="1"/>
            <a:r>
              <a:rPr lang="en-US" dirty="0" smtClean="0"/>
              <a:t>Refund system imposes more than minimal burdens</a:t>
            </a:r>
          </a:p>
          <a:p>
            <a:pPr lvl="1"/>
            <a:endParaRPr lang="en-US" dirty="0" smtClean="0"/>
          </a:p>
          <a:p>
            <a:pPr lvl="1"/>
            <a:r>
              <a:rPr lang="en-US" dirty="0" smtClean="0"/>
              <a:t>1842 Treaty prohibits tobacco tax on KBIC sales </a:t>
            </a:r>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7</a:t>
            </a:fld>
            <a:endParaRPr lang="en-US" dirty="0"/>
          </a:p>
        </p:txBody>
      </p:sp>
    </p:spTree>
    <p:extLst>
      <p:ext uri="{BB962C8B-B14F-4D97-AF65-F5344CB8AC3E}">
        <p14:creationId xmlns:p14="http://schemas.microsoft.com/office/powerpoint/2010/main" val="3328924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a:t>Rising </a:t>
            </a:r>
            <a:r>
              <a:rPr lang="en-US" i="1" dirty="0" smtClean="0"/>
              <a:t>I </a:t>
            </a:r>
            <a:r>
              <a:rPr lang="en-US" dirty="0" smtClean="0"/>
              <a:t>Outcome</a:t>
            </a:r>
            <a:endParaRPr lang="en-US" dirty="0"/>
          </a:p>
        </p:txBody>
      </p:sp>
      <p:sp>
        <p:nvSpPr>
          <p:cNvPr id="4" name="Text Placeholder 3"/>
          <p:cNvSpPr>
            <a:spLocks noGrp="1"/>
          </p:cNvSpPr>
          <p:nvPr>
            <p:ph idx="1"/>
          </p:nvPr>
        </p:nvSpPr>
        <p:spPr/>
        <p:txBody>
          <a:bodyPr>
            <a:normAutofit fontScale="92500" lnSpcReduction="10000"/>
          </a:bodyPr>
          <a:lstStyle/>
          <a:p>
            <a:r>
              <a:rPr lang="en-US" dirty="0" smtClean="0"/>
              <a:t>State Prevailed on Summary Judgement and Sixth Circuit Affirmed</a:t>
            </a:r>
          </a:p>
          <a:p>
            <a:pPr lvl="1"/>
            <a:endParaRPr lang="en-US" dirty="0" smtClean="0"/>
          </a:p>
          <a:p>
            <a:pPr lvl="1"/>
            <a:r>
              <a:rPr lang="en-US" dirty="0" smtClean="0"/>
              <a:t>Incidence </a:t>
            </a:r>
            <a:r>
              <a:rPr lang="en-US" dirty="0"/>
              <a:t>of </a:t>
            </a:r>
            <a:r>
              <a:rPr lang="en-US" dirty="0" smtClean="0"/>
              <a:t>tax </a:t>
            </a:r>
            <a:r>
              <a:rPr lang="en-US" dirty="0"/>
              <a:t>falls on </a:t>
            </a:r>
            <a:r>
              <a:rPr lang="en-US" dirty="0" smtClean="0"/>
              <a:t>consumers</a:t>
            </a:r>
          </a:p>
          <a:p>
            <a:endParaRPr lang="en-US" dirty="0" smtClean="0"/>
          </a:p>
          <a:p>
            <a:pPr lvl="1"/>
            <a:r>
              <a:rPr lang="en-US" dirty="0" smtClean="0"/>
              <a:t>Refund program does not violate 1842 Treaty, because it aids state collection of taxes from non-Indians</a:t>
            </a:r>
          </a:p>
          <a:p>
            <a:endParaRPr lang="en-US" dirty="0" smtClean="0"/>
          </a:p>
          <a:p>
            <a:pPr lvl="1"/>
            <a:r>
              <a:rPr lang="en-US" dirty="0" smtClean="0"/>
              <a:t>Court “concerned” with administration of refund system, but “not convinced” it undermined validity” </a:t>
            </a:r>
          </a:p>
          <a:p>
            <a:endParaRPr lang="en-US" dirty="0" smtClean="0"/>
          </a:p>
          <a:p>
            <a:pPr lvl="1"/>
            <a:r>
              <a:rPr lang="en-US" dirty="0" smtClean="0"/>
              <a:t>Court opens the door to future claims—“If these problems continue and the state refuses to adequately compensate KBIC, it should be permitted to seek money damages for these losses” </a:t>
            </a:r>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8</a:t>
            </a:fld>
            <a:endParaRPr lang="en-US" dirty="0"/>
          </a:p>
        </p:txBody>
      </p:sp>
    </p:spTree>
    <p:extLst>
      <p:ext uri="{BB962C8B-B14F-4D97-AF65-F5344CB8AC3E}">
        <p14:creationId xmlns:p14="http://schemas.microsoft.com/office/powerpoint/2010/main" val="1831205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smtClean="0"/>
              <a:t>Rising II </a:t>
            </a:r>
            <a:r>
              <a:rPr lang="en-US" dirty="0" smtClean="0"/>
              <a:t>– Sales and Use Tax Challenge</a:t>
            </a:r>
            <a:endParaRPr lang="en-US" dirty="0"/>
          </a:p>
        </p:txBody>
      </p:sp>
      <p:sp>
        <p:nvSpPr>
          <p:cNvPr id="4" name="Text Placeholder 3"/>
          <p:cNvSpPr>
            <a:spLocks noGrp="1"/>
          </p:cNvSpPr>
          <p:nvPr>
            <p:ph idx="1"/>
          </p:nvPr>
        </p:nvSpPr>
        <p:spPr/>
        <p:txBody>
          <a:bodyPr>
            <a:normAutofit fontScale="92500" lnSpcReduction="20000"/>
          </a:bodyPr>
          <a:lstStyle/>
          <a:p>
            <a:r>
              <a:rPr lang="en-US" dirty="0" smtClean="0"/>
              <a:t>KBIC challenges State’s sales and use tax refund program</a:t>
            </a:r>
          </a:p>
          <a:p>
            <a:pPr lvl="1"/>
            <a:endParaRPr lang="en-US" dirty="0" smtClean="0"/>
          </a:p>
          <a:p>
            <a:pPr lvl="1"/>
            <a:r>
              <a:rPr lang="en-US" dirty="0" smtClean="0"/>
              <a:t>State adopted policy to tax Community and member transactions </a:t>
            </a:r>
          </a:p>
          <a:p>
            <a:pPr lvl="1"/>
            <a:endParaRPr lang="en-US" dirty="0"/>
          </a:p>
          <a:p>
            <a:pPr lvl="1"/>
            <a:r>
              <a:rPr lang="en-US" dirty="0" smtClean="0"/>
              <a:t>Considered refunds of sales and use taxes on case-by-case basis</a:t>
            </a:r>
          </a:p>
          <a:p>
            <a:pPr lvl="1"/>
            <a:endParaRPr lang="en-US" dirty="0" smtClean="0"/>
          </a:p>
          <a:p>
            <a:r>
              <a:rPr lang="en-US" dirty="0" smtClean="0"/>
              <a:t>Arguments </a:t>
            </a:r>
            <a:r>
              <a:rPr lang="en-US" dirty="0"/>
              <a:t>(among others) </a:t>
            </a:r>
          </a:p>
          <a:p>
            <a:pPr lvl="1"/>
            <a:endParaRPr lang="en-US" dirty="0"/>
          </a:p>
          <a:p>
            <a:pPr lvl="1"/>
            <a:r>
              <a:rPr lang="en-US" dirty="0" smtClean="0"/>
              <a:t>Federal </a:t>
            </a:r>
            <a:r>
              <a:rPr lang="en-US" dirty="0"/>
              <a:t>law categorically prohibits imposition of </a:t>
            </a:r>
            <a:r>
              <a:rPr lang="en-US" dirty="0" smtClean="0"/>
              <a:t>State </a:t>
            </a:r>
            <a:r>
              <a:rPr lang="en-US" dirty="0"/>
              <a:t>sales and use taxes with respect </a:t>
            </a:r>
            <a:r>
              <a:rPr lang="en-US" dirty="0" smtClean="0"/>
              <a:t>to KBIC and members</a:t>
            </a:r>
          </a:p>
          <a:p>
            <a:pPr lvl="1"/>
            <a:endParaRPr lang="en-US" dirty="0"/>
          </a:p>
          <a:p>
            <a:pPr lvl="1"/>
            <a:r>
              <a:rPr lang="en-US" dirty="0" smtClean="0"/>
              <a:t>The </a:t>
            </a:r>
            <a:r>
              <a:rPr lang="en-US" dirty="0"/>
              <a:t>1842 Treaty prohibits </a:t>
            </a:r>
            <a:r>
              <a:rPr lang="en-US" dirty="0" smtClean="0"/>
              <a:t>sales and use tax on KBIC</a:t>
            </a:r>
          </a:p>
          <a:p>
            <a:pPr lvl="1"/>
            <a:endParaRPr lang="en-US" dirty="0"/>
          </a:p>
          <a:p>
            <a:pPr lvl="1"/>
            <a:r>
              <a:rPr lang="en-US" dirty="0" smtClean="0"/>
              <a:t>Refund system unduly burdens exercise of immunity</a:t>
            </a:r>
            <a:endParaRPr lang="en-US" dirty="0"/>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9</a:t>
            </a:fld>
            <a:endParaRPr lang="en-US" dirty="0"/>
          </a:p>
        </p:txBody>
      </p:sp>
    </p:spTree>
    <p:extLst>
      <p:ext uri="{BB962C8B-B14F-4D97-AF65-F5344CB8AC3E}">
        <p14:creationId xmlns:p14="http://schemas.microsoft.com/office/powerpoint/2010/main" val="4173563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smtClean="0"/>
              <a:t>Rising II </a:t>
            </a:r>
            <a:r>
              <a:rPr lang="en-US" dirty="0" smtClean="0"/>
              <a:t>Outcome</a:t>
            </a:r>
            <a:endParaRPr lang="en-US" dirty="0"/>
          </a:p>
        </p:txBody>
      </p:sp>
      <p:sp>
        <p:nvSpPr>
          <p:cNvPr id="4" name="Text Placeholder 3"/>
          <p:cNvSpPr>
            <a:spLocks noGrp="1"/>
          </p:cNvSpPr>
          <p:nvPr>
            <p:ph idx="1"/>
          </p:nvPr>
        </p:nvSpPr>
        <p:spPr/>
        <p:txBody>
          <a:bodyPr>
            <a:normAutofit/>
          </a:bodyPr>
          <a:lstStyle/>
          <a:p>
            <a:r>
              <a:rPr lang="en-US" sz="2200" dirty="0" smtClean="0"/>
              <a:t>Sixth Circuit Defers on Substantive Ruling</a:t>
            </a:r>
            <a:endParaRPr lang="en-US" sz="2200" dirty="0"/>
          </a:p>
          <a:p>
            <a:endParaRPr lang="en-US" sz="2200" i="1" dirty="0" smtClean="0"/>
          </a:p>
          <a:p>
            <a:pPr lvl="1"/>
            <a:r>
              <a:rPr lang="en-US" sz="1800" dirty="0" smtClean="0"/>
              <a:t>Injury from sales </a:t>
            </a:r>
            <a:r>
              <a:rPr lang="en-US" sz="1800" dirty="0"/>
              <a:t>and use tax </a:t>
            </a:r>
            <a:r>
              <a:rPr lang="en-US" sz="1800" dirty="0" smtClean="0"/>
              <a:t>not ripe for consideration </a:t>
            </a:r>
          </a:p>
          <a:p>
            <a:pPr marL="457200" lvl="1" indent="0">
              <a:buNone/>
            </a:pPr>
            <a:endParaRPr lang="en-US" sz="1800" dirty="0" smtClean="0"/>
          </a:p>
          <a:p>
            <a:pPr lvl="1"/>
            <a:r>
              <a:rPr lang="en-US" sz="1600" dirty="0" smtClean="0"/>
              <a:t>Court will “await </a:t>
            </a:r>
            <a:r>
              <a:rPr lang="en-US" sz="1600" dirty="0"/>
              <a:t>litigation arising from actual rather than hypothetical cases or </a:t>
            </a:r>
            <a:r>
              <a:rPr lang="en-US" sz="1600" dirty="0" smtClean="0"/>
              <a:t>transactions”  </a:t>
            </a:r>
          </a:p>
          <a:p>
            <a:endParaRPr lang="en-US" dirty="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10</a:t>
            </a:fld>
            <a:endParaRPr lang="en-US" dirty="0"/>
          </a:p>
        </p:txBody>
      </p:sp>
    </p:spTree>
    <p:extLst>
      <p:ext uri="{BB962C8B-B14F-4D97-AF65-F5344CB8AC3E}">
        <p14:creationId xmlns:p14="http://schemas.microsoft.com/office/powerpoint/2010/main" val="2265444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smtClean="0"/>
              <a:t>Rising II </a:t>
            </a:r>
            <a:r>
              <a:rPr lang="en-US" dirty="0" smtClean="0"/>
              <a:t>Roadmap for Future Litigation</a:t>
            </a:r>
            <a:endParaRPr lang="en-US" dirty="0"/>
          </a:p>
        </p:txBody>
      </p:sp>
      <p:sp>
        <p:nvSpPr>
          <p:cNvPr id="4" name="Text Placeholder 3"/>
          <p:cNvSpPr>
            <a:spLocks noGrp="1"/>
          </p:cNvSpPr>
          <p:nvPr>
            <p:ph idx="1"/>
          </p:nvPr>
        </p:nvSpPr>
        <p:spPr>
          <a:xfrm>
            <a:off x="457200" y="1258126"/>
            <a:ext cx="8229600" cy="4914074"/>
          </a:xfrm>
        </p:spPr>
        <p:txBody>
          <a:bodyPr>
            <a:noAutofit/>
          </a:bodyPr>
          <a:lstStyle/>
          <a:p>
            <a:pPr marL="0" indent="0">
              <a:buNone/>
            </a:pPr>
            <a:endParaRPr lang="en-US" dirty="0"/>
          </a:p>
          <a:p>
            <a:pPr marL="0" indent="0">
              <a:buNone/>
            </a:pPr>
            <a:r>
              <a:rPr lang="en-US" dirty="0" smtClean="0"/>
              <a:t>“</a:t>
            </a:r>
            <a:r>
              <a:rPr lang="en-US" dirty="0"/>
              <a:t>If the Community files, and the State denies, a request for an exemption or refund based on a  transaction occurring within  Indian country and involving a member of the Community, the courthouse doors will be open to an appropriate </a:t>
            </a:r>
            <a:r>
              <a:rPr lang="en-US" dirty="0" smtClean="0"/>
              <a:t>challenge . . . It </a:t>
            </a:r>
            <a:r>
              <a:rPr lang="en-US" dirty="0"/>
              <a:t>is perhaps possible that </a:t>
            </a:r>
            <a:r>
              <a:rPr lang="en-US" dirty="0" smtClean="0"/>
              <a:t>a purported, comprehensive </a:t>
            </a:r>
            <a:r>
              <a:rPr lang="en-US" dirty="0"/>
              <a:t>policy of tax-it-all-and-let-treasury-sort-it-out is invalid because it exceeds the minimal burdens that federal law allows the State to place on Indians or Indian </a:t>
            </a:r>
            <a:r>
              <a:rPr lang="en-US" dirty="0" smtClean="0"/>
              <a:t>tribes.”</a:t>
            </a:r>
          </a:p>
          <a:p>
            <a:pPr marL="0" indent="0">
              <a:buNone/>
            </a:pPr>
            <a:endParaRPr lang="en-US" sz="1900"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11</a:t>
            </a:fld>
            <a:endParaRPr lang="en-US" dirty="0"/>
          </a:p>
        </p:txBody>
      </p:sp>
    </p:spTree>
    <p:extLst>
      <p:ext uri="{BB962C8B-B14F-4D97-AF65-F5344CB8AC3E}">
        <p14:creationId xmlns:p14="http://schemas.microsoft.com/office/powerpoint/2010/main" val="2382365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33302"/>
            <a:ext cx="8229600" cy="944628"/>
          </a:xfrm>
        </p:spPr>
        <p:txBody>
          <a:bodyPr>
            <a:normAutofit fontScale="90000"/>
          </a:bodyPr>
          <a:lstStyle/>
          <a:p>
            <a:r>
              <a:rPr lang="en-US" dirty="0" smtClean="0"/>
              <a:t>Current Litigation - </a:t>
            </a:r>
            <a:r>
              <a:rPr lang="en-US" i="1" dirty="0"/>
              <a:t>KBIC v. </a:t>
            </a:r>
            <a:r>
              <a:rPr lang="en-US" i="1" dirty="0" err="1"/>
              <a:t>Khouri</a:t>
            </a:r>
            <a:r>
              <a:rPr lang="en-US" dirty="0"/>
              <a:t>, No. 16-cv-121 (W.D. Mich. May 20, 2016)</a:t>
            </a:r>
            <a:br>
              <a:rPr lang="en-US" dirty="0"/>
            </a:br>
            <a:endParaRPr lang="en-US" dirty="0"/>
          </a:p>
        </p:txBody>
      </p:sp>
      <p:sp>
        <p:nvSpPr>
          <p:cNvPr id="4" name="Text Placeholder 3"/>
          <p:cNvSpPr>
            <a:spLocks noGrp="1"/>
          </p:cNvSpPr>
          <p:nvPr>
            <p:ph idx="1"/>
          </p:nvPr>
        </p:nvSpPr>
        <p:spPr/>
        <p:txBody>
          <a:bodyPr>
            <a:normAutofit fontScale="92500" lnSpcReduction="20000"/>
          </a:bodyPr>
          <a:lstStyle/>
          <a:p>
            <a:endParaRPr lang="en-US" dirty="0" smtClean="0"/>
          </a:p>
          <a:p>
            <a:r>
              <a:rPr lang="en-US" dirty="0" smtClean="0"/>
              <a:t>In May 2016, KBIC brought suit against State challenging sales, use, and tobacco taxes imposed upon Tribe and members</a:t>
            </a:r>
          </a:p>
          <a:p>
            <a:endParaRPr lang="en-US" dirty="0" smtClean="0"/>
          </a:p>
          <a:p>
            <a:pPr lvl="1"/>
            <a:r>
              <a:rPr lang="en-US" dirty="0" smtClean="0"/>
              <a:t>Sales and use tax claims pick up where </a:t>
            </a:r>
            <a:r>
              <a:rPr lang="en-US" i="1" dirty="0" smtClean="0"/>
              <a:t>Rising II</a:t>
            </a:r>
            <a:r>
              <a:rPr lang="en-US" dirty="0" smtClean="0"/>
              <a:t> left off</a:t>
            </a:r>
          </a:p>
          <a:p>
            <a:endParaRPr lang="en-US" i="1" dirty="0" smtClean="0"/>
          </a:p>
          <a:p>
            <a:pPr lvl="1"/>
            <a:r>
              <a:rPr lang="en-US" dirty="0" smtClean="0"/>
              <a:t>Tribe and members submitted sales and use tax test cases to State for refunds</a:t>
            </a:r>
          </a:p>
          <a:p>
            <a:pPr lvl="2"/>
            <a:endParaRPr lang="en-US" dirty="0"/>
          </a:p>
          <a:p>
            <a:pPr lvl="2"/>
            <a:r>
              <a:rPr lang="en-US" dirty="0" smtClean="0"/>
              <a:t>Catalogued state responses to those refund claims</a:t>
            </a:r>
          </a:p>
          <a:p>
            <a:pPr marL="0" indent="0">
              <a:buNone/>
            </a:pPr>
            <a:endParaRPr lang="en-US" dirty="0" smtClean="0"/>
          </a:p>
          <a:p>
            <a:pPr lvl="1"/>
            <a:r>
              <a:rPr lang="en-US" dirty="0" smtClean="0"/>
              <a:t>Tobacco tax claims </a:t>
            </a:r>
            <a:r>
              <a:rPr lang="en-US" dirty="0"/>
              <a:t>prompted by seizure of KBIC tobacco purchased from tribal business </a:t>
            </a:r>
            <a:r>
              <a:rPr lang="en-US" dirty="0" smtClean="0"/>
              <a:t>partners</a:t>
            </a:r>
          </a:p>
          <a:p>
            <a:pPr lvl="2"/>
            <a:endParaRPr lang="en-US" dirty="0"/>
          </a:p>
          <a:p>
            <a:pPr lvl="2"/>
            <a:r>
              <a:rPr lang="en-US" dirty="0" smtClean="0"/>
              <a:t>subsequent </a:t>
            </a:r>
            <a:r>
              <a:rPr lang="en-US" dirty="0"/>
              <a:t>criminal prosecution of tribal </a:t>
            </a:r>
            <a:r>
              <a:rPr lang="en-US" dirty="0" smtClean="0"/>
              <a:t>members</a:t>
            </a:r>
            <a:endParaRPr lang="en-US" dirty="0"/>
          </a:p>
          <a:p>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12</a:t>
            </a:fld>
            <a:endParaRPr lang="en-US" dirty="0"/>
          </a:p>
        </p:txBody>
      </p:sp>
    </p:spTree>
    <p:extLst>
      <p:ext uri="{BB962C8B-B14F-4D97-AF65-F5344CB8AC3E}">
        <p14:creationId xmlns:p14="http://schemas.microsoft.com/office/powerpoint/2010/main" val="4063967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KBIC v. </a:t>
            </a:r>
            <a:r>
              <a:rPr lang="en-US" dirty="0" err="1" smtClean="0"/>
              <a:t>Khouri</a:t>
            </a:r>
            <a:r>
              <a:rPr lang="en-US" dirty="0" smtClean="0"/>
              <a:t> Factual Background </a:t>
            </a:r>
            <a:br>
              <a:rPr lang="en-US" dirty="0" smtClean="0"/>
            </a:br>
            <a:r>
              <a:rPr lang="en-US" dirty="0" smtClean="0"/>
              <a:t>Sales and Use Tax</a:t>
            </a:r>
            <a:endParaRPr lang="en-US" dirty="0"/>
          </a:p>
        </p:txBody>
      </p:sp>
      <p:sp>
        <p:nvSpPr>
          <p:cNvPr id="4" name="Text Placeholder 3"/>
          <p:cNvSpPr>
            <a:spLocks noGrp="1"/>
          </p:cNvSpPr>
          <p:nvPr>
            <p:ph idx="1"/>
          </p:nvPr>
        </p:nvSpPr>
        <p:spPr/>
        <p:txBody>
          <a:bodyPr>
            <a:normAutofit/>
          </a:bodyPr>
          <a:lstStyle/>
          <a:p>
            <a:r>
              <a:rPr lang="en-US" dirty="0" smtClean="0"/>
              <a:t>Post </a:t>
            </a:r>
            <a:r>
              <a:rPr lang="en-US" i="1" dirty="0" smtClean="0"/>
              <a:t>Rising II</a:t>
            </a:r>
            <a:r>
              <a:rPr lang="en-US" dirty="0" smtClean="0"/>
              <a:t>, KBIC gathered evidence of state’s systematic denial of refund claims arising from Community and member purchases in Indian country</a:t>
            </a:r>
          </a:p>
          <a:p>
            <a:pPr lvl="1"/>
            <a:endParaRPr lang="en-US" dirty="0" smtClean="0"/>
          </a:p>
          <a:p>
            <a:pPr lvl="1"/>
            <a:r>
              <a:rPr lang="en-US" dirty="0" smtClean="0"/>
              <a:t>Since </a:t>
            </a:r>
            <a:r>
              <a:rPr lang="en-US" dirty="0"/>
              <a:t>January 1, 2013, </a:t>
            </a:r>
            <a:r>
              <a:rPr lang="en-US" dirty="0" smtClean="0"/>
              <a:t>KBIC submitted </a:t>
            </a:r>
            <a:r>
              <a:rPr lang="en-US" dirty="0"/>
              <a:t>approximately 991 claims </a:t>
            </a:r>
            <a:r>
              <a:rPr lang="en-US" dirty="0" smtClean="0"/>
              <a:t>for exemption </a:t>
            </a:r>
            <a:r>
              <a:rPr lang="en-US" dirty="0"/>
              <a:t>or refund to S</a:t>
            </a:r>
            <a:r>
              <a:rPr lang="en-US" dirty="0" smtClean="0"/>
              <a:t>tate </a:t>
            </a:r>
          </a:p>
          <a:p>
            <a:pPr lvl="1"/>
            <a:endParaRPr lang="en-US" dirty="0" smtClean="0"/>
          </a:p>
          <a:p>
            <a:pPr lvl="1"/>
            <a:r>
              <a:rPr lang="en-US" u="sng" dirty="0" smtClean="0"/>
              <a:t>State denied approximately </a:t>
            </a:r>
            <a:r>
              <a:rPr lang="en-US" u="sng" dirty="0"/>
              <a:t>900 </a:t>
            </a:r>
            <a:r>
              <a:rPr lang="en-US" u="sng" dirty="0" smtClean="0"/>
              <a:t>claims </a:t>
            </a:r>
          </a:p>
          <a:p>
            <a:pPr lvl="1"/>
            <a:endParaRPr lang="en-US" u="sng" dirty="0"/>
          </a:p>
          <a:p>
            <a:pPr lvl="2"/>
            <a:r>
              <a:rPr lang="en-US" dirty="0"/>
              <a:t>M</a:t>
            </a:r>
            <a:r>
              <a:rPr lang="en-US" dirty="0" smtClean="0"/>
              <a:t>ore than 90%</a:t>
            </a:r>
            <a:endParaRPr lang="en-US" dirty="0"/>
          </a:p>
          <a:p>
            <a:pPr lvl="2"/>
            <a:r>
              <a:rPr lang="en-US" dirty="0" smtClean="0"/>
              <a:t>Many claims were pending for months</a:t>
            </a:r>
          </a:p>
          <a:p>
            <a:pPr lvl="2"/>
            <a:r>
              <a:rPr lang="en-US" dirty="0" smtClean="0"/>
              <a:t>No ruling on some claims</a:t>
            </a:r>
          </a:p>
          <a:p>
            <a:pPr lvl="1"/>
            <a:endParaRPr lang="en-US" b="0" dirty="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13</a:t>
            </a:fld>
            <a:endParaRPr lang="en-US" dirty="0"/>
          </a:p>
        </p:txBody>
      </p:sp>
    </p:spTree>
    <p:extLst>
      <p:ext uri="{BB962C8B-B14F-4D97-AF65-F5344CB8AC3E}">
        <p14:creationId xmlns:p14="http://schemas.microsoft.com/office/powerpoint/2010/main" val="3370283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KBIC v. </a:t>
            </a:r>
            <a:r>
              <a:rPr lang="en-US" dirty="0" err="1"/>
              <a:t>Khouri</a:t>
            </a:r>
            <a:r>
              <a:rPr lang="en-US" dirty="0"/>
              <a:t> </a:t>
            </a:r>
            <a:r>
              <a:rPr lang="en-US" dirty="0" smtClean="0"/>
              <a:t>- Factual </a:t>
            </a:r>
            <a:r>
              <a:rPr lang="en-US" dirty="0"/>
              <a:t>Background </a:t>
            </a:r>
            <a:br>
              <a:rPr lang="en-US" dirty="0"/>
            </a:br>
            <a:r>
              <a:rPr lang="en-US" dirty="0"/>
              <a:t>Sales and Use Tax</a:t>
            </a:r>
          </a:p>
        </p:txBody>
      </p:sp>
      <p:sp>
        <p:nvSpPr>
          <p:cNvPr id="4" name="Text Placeholder 3"/>
          <p:cNvSpPr>
            <a:spLocks noGrp="1"/>
          </p:cNvSpPr>
          <p:nvPr>
            <p:ph idx="1"/>
          </p:nvPr>
        </p:nvSpPr>
        <p:spPr/>
        <p:txBody>
          <a:bodyPr>
            <a:normAutofit/>
          </a:bodyPr>
          <a:lstStyle/>
          <a:p>
            <a:r>
              <a:rPr lang="en-US" dirty="0"/>
              <a:t>KBIC </a:t>
            </a:r>
            <a:r>
              <a:rPr lang="en-US" dirty="0" smtClean="0"/>
              <a:t>Members’ </a:t>
            </a:r>
            <a:r>
              <a:rPr lang="en-US" dirty="0"/>
              <a:t>Claims for Refund</a:t>
            </a:r>
          </a:p>
          <a:p>
            <a:pPr lvl="1"/>
            <a:endParaRPr lang="en-US" dirty="0" smtClean="0"/>
          </a:p>
          <a:p>
            <a:pPr lvl="1"/>
            <a:r>
              <a:rPr lang="en-US" dirty="0" smtClean="0"/>
              <a:t>Since </a:t>
            </a:r>
            <a:r>
              <a:rPr lang="en-US" dirty="0"/>
              <a:t>July 1, 2012, </a:t>
            </a:r>
            <a:r>
              <a:rPr lang="en-US" dirty="0" smtClean="0"/>
              <a:t>KBIC members </a:t>
            </a:r>
            <a:r>
              <a:rPr lang="en-US" dirty="0"/>
              <a:t>submitted approximately 254 claims for exemption or refund to the </a:t>
            </a:r>
            <a:r>
              <a:rPr lang="en-US" dirty="0" smtClean="0"/>
              <a:t>state of Michigan</a:t>
            </a:r>
          </a:p>
          <a:p>
            <a:pPr lvl="1"/>
            <a:endParaRPr lang="en-US" dirty="0"/>
          </a:p>
          <a:p>
            <a:pPr lvl="1"/>
            <a:r>
              <a:rPr lang="en-US" dirty="0" smtClean="0"/>
              <a:t>Michigan </a:t>
            </a:r>
            <a:r>
              <a:rPr lang="en-US" u="sng" dirty="0"/>
              <a:t>denied approximately 161 claims </a:t>
            </a:r>
          </a:p>
          <a:p>
            <a:pPr lvl="1"/>
            <a:endParaRPr lang="en-US" u="sng" dirty="0" smtClean="0"/>
          </a:p>
          <a:p>
            <a:pPr lvl="2"/>
            <a:r>
              <a:rPr lang="en-US" dirty="0" smtClean="0"/>
              <a:t>nearly 2/3 of claims</a:t>
            </a:r>
          </a:p>
          <a:p>
            <a:pPr lvl="1"/>
            <a:endParaRPr lang="en-US" dirty="0" smtClean="0"/>
          </a:p>
          <a:p>
            <a:pPr lvl="1"/>
            <a:r>
              <a:rPr lang="en-US" dirty="0"/>
              <a:t>D</a:t>
            </a:r>
            <a:r>
              <a:rPr lang="en-US" dirty="0" smtClean="0"/>
              <a:t>enial number is effectively higher </a:t>
            </a:r>
          </a:p>
          <a:p>
            <a:pPr lvl="1"/>
            <a:endParaRPr lang="en-US" dirty="0"/>
          </a:p>
          <a:p>
            <a:pPr lvl="2"/>
            <a:r>
              <a:rPr lang="en-US" dirty="0"/>
              <a:t>S</a:t>
            </a:r>
            <a:r>
              <a:rPr lang="en-US" dirty="0" smtClean="0"/>
              <a:t>tate did not take action on numerous claims</a:t>
            </a:r>
            <a:endParaRPr lang="en-US" dirty="0"/>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14</a:t>
            </a:fld>
            <a:endParaRPr lang="en-US" dirty="0"/>
          </a:p>
        </p:txBody>
      </p:sp>
    </p:spTree>
    <p:extLst>
      <p:ext uri="{BB962C8B-B14F-4D97-AF65-F5344CB8AC3E}">
        <p14:creationId xmlns:p14="http://schemas.microsoft.com/office/powerpoint/2010/main" val="4041564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KBIC v. </a:t>
            </a:r>
            <a:r>
              <a:rPr lang="en-US" dirty="0" err="1"/>
              <a:t>Khouri</a:t>
            </a:r>
            <a:r>
              <a:rPr lang="en-US" dirty="0"/>
              <a:t> </a:t>
            </a:r>
            <a:r>
              <a:rPr lang="en-US" dirty="0" smtClean="0"/>
              <a:t>- Factual </a:t>
            </a:r>
            <a:r>
              <a:rPr lang="en-US" dirty="0"/>
              <a:t>Background </a:t>
            </a:r>
            <a:br>
              <a:rPr lang="en-US" dirty="0"/>
            </a:br>
            <a:r>
              <a:rPr lang="en-US" dirty="0" smtClean="0"/>
              <a:t>Tobacco Tax</a:t>
            </a:r>
            <a:endParaRPr lang="en-US" b="0" dirty="0"/>
          </a:p>
        </p:txBody>
      </p:sp>
      <p:sp>
        <p:nvSpPr>
          <p:cNvPr id="4" name="Text Placeholder 3"/>
          <p:cNvSpPr>
            <a:spLocks noGrp="1"/>
          </p:cNvSpPr>
          <p:nvPr>
            <p:ph idx="1"/>
          </p:nvPr>
        </p:nvSpPr>
        <p:spPr/>
        <p:txBody>
          <a:bodyPr>
            <a:normAutofit/>
          </a:bodyPr>
          <a:lstStyle/>
          <a:p>
            <a:r>
              <a:rPr lang="en-US" dirty="0" smtClean="0"/>
              <a:t>December 2015: State seized $65,000 worth of cigarettes KBIC purchase from HCI Distribution (Winnebago Tribe)</a:t>
            </a:r>
          </a:p>
          <a:p>
            <a:pPr lvl="1"/>
            <a:endParaRPr lang="en-US" dirty="0"/>
          </a:p>
          <a:p>
            <a:r>
              <a:rPr lang="en-US" dirty="0" smtClean="0"/>
              <a:t>February 2016: State seized $197,000 worth of cigarettes KBIC purchased from Native Wholesale Supply</a:t>
            </a:r>
          </a:p>
          <a:p>
            <a:pPr lvl="1"/>
            <a:endParaRPr lang="en-US" dirty="0" smtClean="0"/>
          </a:p>
          <a:p>
            <a:r>
              <a:rPr lang="en-US" dirty="0" smtClean="0"/>
              <a:t>State brought criminal charges against two tribal </a:t>
            </a:r>
            <a:r>
              <a:rPr lang="en-US" dirty="0"/>
              <a:t>members for </a:t>
            </a:r>
            <a:r>
              <a:rPr lang="en-US" dirty="0" smtClean="0"/>
              <a:t>transporting untaxed cigarettes</a:t>
            </a:r>
            <a:endParaRPr lang="en-US" dirty="0"/>
          </a:p>
          <a:p>
            <a:pPr lvl="1"/>
            <a:endParaRPr lang="en-US" dirty="0" smtClean="0"/>
          </a:p>
          <a:p>
            <a:pPr lvl="1"/>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15</a:t>
            </a:fld>
            <a:endParaRPr lang="en-US" dirty="0"/>
          </a:p>
        </p:txBody>
      </p:sp>
    </p:spTree>
    <p:extLst>
      <p:ext uri="{BB962C8B-B14F-4D97-AF65-F5344CB8AC3E}">
        <p14:creationId xmlns:p14="http://schemas.microsoft.com/office/powerpoint/2010/main" val="1134555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KBIC v. </a:t>
            </a:r>
            <a:r>
              <a:rPr lang="en-US" dirty="0" err="1" smtClean="0"/>
              <a:t>Khouri</a:t>
            </a:r>
            <a:r>
              <a:rPr lang="en-US" dirty="0" smtClean="0"/>
              <a:t> - Arguments</a:t>
            </a:r>
            <a:endParaRPr lang="en-US" dirty="0"/>
          </a:p>
        </p:txBody>
      </p:sp>
      <p:sp>
        <p:nvSpPr>
          <p:cNvPr id="4" name="Text Placeholder 3"/>
          <p:cNvSpPr>
            <a:spLocks noGrp="1"/>
          </p:cNvSpPr>
          <p:nvPr>
            <p:ph idx="1"/>
          </p:nvPr>
        </p:nvSpPr>
        <p:spPr/>
        <p:txBody>
          <a:bodyPr>
            <a:normAutofit/>
          </a:bodyPr>
          <a:lstStyle/>
          <a:p>
            <a:r>
              <a:rPr lang="en-US" dirty="0"/>
              <a:t>Indian Trader Statutes, 25 U.S.C. §§ </a:t>
            </a:r>
            <a:r>
              <a:rPr lang="en-US" dirty="0" smtClean="0"/>
              <a:t>261-264, preempts State </a:t>
            </a:r>
            <a:r>
              <a:rPr lang="en-US" dirty="0" smtClean="0"/>
              <a:t>sales </a:t>
            </a:r>
            <a:r>
              <a:rPr lang="en-US" dirty="0" smtClean="0"/>
              <a:t>taxes because they fall </a:t>
            </a:r>
            <a:r>
              <a:rPr lang="en-US" dirty="0"/>
              <a:t>d</a:t>
            </a:r>
            <a:r>
              <a:rPr lang="en-US" dirty="0" smtClean="0"/>
              <a:t>irectly on </a:t>
            </a:r>
            <a:r>
              <a:rPr lang="en-US" dirty="0"/>
              <a:t>Indian </a:t>
            </a:r>
            <a:r>
              <a:rPr lang="en-US" dirty="0" smtClean="0"/>
              <a:t>traders</a:t>
            </a:r>
          </a:p>
          <a:p>
            <a:r>
              <a:rPr lang="en-US" dirty="0" smtClean="0"/>
              <a:t>Categorically </a:t>
            </a:r>
            <a:r>
              <a:rPr lang="en-US" dirty="0" smtClean="0"/>
              <a:t>bars </a:t>
            </a:r>
            <a:r>
              <a:rPr lang="en-US" dirty="0"/>
              <a:t>state </a:t>
            </a:r>
            <a:r>
              <a:rPr lang="en-US" dirty="0" smtClean="0"/>
              <a:t>from </a:t>
            </a:r>
            <a:r>
              <a:rPr lang="en-US" dirty="0" smtClean="0"/>
              <a:t>imposing </a:t>
            </a:r>
            <a:r>
              <a:rPr lang="en-US" dirty="0" smtClean="0"/>
              <a:t>tax </a:t>
            </a:r>
            <a:r>
              <a:rPr lang="en-US" dirty="0" smtClean="0"/>
              <a:t>on </a:t>
            </a:r>
            <a:r>
              <a:rPr lang="en-US" dirty="0"/>
              <a:t>Indian </a:t>
            </a:r>
            <a:r>
              <a:rPr lang="en-US" dirty="0" smtClean="0"/>
              <a:t>trader, for sales, leases, or rentals to Indian tribes or members within their Indian country</a:t>
            </a:r>
          </a:p>
          <a:p>
            <a:r>
              <a:rPr lang="en-US" dirty="0" smtClean="0"/>
              <a:t>Preemptive effect of Indian Trader Statutes confirmed by Supreme Court in </a:t>
            </a:r>
            <a:r>
              <a:rPr lang="en-US" i="1" dirty="0" smtClean="0"/>
              <a:t>Central Machinery</a:t>
            </a:r>
            <a:r>
              <a:rPr lang="en-US" dirty="0" smtClean="0"/>
              <a:t> and </a:t>
            </a:r>
            <a:r>
              <a:rPr lang="en-US" i="1" dirty="0" smtClean="0"/>
              <a:t>Warren Trading</a:t>
            </a:r>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16</a:t>
            </a:fld>
            <a:endParaRPr lang="en-US" dirty="0"/>
          </a:p>
        </p:txBody>
      </p:sp>
    </p:spTree>
    <p:extLst>
      <p:ext uri="{BB962C8B-B14F-4D97-AF65-F5344CB8AC3E}">
        <p14:creationId xmlns:p14="http://schemas.microsoft.com/office/powerpoint/2010/main" val="38862287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KBIC v. </a:t>
            </a:r>
            <a:r>
              <a:rPr lang="en-US" dirty="0" err="1" smtClean="0"/>
              <a:t>Khouri</a:t>
            </a:r>
            <a:r>
              <a:rPr lang="en-US" dirty="0" smtClean="0"/>
              <a:t> - Arguments</a:t>
            </a:r>
            <a:endParaRPr lang="en-US" dirty="0"/>
          </a:p>
        </p:txBody>
      </p:sp>
      <p:sp>
        <p:nvSpPr>
          <p:cNvPr id="4" name="Text Placeholder 3"/>
          <p:cNvSpPr>
            <a:spLocks noGrp="1"/>
          </p:cNvSpPr>
          <p:nvPr>
            <p:ph idx="1"/>
          </p:nvPr>
        </p:nvSpPr>
        <p:spPr/>
        <p:txBody>
          <a:bodyPr>
            <a:normAutofit/>
          </a:bodyPr>
          <a:lstStyle/>
          <a:p>
            <a:r>
              <a:rPr lang="en-US" dirty="0" smtClean="0"/>
              <a:t>State use tax barred as matter of federal law</a:t>
            </a:r>
            <a:endParaRPr lang="en-US" dirty="0" smtClean="0"/>
          </a:p>
          <a:p>
            <a:endParaRPr lang="en-US" dirty="0" smtClean="0"/>
          </a:p>
          <a:p>
            <a:pPr lvl="1"/>
            <a:r>
              <a:rPr lang="en-US" i="1" dirty="0" smtClean="0"/>
              <a:t>Okla. Tax </a:t>
            </a:r>
            <a:r>
              <a:rPr lang="en-US" i="1" dirty="0" err="1" smtClean="0"/>
              <a:t>Comm’n</a:t>
            </a:r>
            <a:r>
              <a:rPr lang="en-US" i="1" dirty="0" smtClean="0"/>
              <a:t> v. Chickasaw Nation</a:t>
            </a:r>
            <a:r>
              <a:rPr lang="en-US" dirty="0" smtClean="0"/>
              <a:t>, 515 U.S. 450, 458 (1995)</a:t>
            </a:r>
            <a:r>
              <a:rPr lang="en-US" dirty="0" smtClean="0"/>
              <a:t>:</a:t>
            </a:r>
            <a:endParaRPr lang="en-US" dirty="0"/>
          </a:p>
          <a:p>
            <a:pPr marL="457200" lvl="1" indent="0">
              <a:buNone/>
            </a:pPr>
            <a:endParaRPr lang="en-US" i="1" dirty="0" smtClean="0"/>
          </a:p>
          <a:p>
            <a:pPr marL="457200" lvl="1" indent="0">
              <a:buNone/>
            </a:pPr>
            <a:r>
              <a:rPr lang="en-US" i="1" dirty="0"/>
              <a:t>	</a:t>
            </a:r>
            <a:r>
              <a:rPr lang="en-US" dirty="0" smtClean="0"/>
              <a:t>Imposition of state tax where legal incidence falls upon 	tribe or tribal member, with respect to activities within 	Indian country, violates Supremacy Clause of U.S. 	Constitution</a:t>
            </a:r>
            <a:r>
              <a:rPr lang="en-US" dirty="0" smtClean="0"/>
              <a:t>.</a:t>
            </a:r>
          </a:p>
          <a:p>
            <a:pPr marL="457200" lvl="1" indent="0">
              <a:buNone/>
            </a:pPr>
            <a:endParaRPr lang="en-US" dirty="0"/>
          </a:p>
          <a:p>
            <a:pPr marL="457200" lvl="1" indent="0">
              <a:buNone/>
            </a:pPr>
            <a:r>
              <a:rPr lang="en-US" dirty="0" smtClean="0"/>
              <a:t>		Exception: if taxing statute apportions to exclude 		on-reservation activity or use</a:t>
            </a:r>
            <a:endParaRPr lang="en-US" dirty="0"/>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17</a:t>
            </a:fld>
            <a:endParaRPr lang="en-US" dirty="0"/>
          </a:p>
        </p:txBody>
      </p:sp>
    </p:spTree>
    <p:extLst>
      <p:ext uri="{BB962C8B-B14F-4D97-AF65-F5344CB8AC3E}">
        <p14:creationId xmlns:p14="http://schemas.microsoft.com/office/powerpoint/2010/main" val="21054693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KBIC v. </a:t>
            </a:r>
            <a:r>
              <a:rPr lang="en-US" dirty="0" err="1" smtClean="0"/>
              <a:t>Khouri</a:t>
            </a:r>
            <a:r>
              <a:rPr lang="en-US" dirty="0" smtClean="0"/>
              <a:t> - Arguments</a:t>
            </a:r>
            <a:endParaRPr lang="en-US" dirty="0"/>
          </a:p>
        </p:txBody>
      </p:sp>
      <p:sp>
        <p:nvSpPr>
          <p:cNvPr id="4" name="Text Placeholder 3"/>
          <p:cNvSpPr>
            <a:spLocks noGrp="1"/>
          </p:cNvSpPr>
          <p:nvPr>
            <p:ph idx="1"/>
          </p:nvPr>
        </p:nvSpPr>
        <p:spPr/>
        <p:txBody>
          <a:bodyPr>
            <a:normAutofit/>
          </a:bodyPr>
          <a:lstStyle/>
          <a:p>
            <a:r>
              <a:rPr lang="en-US" dirty="0"/>
              <a:t>T</a:t>
            </a:r>
            <a:r>
              <a:rPr lang="en-US" dirty="0" smtClean="0"/>
              <a:t>obacco </a:t>
            </a:r>
            <a:r>
              <a:rPr lang="en-US" dirty="0" smtClean="0"/>
              <a:t>taxes preempted by federal law under the balancing analysis of </a:t>
            </a:r>
            <a:r>
              <a:rPr lang="en-US" i="1" dirty="0"/>
              <a:t>White Mountain Apache v. </a:t>
            </a:r>
            <a:r>
              <a:rPr lang="en-US" i="1" dirty="0" err="1"/>
              <a:t>Bracker</a:t>
            </a:r>
            <a:r>
              <a:rPr lang="en-US" dirty="0"/>
              <a:t>, 448 U.S. 136 (1980</a:t>
            </a:r>
            <a:r>
              <a:rPr lang="en-US" dirty="0" smtClean="0"/>
              <a:t>)</a:t>
            </a:r>
          </a:p>
          <a:p>
            <a:pPr lvl="1"/>
            <a:r>
              <a:rPr lang="en-US" dirty="0"/>
              <a:t>In situations in which legal incidence of state or municipal tax falls on non-Indian with respect to property or activities within Indian country, but where Indians or Indian tribes are adversely affected by the tax, tax is preempted if federal and tribal interests against imposition of tax outweigh state’s interest in imposing tax.</a:t>
            </a:r>
          </a:p>
          <a:p>
            <a:r>
              <a:rPr lang="en-US" dirty="0" smtClean="0"/>
              <a:t>Tribal and federal interest against tax </a:t>
            </a:r>
            <a:r>
              <a:rPr lang="en-US" dirty="0"/>
              <a:t>outweighs state </a:t>
            </a:r>
            <a:r>
              <a:rPr lang="en-US" dirty="0" smtClean="0"/>
              <a:t>interest</a:t>
            </a:r>
          </a:p>
          <a:p>
            <a:pPr lvl="1"/>
            <a:r>
              <a:rPr lang="en-US" dirty="0" smtClean="0"/>
              <a:t>Strong tribal interests in self-determination, self-governance, and economic development</a:t>
            </a:r>
            <a:endParaRPr lang="en-US" dirty="0"/>
          </a:p>
          <a:p>
            <a:pPr lvl="1"/>
            <a:endParaRPr lang="en-US" dirty="0" smtClean="0"/>
          </a:p>
          <a:p>
            <a:pPr lvl="2"/>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18</a:t>
            </a:fld>
            <a:endParaRPr lang="en-US" dirty="0"/>
          </a:p>
        </p:txBody>
      </p:sp>
    </p:spTree>
    <p:extLst>
      <p:ext uri="{BB962C8B-B14F-4D97-AF65-F5344CB8AC3E}">
        <p14:creationId xmlns:p14="http://schemas.microsoft.com/office/powerpoint/2010/main" val="6148165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KBIC v. </a:t>
            </a:r>
            <a:r>
              <a:rPr lang="en-US" dirty="0" err="1" smtClean="0"/>
              <a:t>Khouri</a:t>
            </a:r>
            <a:r>
              <a:rPr lang="en-US" dirty="0" smtClean="0"/>
              <a:t> - Arguments</a:t>
            </a:r>
            <a:endParaRPr lang="en-US" dirty="0"/>
          </a:p>
        </p:txBody>
      </p:sp>
      <p:sp>
        <p:nvSpPr>
          <p:cNvPr id="4" name="Text Placeholder 3"/>
          <p:cNvSpPr>
            <a:spLocks noGrp="1"/>
          </p:cNvSpPr>
          <p:nvPr>
            <p:ph idx="1"/>
          </p:nvPr>
        </p:nvSpPr>
        <p:spPr/>
        <p:txBody>
          <a:bodyPr>
            <a:normAutofit lnSpcReduction="10000"/>
          </a:bodyPr>
          <a:lstStyle/>
          <a:p>
            <a:r>
              <a:rPr lang="en-US" dirty="0"/>
              <a:t>Refund system violates Equal Protection Clause by imposing </a:t>
            </a:r>
            <a:r>
              <a:rPr lang="en-US" dirty="0" smtClean="0"/>
              <a:t>undue burden on exercise of immunity</a:t>
            </a:r>
          </a:p>
          <a:p>
            <a:endParaRPr lang="en-US" dirty="0" smtClean="0"/>
          </a:p>
          <a:p>
            <a:pPr lvl="1"/>
            <a:r>
              <a:rPr lang="en-US" b="0" dirty="0" smtClean="0"/>
              <a:t>State Refund Process violates due </a:t>
            </a:r>
            <a:r>
              <a:rPr lang="en-US" b="0" dirty="0"/>
              <a:t>process and equal </a:t>
            </a:r>
            <a:r>
              <a:rPr lang="en-US" b="0" dirty="0" smtClean="0"/>
              <a:t>protection because KBIC treated disparately </a:t>
            </a:r>
            <a:r>
              <a:rPr lang="en-US" b="0" dirty="0"/>
              <a:t>as compared to similarly situated </a:t>
            </a:r>
            <a:r>
              <a:rPr lang="en-US" b="0" dirty="0" smtClean="0"/>
              <a:t>persons</a:t>
            </a:r>
          </a:p>
          <a:p>
            <a:pPr lvl="1"/>
            <a:endParaRPr lang="en-US" b="0" dirty="0" smtClean="0"/>
          </a:p>
          <a:p>
            <a:pPr lvl="1"/>
            <a:r>
              <a:rPr lang="en-US" b="0" dirty="0" smtClean="0"/>
              <a:t>Churches</a:t>
            </a:r>
            <a:r>
              <a:rPr lang="en-US" b="0" dirty="0"/>
              <a:t>, 501(c)(3) and other tax-exempt </a:t>
            </a:r>
            <a:r>
              <a:rPr lang="en-US" b="0" dirty="0" smtClean="0"/>
              <a:t>organizations have </a:t>
            </a:r>
            <a:r>
              <a:rPr lang="en-US" b="0" dirty="0"/>
              <a:t>tax exemptions that can be </a:t>
            </a:r>
            <a:r>
              <a:rPr lang="en-US" b="0" dirty="0" smtClean="0"/>
              <a:t>easily exercised </a:t>
            </a:r>
          </a:p>
          <a:p>
            <a:pPr lvl="1"/>
            <a:endParaRPr lang="en-US" b="0" dirty="0"/>
          </a:p>
          <a:p>
            <a:pPr lvl="1"/>
            <a:r>
              <a:rPr lang="en-US" b="0" dirty="0" smtClean="0"/>
              <a:t>These </a:t>
            </a:r>
            <a:r>
              <a:rPr lang="en-US" b="0" dirty="0"/>
              <a:t>entities bear no burden that even comes close </a:t>
            </a:r>
            <a:r>
              <a:rPr lang="en-US" b="0" dirty="0" smtClean="0"/>
              <a:t>to Refund Process </a:t>
            </a:r>
            <a:r>
              <a:rPr lang="en-US" b="0" dirty="0"/>
              <a:t>that applies to </a:t>
            </a:r>
            <a:r>
              <a:rPr lang="en-US" b="0" dirty="0" smtClean="0"/>
              <a:t>KBIC</a:t>
            </a:r>
          </a:p>
          <a:p>
            <a:pPr lvl="1"/>
            <a:endParaRPr lang="en-US" b="0" dirty="0" smtClean="0"/>
          </a:p>
          <a:p>
            <a:pPr lvl="1"/>
            <a:r>
              <a:rPr lang="en-US" b="0" dirty="0" smtClean="0"/>
              <a:t>State denied nearly all claims and with only boilerplate rationale for decision</a:t>
            </a:r>
            <a:endParaRPr lang="en-US" b="0" dirty="0"/>
          </a:p>
          <a:p>
            <a:pPr lvl="1"/>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19</a:t>
            </a:fld>
            <a:endParaRPr lang="en-US" dirty="0"/>
          </a:p>
        </p:txBody>
      </p:sp>
    </p:spTree>
    <p:extLst>
      <p:ext uri="{BB962C8B-B14F-4D97-AF65-F5344CB8AC3E}">
        <p14:creationId xmlns:p14="http://schemas.microsoft.com/office/powerpoint/2010/main" val="905068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Where things currently stand</a:t>
            </a:r>
            <a:endParaRPr lang="en-US" dirty="0"/>
          </a:p>
        </p:txBody>
      </p:sp>
      <p:sp>
        <p:nvSpPr>
          <p:cNvPr id="4" name="Text Placeholder 3"/>
          <p:cNvSpPr>
            <a:spLocks noGrp="1"/>
          </p:cNvSpPr>
          <p:nvPr>
            <p:ph idx="1"/>
          </p:nvPr>
        </p:nvSpPr>
        <p:spPr/>
        <p:txBody>
          <a:bodyPr>
            <a:normAutofit/>
          </a:bodyPr>
          <a:lstStyle/>
          <a:p>
            <a:r>
              <a:rPr lang="en-US" dirty="0" smtClean="0"/>
              <a:t>KBIC and Michigan have pending motions for summary judgment</a:t>
            </a:r>
          </a:p>
          <a:p>
            <a:pPr lvl="1"/>
            <a:endParaRPr lang="en-US" dirty="0" smtClean="0"/>
          </a:p>
          <a:p>
            <a:r>
              <a:rPr lang="en-US" dirty="0" smtClean="0"/>
              <a:t>Hearing held on February 25, 2019</a:t>
            </a:r>
          </a:p>
          <a:p>
            <a:pPr lvl="1"/>
            <a:endParaRPr lang="en-US" dirty="0" smtClean="0"/>
          </a:p>
          <a:p>
            <a:r>
              <a:rPr lang="en-US" dirty="0" smtClean="0"/>
              <a:t>At hearing, Court held that KBIC prevails on use tax claims </a:t>
            </a:r>
          </a:p>
          <a:p>
            <a:pPr marL="0" indent="0">
              <a:buNone/>
            </a:pPr>
            <a:endParaRPr lang="en-US" dirty="0" smtClean="0"/>
          </a:p>
        </p:txBody>
      </p:sp>
      <p:sp>
        <p:nvSpPr>
          <p:cNvPr id="24" name="Text Placeholder 1"/>
          <p:cNvSpPr txBox="1">
            <a:spLocks/>
          </p:cNvSpPr>
          <p:nvPr/>
        </p:nvSpPr>
        <p:spPr>
          <a:xfrm>
            <a:off x="457200" y="2133600"/>
            <a:ext cx="8266701" cy="4912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latin typeface="Arial"/>
              <a:cs typeface="Arial"/>
            </a:endParaRPr>
          </a:p>
        </p:txBody>
      </p:sp>
      <p:sp>
        <p:nvSpPr>
          <p:cNvPr id="2" name="Slide Number Placeholder 1"/>
          <p:cNvSpPr>
            <a:spLocks noGrp="1"/>
          </p:cNvSpPr>
          <p:nvPr>
            <p:ph type="sldNum" sz="quarter" idx="4"/>
          </p:nvPr>
        </p:nvSpPr>
        <p:spPr>
          <a:xfrm>
            <a:off x="7010400" y="6492875"/>
            <a:ext cx="2133600" cy="365125"/>
          </a:xfrm>
          <a:prstGeom prst="rect">
            <a:avLst/>
          </a:prstGeom>
        </p:spPr>
        <p:txBody>
          <a:bodyPr/>
          <a:lstStyle/>
          <a:p>
            <a:fld id="{EA90485C-8D3B-43F6-9E0F-14969686B944}" type="slidenum">
              <a:rPr lang="en-US" smtClean="0"/>
              <a:t>20</a:t>
            </a:fld>
            <a:endParaRPr lang="en-US" dirty="0"/>
          </a:p>
        </p:txBody>
      </p:sp>
    </p:spTree>
    <p:extLst>
      <p:ext uri="{BB962C8B-B14F-4D97-AF65-F5344CB8AC3E}">
        <p14:creationId xmlns:p14="http://schemas.microsoft.com/office/powerpoint/2010/main" val="2005595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a:t>
            </a:r>
            <a:r>
              <a:rPr lang="en-US" i="1" dirty="0" smtClean="0"/>
              <a:t>Flandreau Santee </a:t>
            </a:r>
            <a:r>
              <a:rPr lang="en-US" i="1" dirty="0" smtClean="0"/>
              <a:t>Sioux </a:t>
            </a:r>
            <a:r>
              <a:rPr lang="en-US" dirty="0" smtClean="0"/>
              <a:t>Decisions</a:t>
            </a:r>
            <a:endParaRPr lang="en-US" dirty="0"/>
          </a:p>
        </p:txBody>
      </p:sp>
      <p:sp>
        <p:nvSpPr>
          <p:cNvPr id="3" name="Content Placeholder 2"/>
          <p:cNvSpPr>
            <a:spLocks noGrp="1"/>
          </p:cNvSpPr>
          <p:nvPr>
            <p:ph idx="1"/>
          </p:nvPr>
        </p:nvSpPr>
        <p:spPr/>
        <p:txBody>
          <a:bodyPr/>
          <a:lstStyle/>
          <a:p>
            <a:r>
              <a:rPr lang="en-US" dirty="0" smtClean="0"/>
              <a:t>Recent Eighth Circuit </a:t>
            </a:r>
            <a:r>
              <a:rPr lang="en-US" dirty="0" smtClean="0"/>
              <a:t>decisions </a:t>
            </a:r>
            <a:r>
              <a:rPr lang="en-US" dirty="0" smtClean="0"/>
              <a:t>regarding preemption of state tax in Indian country</a:t>
            </a:r>
          </a:p>
          <a:p>
            <a:pPr marL="0" indent="0">
              <a:buNone/>
            </a:pPr>
            <a:endParaRPr lang="en-US" dirty="0" smtClean="0"/>
          </a:p>
          <a:p>
            <a:pPr lvl="1"/>
            <a:r>
              <a:rPr lang="en-US" i="1" dirty="0" smtClean="0"/>
              <a:t>Flandreau Santee Sioux v. </a:t>
            </a:r>
            <a:r>
              <a:rPr lang="en-US" i="1" dirty="0" err="1" smtClean="0"/>
              <a:t>Noem</a:t>
            </a:r>
            <a:endParaRPr lang="en-US" i="1" dirty="0"/>
          </a:p>
          <a:p>
            <a:pPr lvl="1"/>
            <a:endParaRPr lang="en-US" i="1" dirty="0" smtClean="0"/>
          </a:p>
          <a:p>
            <a:pPr lvl="1"/>
            <a:r>
              <a:rPr lang="en-US" i="1" dirty="0" smtClean="0"/>
              <a:t>Flandreau Santee Sioux v. </a:t>
            </a:r>
            <a:r>
              <a:rPr lang="en-US" i="1" dirty="0" err="1" smtClean="0"/>
              <a:t>Haeder</a:t>
            </a:r>
            <a:endParaRPr lang="en-US" dirty="0"/>
          </a:p>
          <a:p>
            <a:pPr marL="914400" lvl="2" indent="0">
              <a:buNone/>
            </a:pPr>
            <a:endParaRPr lang="en-US" dirty="0" smtClean="0"/>
          </a:p>
        </p:txBody>
      </p:sp>
      <p:sp>
        <p:nvSpPr>
          <p:cNvPr id="4" name="Slide Number Placeholder 3"/>
          <p:cNvSpPr>
            <a:spLocks noGrp="1"/>
          </p:cNvSpPr>
          <p:nvPr>
            <p:ph type="sldNum" sz="quarter" idx="4"/>
          </p:nvPr>
        </p:nvSpPr>
        <p:spPr/>
        <p:txBody>
          <a:bodyPr/>
          <a:lstStyle/>
          <a:p>
            <a:fld id="{EA90485C-8D3B-43F6-9E0F-14969686B944}" type="slidenum">
              <a:rPr lang="en-US" smtClean="0"/>
              <a:pPr/>
              <a:t>21</a:t>
            </a:fld>
            <a:endParaRPr lang="en-US" dirty="0"/>
          </a:p>
        </p:txBody>
      </p:sp>
    </p:spTree>
    <p:extLst>
      <p:ext uri="{BB962C8B-B14F-4D97-AF65-F5344CB8AC3E}">
        <p14:creationId xmlns:p14="http://schemas.microsoft.com/office/powerpoint/2010/main" val="1703988992"/>
      </p:ext>
    </p:extLst>
  </p:cSld>
  <p:clrMapOvr>
    <a:masterClrMapping/>
  </p:clrMapOvr>
</p:sld>
</file>

<file path=ppt/theme/theme1.xml><?xml version="1.0" encoding="utf-8"?>
<a:theme xmlns:a="http://schemas.openxmlformats.org/drawingml/2006/main" name="dorsey_branded">
  <a:themeElements>
    <a:clrScheme name="Custom 1">
      <a:dk1>
        <a:sysClr val="windowText" lastClr="000000"/>
      </a:dk1>
      <a:lt1>
        <a:sysClr val="window" lastClr="FFFFFF"/>
      </a:lt1>
      <a:dk2>
        <a:srgbClr val="1F497D"/>
      </a:dk2>
      <a:lt2>
        <a:srgbClr val="EEECE1"/>
      </a:lt2>
      <a:accent1>
        <a:srgbClr val="00A1DF"/>
      </a:accent1>
      <a:accent2>
        <a:srgbClr val="E3B000"/>
      </a:accent2>
      <a:accent3>
        <a:srgbClr val="085087"/>
      </a:accent3>
      <a:accent4>
        <a:srgbClr val="C15727"/>
      </a:accent4>
      <a:accent5>
        <a:srgbClr val="73984A"/>
      </a:accent5>
      <a:accent6>
        <a:srgbClr val="662414"/>
      </a:accent6>
      <a:hlink>
        <a:srgbClr val="1F497D"/>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1178</TotalTime>
  <Words>1322</Words>
  <Application>Microsoft Office PowerPoint</Application>
  <PresentationFormat>On-screen Show (4:3)</PresentationFormat>
  <Paragraphs>202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Black</vt:lpstr>
      <vt:lpstr>Calibri</vt:lpstr>
      <vt:lpstr>Roboto Light</vt:lpstr>
      <vt:lpstr>Symbol</vt:lpstr>
      <vt:lpstr>dorsey_branded</vt:lpstr>
      <vt:lpstr>Litigating Tribal Taxation Issues in the Absence of a Tax Compact</vt:lpstr>
      <vt:lpstr>Keweenaw Bay Indian Community (“KBIC”)</vt:lpstr>
      <vt:lpstr>KBIC Treaty Rights</vt:lpstr>
      <vt:lpstr>Litigation with State of Michigan</vt:lpstr>
      <vt:lpstr>KBIC v. Naftaly – Property Tax Challenge</vt:lpstr>
      <vt:lpstr>KBIC v. Naftaly Outcome</vt:lpstr>
      <vt:lpstr>Rising I – Tobacco Tax Challenge</vt:lpstr>
      <vt:lpstr>Rising I Outcome</vt:lpstr>
      <vt:lpstr>Rising II – Sales and Use Tax Challenge</vt:lpstr>
      <vt:lpstr>Rising II Outcome</vt:lpstr>
      <vt:lpstr>Rising II Roadmap for Future Litigation</vt:lpstr>
      <vt:lpstr>Current Litigation - KBIC v. Khouri, No. 16-cv-121 (W.D. Mich. May 20, 2016) </vt:lpstr>
      <vt:lpstr>KBIC v. Khouri Factual Background  Sales and Use Tax</vt:lpstr>
      <vt:lpstr>KBIC v. Khouri - Factual Background  Sales and Use Tax</vt:lpstr>
      <vt:lpstr>KBIC v. Khouri - Factual Background  Tobacco Tax</vt:lpstr>
      <vt:lpstr>KBIC v. Khouri - Arguments</vt:lpstr>
      <vt:lpstr>KBIC v. Khouri - Arguments</vt:lpstr>
      <vt:lpstr>KBIC v. Khouri - Arguments</vt:lpstr>
      <vt:lpstr>KBIC v. Khouri - Arguments</vt:lpstr>
      <vt:lpstr>Where things currently stand</vt:lpstr>
      <vt:lpstr>Impact of Flandreau Santee Sioux Decisions</vt:lpstr>
    </vt:vector>
  </TitlesOfParts>
  <Company>Dorsey &amp; Whitney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Schmid, Taya</dc:creator>
  <cp:lastModifiedBy>loaner</cp:lastModifiedBy>
  <cp:revision>145</cp:revision>
  <dcterms:created xsi:type="dcterms:W3CDTF">2015-05-06T15:22:04Z</dcterms:created>
  <dcterms:modified xsi:type="dcterms:W3CDTF">2019-10-10T21:24:05Z</dcterms:modified>
</cp:coreProperties>
</file>