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49647C-7FC2-48A6-AC83-43D0D4281FD2}" v="2338" dt="2019-10-08T13:01:00.3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45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10/8/2019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97BB-2DD0-4DA6-9306-DD7415050956}"/>
              </a:ext>
            </a:extLst>
          </p:cNvPr>
          <p:cNvSpPr>
            <a:spLocks noGrp="1"/>
          </p:cNvSpPr>
          <p:nvPr>
            <p:ph type="ctrTitle"/>
          </p:nvPr>
        </p:nvSpPr>
        <p:spPr/>
        <p:txBody>
          <a:bodyPr>
            <a:normAutofit fontScale="90000"/>
          </a:bodyPr>
          <a:lstStyle/>
          <a:p>
            <a:r>
              <a:rPr lang="en-US" dirty="0"/>
              <a:t>From Government to Government: </a:t>
            </a:r>
            <a:r>
              <a:rPr lang="en-US" sz="5000" dirty="0"/>
              <a:t>Ethical Considerations in Changing Client Representation from one Governmental Entity to Another</a:t>
            </a:r>
            <a:endParaRPr lang="en-US" dirty="0"/>
          </a:p>
        </p:txBody>
      </p:sp>
      <p:sp>
        <p:nvSpPr>
          <p:cNvPr id="3" name="Subtitle 2">
            <a:extLst>
              <a:ext uri="{FF2B5EF4-FFF2-40B4-BE49-F238E27FC236}">
                <a16:creationId xmlns:a16="http://schemas.microsoft.com/office/drawing/2014/main" id="{394EE107-B98D-403C-A04A-0058F70B969C}"/>
              </a:ext>
            </a:extLst>
          </p:cNvPr>
          <p:cNvSpPr>
            <a:spLocks noGrp="1"/>
          </p:cNvSpPr>
          <p:nvPr>
            <p:ph type="subTitle" idx="1"/>
          </p:nvPr>
        </p:nvSpPr>
        <p:spPr>
          <a:xfrm>
            <a:off x="2589213" y="4777379"/>
            <a:ext cx="8915399" cy="1809852"/>
          </a:xfrm>
        </p:spPr>
        <p:txBody>
          <a:bodyPr>
            <a:normAutofit fontScale="92500" lnSpcReduction="20000"/>
          </a:bodyPr>
          <a:lstStyle/>
          <a:p>
            <a:endParaRPr lang="en-US" dirty="0"/>
          </a:p>
          <a:p>
            <a:r>
              <a:rPr lang="en-US" sz="2600" dirty="0"/>
              <a:t>2019 IPLC/TICA Indigenous Law Conference</a:t>
            </a:r>
          </a:p>
          <a:p>
            <a:endParaRPr lang="en-US" dirty="0"/>
          </a:p>
          <a:p>
            <a:r>
              <a:rPr lang="en-US" dirty="0"/>
              <a:t>Kimberly Varilek, Presenter</a:t>
            </a:r>
          </a:p>
          <a:p>
            <a:r>
              <a:rPr lang="en-US" dirty="0"/>
              <a:t>October 11, 2019</a:t>
            </a:r>
          </a:p>
        </p:txBody>
      </p:sp>
    </p:spTree>
    <p:extLst>
      <p:ext uri="{BB962C8B-B14F-4D97-AF65-F5344CB8AC3E}">
        <p14:creationId xmlns:p14="http://schemas.microsoft.com/office/powerpoint/2010/main" val="312981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8BC13-E010-4D9F-9B19-863BA17B3DAC}"/>
              </a:ext>
            </a:extLst>
          </p:cNvPr>
          <p:cNvSpPr>
            <a:spLocks noGrp="1"/>
          </p:cNvSpPr>
          <p:nvPr>
            <p:ph type="title"/>
          </p:nvPr>
        </p:nvSpPr>
        <p:spPr>
          <a:xfrm>
            <a:off x="1786270" y="443357"/>
            <a:ext cx="10292315" cy="1280890"/>
          </a:xfrm>
        </p:spPr>
        <p:txBody>
          <a:bodyPr/>
          <a:lstStyle/>
          <a:p>
            <a:r>
              <a:rPr lang="en-US" dirty="0"/>
              <a:t>General Rules Governing Entity Representation</a:t>
            </a:r>
          </a:p>
        </p:txBody>
      </p:sp>
      <p:sp>
        <p:nvSpPr>
          <p:cNvPr id="3" name="Content Placeholder 2">
            <a:extLst>
              <a:ext uri="{FF2B5EF4-FFF2-40B4-BE49-F238E27FC236}">
                <a16:creationId xmlns:a16="http://schemas.microsoft.com/office/drawing/2014/main" id="{7C025B92-BD7C-4EF8-9ACF-7FF87B9AC823}"/>
              </a:ext>
            </a:extLst>
          </p:cNvPr>
          <p:cNvSpPr>
            <a:spLocks noGrp="1"/>
          </p:cNvSpPr>
          <p:nvPr>
            <p:ph idx="1"/>
          </p:nvPr>
        </p:nvSpPr>
        <p:spPr>
          <a:xfrm>
            <a:off x="2286000" y="2133600"/>
            <a:ext cx="9792586" cy="3777622"/>
          </a:xfrm>
        </p:spPr>
        <p:txBody>
          <a:bodyPr/>
          <a:lstStyle/>
          <a:p>
            <a:r>
              <a:rPr lang="en-US" sz="3600" b="1" dirty="0"/>
              <a:t>Rule 1.13 “Organization as Client” </a:t>
            </a:r>
            <a:r>
              <a:rPr lang="en-US" sz="3600" dirty="0"/>
              <a:t>: </a:t>
            </a:r>
          </a:p>
          <a:p>
            <a:pPr marL="0" indent="0">
              <a:buNone/>
            </a:pPr>
            <a:r>
              <a:rPr lang="en-US" sz="3600" dirty="0"/>
              <a:t>(a) A lawyer employed or retained by an organization represents the organization acting through its duly authorized constituents.</a:t>
            </a:r>
          </a:p>
        </p:txBody>
      </p:sp>
    </p:spTree>
    <p:extLst>
      <p:ext uri="{BB962C8B-B14F-4D97-AF65-F5344CB8AC3E}">
        <p14:creationId xmlns:p14="http://schemas.microsoft.com/office/powerpoint/2010/main" val="1658173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4030-911B-4875-BFF0-B07BB051D80B}"/>
              </a:ext>
            </a:extLst>
          </p:cNvPr>
          <p:cNvSpPr>
            <a:spLocks noGrp="1"/>
          </p:cNvSpPr>
          <p:nvPr>
            <p:ph type="title"/>
          </p:nvPr>
        </p:nvSpPr>
        <p:spPr>
          <a:xfrm>
            <a:off x="2040032" y="244550"/>
            <a:ext cx="9857801" cy="1280890"/>
          </a:xfrm>
        </p:spPr>
        <p:txBody>
          <a:bodyPr>
            <a:normAutofit fontScale="90000"/>
          </a:bodyPr>
          <a:lstStyle/>
          <a:p>
            <a:r>
              <a:rPr lang="en-US" dirty="0"/>
              <a:t>Rule 1.9 (a)-(c): Continuing Obligations to Former Clients re: Confidentiality and Conflicts of Interest</a:t>
            </a:r>
            <a:br>
              <a:rPr lang="en-US" dirty="0"/>
            </a:br>
            <a:br>
              <a:rPr lang="en-US" dirty="0"/>
            </a:br>
            <a:endParaRPr lang="en-US" dirty="0"/>
          </a:p>
        </p:txBody>
      </p:sp>
      <p:sp>
        <p:nvSpPr>
          <p:cNvPr id="3" name="Content Placeholder 2">
            <a:extLst>
              <a:ext uri="{FF2B5EF4-FFF2-40B4-BE49-F238E27FC236}">
                <a16:creationId xmlns:a16="http://schemas.microsoft.com/office/drawing/2014/main" id="{3470D99C-5DDF-4001-9BCD-5B30A71A931F}"/>
              </a:ext>
            </a:extLst>
          </p:cNvPr>
          <p:cNvSpPr>
            <a:spLocks noGrp="1"/>
          </p:cNvSpPr>
          <p:nvPr>
            <p:ph idx="1"/>
          </p:nvPr>
        </p:nvSpPr>
        <p:spPr>
          <a:xfrm>
            <a:off x="2040032" y="1601972"/>
            <a:ext cx="9996024" cy="5256028"/>
          </a:xfrm>
        </p:spPr>
        <p:txBody>
          <a:bodyPr>
            <a:normAutofit lnSpcReduction="10000"/>
          </a:bodyPr>
          <a:lstStyle/>
          <a:p>
            <a:r>
              <a:rPr lang="en-US" sz="2000" b="1" dirty="0"/>
              <a:t>(a) limits future representation of another client in a manner “materially adverse” to former client interests </a:t>
            </a:r>
            <a:r>
              <a:rPr lang="en-US" sz="2000" b="1" i="1" dirty="0"/>
              <a:t>unless</a:t>
            </a:r>
            <a:r>
              <a:rPr lang="en-US" sz="2000" b="1" dirty="0"/>
              <a:t> the former client gives written, informed consent.</a:t>
            </a:r>
          </a:p>
          <a:p>
            <a:pPr marL="800100" lvl="2" indent="0">
              <a:buNone/>
            </a:pPr>
            <a:r>
              <a:rPr lang="en-US" sz="1800" dirty="0"/>
              <a:t>If you previously represented a Tribal entity in a matter, you </a:t>
            </a:r>
            <a:r>
              <a:rPr lang="en-US" sz="1800" i="1" dirty="0"/>
              <a:t>shall</a:t>
            </a:r>
            <a:r>
              <a:rPr lang="en-US" sz="1800" dirty="0"/>
              <a:t> not represent another Tribe in the same matter, or a substantially similar matter where the new Tribal client’s interests are </a:t>
            </a:r>
            <a:r>
              <a:rPr lang="en-US" sz="1800" b="1" dirty="0"/>
              <a:t>materially adverse </a:t>
            </a:r>
            <a:r>
              <a:rPr lang="en-US" sz="1800" dirty="0"/>
              <a:t>to the previous Tribal client’s interests </a:t>
            </a:r>
            <a:r>
              <a:rPr lang="en-US" sz="1800" b="1" i="1" dirty="0"/>
              <a:t>unless</a:t>
            </a:r>
            <a:r>
              <a:rPr lang="en-US" sz="1800" dirty="0"/>
              <a:t> the previous Tribal client gives informed consent in writing</a:t>
            </a:r>
          </a:p>
          <a:p>
            <a:r>
              <a:rPr lang="en-US" dirty="0"/>
              <a:t>(</a:t>
            </a:r>
            <a:r>
              <a:rPr lang="en-US" sz="2000" b="1" dirty="0"/>
              <a:t>b) limits future representation when an attorney knowingly represents that new client in a matter when a previous client’s interests are materially adverse to the new client, and about whom the attorney acquired information protected under Rule 1.6 (confidentiality) and Rule 1.9(c) that is material to the matter, unless the </a:t>
            </a:r>
            <a:r>
              <a:rPr lang="en-US" sz="2000" b="1" i="1" dirty="0"/>
              <a:t>former</a:t>
            </a:r>
            <a:r>
              <a:rPr lang="en-US" sz="2000" b="1" dirty="0"/>
              <a:t> client gives written, informed consent.</a:t>
            </a:r>
          </a:p>
          <a:p>
            <a:pPr marL="800100" lvl="2" indent="0">
              <a:buNone/>
            </a:pPr>
            <a:r>
              <a:rPr lang="en-US" sz="1800" i="1" dirty="0"/>
              <a:t>You shall not</a:t>
            </a:r>
            <a:r>
              <a:rPr lang="en-US" sz="1800" dirty="0"/>
              <a:t> knowingly represent a new Tribal client in the same or substantially similar matter when a previous Tribal client’s interests are </a:t>
            </a:r>
            <a:r>
              <a:rPr lang="en-US" sz="1800" b="1" dirty="0"/>
              <a:t>materially adverse </a:t>
            </a:r>
            <a:r>
              <a:rPr lang="en-US" sz="1800" dirty="0"/>
              <a:t>to the new Tribal client </a:t>
            </a:r>
            <a:r>
              <a:rPr lang="en-US" sz="1800" b="1" dirty="0"/>
              <a:t>AND</a:t>
            </a:r>
            <a:r>
              <a:rPr lang="en-US" sz="1800" dirty="0"/>
              <a:t> when the Lawyer acquired confidential or information relevant to the representation, </a:t>
            </a:r>
            <a:r>
              <a:rPr lang="en-US" sz="1800" b="1" dirty="0"/>
              <a:t>unless</a:t>
            </a:r>
            <a:r>
              <a:rPr lang="en-US" sz="1800" dirty="0"/>
              <a:t> there’s prior Tribal client’s written consent.</a:t>
            </a:r>
          </a:p>
          <a:p>
            <a:endParaRPr lang="en-US" dirty="0"/>
          </a:p>
        </p:txBody>
      </p:sp>
    </p:spTree>
    <p:extLst>
      <p:ext uri="{BB962C8B-B14F-4D97-AF65-F5344CB8AC3E}">
        <p14:creationId xmlns:p14="http://schemas.microsoft.com/office/powerpoint/2010/main" val="3953335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53C5A8-D1A4-4811-997D-FF7D78815359}"/>
              </a:ext>
            </a:extLst>
          </p:cNvPr>
          <p:cNvSpPr>
            <a:spLocks noGrp="1"/>
          </p:cNvSpPr>
          <p:nvPr>
            <p:ph idx="1"/>
          </p:nvPr>
        </p:nvSpPr>
        <p:spPr>
          <a:xfrm>
            <a:off x="1993789" y="354418"/>
            <a:ext cx="9691392" cy="6237768"/>
          </a:xfrm>
        </p:spPr>
        <p:txBody>
          <a:bodyPr>
            <a:normAutofit lnSpcReduction="10000"/>
          </a:bodyPr>
          <a:lstStyle/>
          <a:p>
            <a:pPr marL="0" indent="0">
              <a:buNone/>
            </a:pPr>
            <a:endParaRPr lang="en-US" dirty="0"/>
          </a:p>
          <a:p>
            <a:pPr marL="0" indent="0">
              <a:buNone/>
            </a:pPr>
            <a:r>
              <a:rPr lang="en-US" b="1" dirty="0"/>
              <a:t>And,</a:t>
            </a:r>
          </a:p>
          <a:p>
            <a:r>
              <a:rPr lang="en-US" sz="2000" b="1" dirty="0"/>
              <a:t>Rule 1.9(c) restricts using a former client’s information to that client’s disadvantage (unless the information is generally known); and, restricts an attorney from revealing information relating to that previous representation. </a:t>
            </a:r>
            <a:endParaRPr lang="en-US" sz="2000" dirty="0"/>
          </a:p>
          <a:p>
            <a:pPr lvl="1">
              <a:buFont typeface="Wingdings" panose="05000000000000000000" pitchFamily="2" charset="2"/>
              <a:buChar char="q"/>
            </a:pPr>
            <a:r>
              <a:rPr lang="en-US" sz="1800" dirty="0"/>
              <a:t>Lawyer shall maintain client confidentiality, and </a:t>
            </a:r>
          </a:p>
          <a:p>
            <a:pPr lvl="1">
              <a:buFont typeface="Wingdings" panose="05000000000000000000" pitchFamily="2" charset="2"/>
              <a:buChar char="q"/>
            </a:pPr>
            <a:r>
              <a:rPr lang="en-US" sz="1800" dirty="0"/>
              <a:t>shall not breach that confidentiality in representing the attorney’s new tribal client.</a:t>
            </a:r>
          </a:p>
          <a:p>
            <a:pPr marL="0" indent="0">
              <a:buNone/>
            </a:pPr>
            <a:endParaRPr lang="en-US" dirty="0"/>
          </a:p>
          <a:p>
            <a:pPr marL="0" indent="0">
              <a:buNone/>
            </a:pPr>
            <a:r>
              <a:rPr lang="en-US" sz="2000" b="1" u="sng" dirty="0"/>
              <a:t>Personal Story Related to Rule 1.9(c)</a:t>
            </a:r>
            <a:endParaRPr lang="en-US" sz="2000" b="1" dirty="0"/>
          </a:p>
          <a:p>
            <a:r>
              <a:rPr lang="en-US" sz="2000" b="1" dirty="0"/>
              <a:t>Recusal memo with permanent and time-limited recusals</a:t>
            </a:r>
          </a:p>
          <a:p>
            <a:r>
              <a:rPr lang="en-US" sz="2000" b="1" dirty="0"/>
              <a:t>Time-limited recusals expired (Matter Type)</a:t>
            </a:r>
          </a:p>
          <a:p>
            <a:r>
              <a:rPr lang="en-US" sz="2000" b="1" dirty="0"/>
              <a:t>Updating recusal memo, identified my work may appear to impact similar work from my former client (specifically grants work)</a:t>
            </a:r>
          </a:p>
          <a:p>
            <a:r>
              <a:rPr lang="en-US" sz="2000" b="1" dirty="0"/>
              <a:t>KEY POINT:</a:t>
            </a:r>
            <a:r>
              <a:rPr lang="en-US" sz="2000" b="1" i="1" dirty="0"/>
              <a:t> current work is not as an Agency Legal Representative, BUT STILL REQUIRED TO PERFORM ETHICS REVIEW ANALYSIS</a:t>
            </a:r>
            <a:endParaRPr lang="en-US" sz="2000" b="1" dirty="0"/>
          </a:p>
          <a:p>
            <a:pPr marL="0" indent="0">
              <a:buNone/>
            </a:pPr>
            <a:endParaRPr lang="en-US" b="1" dirty="0"/>
          </a:p>
          <a:p>
            <a:pPr lvl="1"/>
            <a:endParaRPr lang="en-US" b="1" dirty="0"/>
          </a:p>
        </p:txBody>
      </p:sp>
    </p:spTree>
    <p:extLst>
      <p:ext uri="{BB962C8B-B14F-4D97-AF65-F5344CB8AC3E}">
        <p14:creationId xmlns:p14="http://schemas.microsoft.com/office/powerpoint/2010/main" val="2205656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8EB41-A700-450E-A1C7-BFA8BCA125EF}"/>
              </a:ext>
            </a:extLst>
          </p:cNvPr>
          <p:cNvSpPr>
            <a:spLocks noGrp="1"/>
          </p:cNvSpPr>
          <p:nvPr>
            <p:ph type="title"/>
          </p:nvPr>
        </p:nvSpPr>
        <p:spPr>
          <a:xfrm>
            <a:off x="1717340" y="127591"/>
            <a:ext cx="9787087" cy="1280890"/>
          </a:xfrm>
        </p:spPr>
        <p:txBody>
          <a:bodyPr>
            <a:normAutofit/>
          </a:bodyPr>
          <a:lstStyle/>
          <a:p>
            <a:r>
              <a:rPr lang="en-US" dirty="0"/>
              <a:t>My Rule 1.9(c) Analysis: Lessons to Share</a:t>
            </a:r>
            <a:br>
              <a:rPr lang="en-US" dirty="0"/>
            </a:br>
            <a:endParaRPr lang="en-US" dirty="0"/>
          </a:p>
        </p:txBody>
      </p:sp>
      <p:sp>
        <p:nvSpPr>
          <p:cNvPr id="3" name="Content Placeholder 2">
            <a:extLst>
              <a:ext uri="{FF2B5EF4-FFF2-40B4-BE49-F238E27FC236}">
                <a16:creationId xmlns:a16="http://schemas.microsoft.com/office/drawing/2014/main" id="{D1A9E712-9561-454D-B3DD-DF5E80A69A30}"/>
              </a:ext>
            </a:extLst>
          </p:cNvPr>
          <p:cNvSpPr>
            <a:spLocks noGrp="1"/>
          </p:cNvSpPr>
          <p:nvPr>
            <p:ph idx="1"/>
          </p:nvPr>
        </p:nvSpPr>
        <p:spPr>
          <a:xfrm>
            <a:off x="1621648" y="900221"/>
            <a:ext cx="10286817" cy="5553742"/>
          </a:xfrm>
        </p:spPr>
        <p:txBody>
          <a:bodyPr>
            <a:noAutofit/>
          </a:bodyPr>
          <a:lstStyle/>
          <a:p>
            <a:r>
              <a:rPr lang="en-US" sz="2400" dirty="0"/>
              <a:t>Collaborate with agency Ethics Official </a:t>
            </a:r>
            <a:r>
              <a:rPr lang="en-US" sz="2400" u="sng" dirty="0"/>
              <a:t>and</a:t>
            </a:r>
            <a:r>
              <a:rPr lang="en-US" sz="2400" dirty="0"/>
              <a:t> State Bar ethics official(s) - discuss scope of former recusal and changes</a:t>
            </a:r>
          </a:p>
          <a:p>
            <a:r>
              <a:rPr lang="en-US" sz="2400" u="sng" dirty="0"/>
              <a:t>Rule 1.9(c) Analysis </a:t>
            </a:r>
            <a:r>
              <a:rPr lang="en-US" sz="2400" dirty="0"/>
              <a:t>: </a:t>
            </a:r>
            <a:r>
              <a:rPr lang="en-US" sz="2400" i="1" dirty="0"/>
              <a:t>Practitioner Point – </a:t>
            </a:r>
            <a:r>
              <a:rPr lang="en-US" sz="2400" dirty="0"/>
              <a:t>determine whether you require written consent due to the nature of your activities; and, at minimum, provide notice to former clients.</a:t>
            </a:r>
          </a:p>
          <a:p>
            <a:r>
              <a:rPr lang="en-US" sz="2400" dirty="0"/>
              <a:t>Identify Letter Content Points: </a:t>
            </a:r>
          </a:p>
          <a:p>
            <a:pPr lvl="1">
              <a:buFont typeface="Wingdings" panose="05000000000000000000" pitchFamily="2" charset="2"/>
              <a:buChar char="§"/>
            </a:pPr>
            <a:r>
              <a:rPr lang="en-US" sz="2000" dirty="0"/>
              <a:t>Affirm continuing 1.6 obligations</a:t>
            </a:r>
          </a:p>
          <a:p>
            <a:pPr lvl="1">
              <a:buFont typeface="Wingdings" panose="05000000000000000000" pitchFamily="2" charset="2"/>
              <a:buChar char="§"/>
            </a:pPr>
            <a:r>
              <a:rPr lang="en-US" sz="2000" dirty="0"/>
              <a:t>Clarify current role to avoid misunderstandings regarding your ethical obligations.</a:t>
            </a:r>
          </a:p>
          <a:p>
            <a:pPr lvl="1">
              <a:buFont typeface="Wingdings" panose="05000000000000000000" pitchFamily="2" charset="2"/>
              <a:buChar char="§"/>
            </a:pPr>
            <a:r>
              <a:rPr lang="en-US" sz="2000" dirty="0"/>
              <a:t>If you are </a:t>
            </a:r>
            <a:r>
              <a:rPr lang="en-US" sz="2000" i="1" dirty="0"/>
              <a:t>not</a:t>
            </a:r>
            <a:r>
              <a:rPr lang="en-US" sz="2000" dirty="0"/>
              <a:t> required to obtain approval or ‘waiver’, be specific - what happens if the former tribal client opts not to “give” that recusal? </a:t>
            </a:r>
            <a:r>
              <a:rPr lang="en-US" sz="2000" i="1" dirty="0"/>
              <a:t>AWKWARD</a:t>
            </a:r>
            <a:endParaRPr lang="en-US" sz="2000" dirty="0"/>
          </a:p>
          <a:p>
            <a:r>
              <a:rPr lang="en-US" sz="2400" dirty="0"/>
              <a:t>Draft recusal review letter in accordance with your analysis.</a:t>
            </a:r>
          </a:p>
          <a:p>
            <a:r>
              <a:rPr lang="en-US" sz="2400" dirty="0"/>
              <a:t>Provide copies of letter to previous client(s)</a:t>
            </a:r>
          </a:p>
        </p:txBody>
      </p:sp>
    </p:spTree>
    <p:extLst>
      <p:ext uri="{BB962C8B-B14F-4D97-AF65-F5344CB8AC3E}">
        <p14:creationId xmlns:p14="http://schemas.microsoft.com/office/powerpoint/2010/main" val="3516230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589B-1754-486D-8B32-2B1F8523CFF6}"/>
              </a:ext>
            </a:extLst>
          </p:cNvPr>
          <p:cNvSpPr>
            <a:spLocks noGrp="1"/>
          </p:cNvSpPr>
          <p:nvPr>
            <p:ph type="title"/>
          </p:nvPr>
        </p:nvSpPr>
        <p:spPr>
          <a:xfrm>
            <a:off x="2093195" y="446568"/>
            <a:ext cx="8911687" cy="1280890"/>
          </a:xfrm>
        </p:spPr>
        <p:txBody>
          <a:bodyPr/>
          <a:lstStyle/>
          <a:p>
            <a:r>
              <a:rPr lang="en-US" dirty="0"/>
              <a:t>When Changing Governmental Clients - BEST PRACTICES</a:t>
            </a:r>
          </a:p>
        </p:txBody>
      </p:sp>
      <p:sp>
        <p:nvSpPr>
          <p:cNvPr id="3" name="Content Placeholder 2">
            <a:extLst>
              <a:ext uri="{FF2B5EF4-FFF2-40B4-BE49-F238E27FC236}">
                <a16:creationId xmlns:a16="http://schemas.microsoft.com/office/drawing/2014/main" id="{216E4382-886F-4A8D-ACC6-5E37D16ABB6C}"/>
              </a:ext>
            </a:extLst>
          </p:cNvPr>
          <p:cNvSpPr>
            <a:spLocks noGrp="1"/>
          </p:cNvSpPr>
          <p:nvPr>
            <p:ph idx="1"/>
          </p:nvPr>
        </p:nvSpPr>
        <p:spPr>
          <a:xfrm>
            <a:off x="1809667" y="1910315"/>
            <a:ext cx="10279552" cy="4798829"/>
          </a:xfrm>
        </p:spPr>
        <p:txBody>
          <a:bodyPr>
            <a:normAutofit fontScale="92500" lnSpcReduction="20000"/>
          </a:bodyPr>
          <a:lstStyle/>
          <a:p>
            <a:pPr>
              <a:buFont typeface="Wingdings" panose="05000000000000000000" pitchFamily="2" charset="2"/>
              <a:buChar char="q"/>
            </a:pPr>
            <a:r>
              <a:rPr lang="en-US" sz="2800" dirty="0"/>
              <a:t>If your new client has an Ethics Official or Prescriptive Code, Rule or Policy – use the process.</a:t>
            </a:r>
          </a:p>
          <a:p>
            <a:pPr lvl="1">
              <a:buFont typeface="Wingdings" panose="05000000000000000000" pitchFamily="2" charset="2"/>
              <a:buChar char="§"/>
            </a:pPr>
            <a:r>
              <a:rPr lang="en-US" sz="2600" dirty="0"/>
              <a:t>work with them to review your either permanent or time-limited recusal options.</a:t>
            </a:r>
          </a:p>
          <a:p>
            <a:pPr lvl="1">
              <a:buFont typeface="Wingdings" panose="05000000000000000000" pitchFamily="2" charset="2"/>
              <a:buChar char="§"/>
            </a:pPr>
            <a:r>
              <a:rPr lang="en-US" sz="2600" dirty="0"/>
              <a:t>Provide copies and update Recusal Memos accordingly</a:t>
            </a:r>
          </a:p>
          <a:p>
            <a:pPr lvl="1">
              <a:buFont typeface="Wingdings" panose="05000000000000000000" pitchFamily="2" charset="2"/>
              <a:buChar char="§"/>
            </a:pPr>
            <a:endParaRPr lang="en-US" sz="2600" dirty="0"/>
          </a:p>
          <a:p>
            <a:pPr>
              <a:buFont typeface="Wingdings" panose="05000000000000000000" pitchFamily="2" charset="2"/>
              <a:buChar char="q"/>
            </a:pPr>
            <a:r>
              <a:rPr lang="en-US" sz="3000" dirty="0"/>
              <a:t>If no Ethics Official or Process – complete the review yourself!</a:t>
            </a:r>
            <a:endParaRPr lang="en-US" sz="2800" dirty="0"/>
          </a:p>
          <a:p>
            <a:pPr lvl="1">
              <a:buFont typeface="Wingdings" panose="05000000000000000000" pitchFamily="2" charset="2"/>
              <a:buChar char="§"/>
            </a:pPr>
            <a:r>
              <a:rPr lang="en-US" sz="2600" dirty="0"/>
              <a:t>Prepare a Recusal Memo – collaborate with your state bar ethics representative(s).</a:t>
            </a:r>
            <a:endParaRPr lang="en-US" sz="2800" dirty="0"/>
          </a:p>
          <a:p>
            <a:pPr lvl="1">
              <a:buFont typeface="Wingdings" panose="05000000000000000000" pitchFamily="2" charset="2"/>
              <a:buChar char="§"/>
            </a:pPr>
            <a:r>
              <a:rPr lang="en-US" sz="2600" dirty="0"/>
              <a:t>Distribute the Recusal Memo to your decision makers, relevant tribal departments and/or Supervisor or Staff.</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079285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B5004-6FAE-4DCA-9C22-ED571C29823A}"/>
              </a:ext>
            </a:extLst>
          </p:cNvPr>
          <p:cNvSpPr>
            <a:spLocks noGrp="1"/>
          </p:cNvSpPr>
          <p:nvPr>
            <p:ph type="title"/>
          </p:nvPr>
        </p:nvSpPr>
        <p:spPr>
          <a:xfrm>
            <a:off x="1784850" y="106325"/>
            <a:ext cx="8911687" cy="1280890"/>
          </a:xfrm>
        </p:spPr>
        <p:txBody>
          <a:bodyPr/>
          <a:lstStyle/>
          <a:p>
            <a:r>
              <a:rPr lang="en-US" dirty="0"/>
              <a:t>Other ethical requirements to consider when changing clients:</a:t>
            </a:r>
          </a:p>
        </p:txBody>
      </p:sp>
      <p:sp>
        <p:nvSpPr>
          <p:cNvPr id="3" name="Content Placeholder 2">
            <a:extLst>
              <a:ext uri="{FF2B5EF4-FFF2-40B4-BE49-F238E27FC236}">
                <a16:creationId xmlns:a16="http://schemas.microsoft.com/office/drawing/2014/main" id="{128E674E-8F9C-4FD5-8649-478D311F0E6D}"/>
              </a:ext>
            </a:extLst>
          </p:cNvPr>
          <p:cNvSpPr>
            <a:spLocks noGrp="1"/>
          </p:cNvSpPr>
          <p:nvPr>
            <p:ph idx="1"/>
          </p:nvPr>
        </p:nvSpPr>
        <p:spPr>
          <a:xfrm>
            <a:off x="1360966" y="1397848"/>
            <a:ext cx="10568764" cy="5343194"/>
          </a:xfrm>
        </p:spPr>
        <p:txBody>
          <a:bodyPr>
            <a:normAutofit/>
          </a:bodyPr>
          <a:lstStyle/>
          <a:p>
            <a:r>
              <a:rPr lang="en-US" b="1" dirty="0"/>
              <a:t>Tribal laws or policies?</a:t>
            </a:r>
          </a:p>
          <a:p>
            <a:pPr marL="0" indent="0">
              <a:buNone/>
            </a:pPr>
            <a:r>
              <a:rPr lang="en-US" dirty="0"/>
              <a:t>	Example: Standing Rock Sioux Tribe codified their Tribal Employee Code of Ethics (Title XXVII); defines  key terms like “Confidential Information” and “Conflicts of Interest”; and, requires Financial Disclosures and possible Conflicts of Interest statements.</a:t>
            </a:r>
          </a:p>
          <a:p>
            <a:r>
              <a:rPr lang="en-US" b="1" dirty="0"/>
              <a:t>State Laws or Policies?</a:t>
            </a:r>
          </a:p>
          <a:p>
            <a:pPr marL="0" indent="0">
              <a:buNone/>
            </a:pPr>
            <a:r>
              <a:rPr lang="en-US" dirty="0"/>
              <a:t>	Example: Colorado’s Constitution (Article XXIX), states statutes and other rules govern the government employees &amp; officials and have Ethics Commission to provide guidance through Advisory Opinions, Letter Rulings or Position Statements to provide guidance for conduct that </a:t>
            </a:r>
            <a:r>
              <a:rPr lang="en-US" i="1" dirty="0"/>
              <a:t>has yet </a:t>
            </a:r>
            <a:r>
              <a:rPr lang="en-US" dirty="0"/>
              <a:t>to occur</a:t>
            </a:r>
            <a:r>
              <a:rPr lang="en-US" i="1" dirty="0"/>
              <a:t>. </a:t>
            </a:r>
            <a:endParaRPr lang="en-US" dirty="0"/>
          </a:p>
          <a:p>
            <a:r>
              <a:rPr lang="en-US" b="1" dirty="0"/>
              <a:t>Federal Statutes or Agency/Department Policies? </a:t>
            </a:r>
          </a:p>
          <a:p>
            <a:pPr marL="0" indent="0">
              <a:buNone/>
            </a:pPr>
            <a:r>
              <a:rPr lang="en-US" dirty="0"/>
              <a:t>	Example: The Hatch Act – 5 U.S.C. </a:t>
            </a:r>
            <a:r>
              <a:rPr lang="en-US" dirty="0">
                <a:cs typeface="Times New Roman" panose="02020603050405020304" pitchFamily="18" charset="0"/>
              </a:rPr>
              <a:t>§§ 7321-7326 – identifies prohibited political activity for federal employees, including Political Appointees and both ‘further-restricted’ or ‘lesser-restricted’ employees, and may include restrictions for: fundraising for candidates or political parties; running for partisan election; use of agency affiliation or title in connection with a political activity; engaging in political activity at the workplace, coercing subordinates to engage in political activity; and, soliciting outside business who engage with the agency.</a:t>
            </a:r>
            <a:endParaRPr lang="en-US" dirty="0"/>
          </a:p>
        </p:txBody>
      </p:sp>
    </p:spTree>
    <p:extLst>
      <p:ext uri="{BB962C8B-B14F-4D97-AF65-F5344CB8AC3E}">
        <p14:creationId xmlns:p14="http://schemas.microsoft.com/office/powerpoint/2010/main" val="175131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67C5D-23CD-4D1A-AB02-CE94F790F98B}"/>
              </a:ext>
            </a:extLst>
          </p:cNvPr>
          <p:cNvSpPr>
            <a:spLocks noGrp="1"/>
          </p:cNvSpPr>
          <p:nvPr>
            <p:ph type="title"/>
          </p:nvPr>
        </p:nvSpPr>
        <p:spPr>
          <a:xfrm>
            <a:off x="1640156" y="2703494"/>
            <a:ext cx="8911687" cy="1280890"/>
          </a:xfrm>
        </p:spPr>
        <p:txBody>
          <a:bodyPr>
            <a:normAutofit fontScale="90000"/>
          </a:bodyPr>
          <a:lstStyle/>
          <a:p>
            <a:pPr algn="ctr"/>
            <a:r>
              <a:rPr lang="en-US" dirty="0"/>
              <a:t>QUESTIONS – ANSWERS</a:t>
            </a:r>
            <a:br>
              <a:rPr lang="en-US" dirty="0"/>
            </a:br>
            <a:br>
              <a:rPr lang="en-US" dirty="0"/>
            </a:br>
            <a:br>
              <a:rPr lang="en-US" dirty="0"/>
            </a:br>
            <a:r>
              <a:rPr lang="en-US" dirty="0"/>
              <a:t>Thank you!!</a:t>
            </a:r>
          </a:p>
        </p:txBody>
      </p:sp>
    </p:spTree>
    <p:extLst>
      <p:ext uri="{BB962C8B-B14F-4D97-AF65-F5344CB8AC3E}">
        <p14:creationId xmlns:p14="http://schemas.microsoft.com/office/powerpoint/2010/main" val="2236004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586</TotalTime>
  <Words>659</Words>
  <Application>Microsoft Office PowerPoint</Application>
  <PresentationFormat>Widescreen</PresentationFormat>
  <Paragraphs>50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Wingdings</vt:lpstr>
      <vt:lpstr>Wingdings 3</vt:lpstr>
      <vt:lpstr>Wisp</vt:lpstr>
      <vt:lpstr>From Government to Government: Ethical Considerations in Changing Client Representation from one Governmental Entity to Another</vt:lpstr>
      <vt:lpstr>General Rules Governing Entity Representation</vt:lpstr>
      <vt:lpstr>Rule 1.9 (a)-(c): Continuing Obligations to Former Clients re: Confidentiality and Conflicts of Interest  </vt:lpstr>
      <vt:lpstr>PowerPoint Presentation</vt:lpstr>
      <vt:lpstr>My Rule 1.9(c) Analysis: Lessons to Share </vt:lpstr>
      <vt:lpstr>When Changing Governmental Clients - BEST PRACTICES</vt:lpstr>
      <vt:lpstr>Other ethical requirements to consider when changing clients:</vt:lpstr>
      <vt:lpstr>QUESTIONS – ANSWERS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Government to Government: Ethical Considerations in Changing Client Representation from one governmental entity to another</dc:title>
  <dc:creator>Kimberly Varilek</dc:creator>
  <cp:lastModifiedBy>Kimberly Varilek</cp:lastModifiedBy>
  <cp:revision>5</cp:revision>
  <dcterms:created xsi:type="dcterms:W3CDTF">2019-10-08T03:17:03Z</dcterms:created>
  <dcterms:modified xsi:type="dcterms:W3CDTF">2019-10-08T13:08:05Z</dcterms:modified>
</cp:coreProperties>
</file>