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60" r:id="rId3"/>
    <p:sldId id="258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9FDF6-6BD1-42F3-B46C-E9B9CCF75786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EFD20-4063-4400-A1CC-BA8110613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064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7B0095-0105-40F1-8860-DECD9DB1DB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289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6C8E-57F4-401C-B8FF-04E7483584CB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408D1-F9C7-4F3F-B03E-877B266AB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429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6C8E-57F4-401C-B8FF-04E7483584CB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408D1-F9C7-4F3F-B03E-877B266AB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71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6C8E-57F4-401C-B8FF-04E7483584CB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408D1-F9C7-4F3F-B03E-877B266AB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222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6C8E-57F4-401C-B8FF-04E7483584CB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408D1-F9C7-4F3F-B03E-877B266AB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92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6C8E-57F4-401C-B8FF-04E7483584CB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408D1-F9C7-4F3F-B03E-877B266AB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47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6C8E-57F4-401C-B8FF-04E7483584CB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408D1-F9C7-4F3F-B03E-877B266AB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3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6C8E-57F4-401C-B8FF-04E7483584CB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408D1-F9C7-4F3F-B03E-877B266AB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740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6C8E-57F4-401C-B8FF-04E7483584CB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408D1-F9C7-4F3F-B03E-877B266AB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657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6C8E-57F4-401C-B8FF-04E7483584CB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408D1-F9C7-4F3F-B03E-877B266AB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941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6C8E-57F4-401C-B8FF-04E7483584CB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408D1-F9C7-4F3F-B03E-877B266AB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83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6C8E-57F4-401C-B8FF-04E7483584CB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408D1-F9C7-4F3F-B03E-877B266AB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9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F6C8E-57F4-401C-B8FF-04E7483584CB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408D1-F9C7-4F3F-B03E-877B266AB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9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88" y="914401"/>
            <a:ext cx="9857232" cy="864972"/>
          </a:xfrm>
        </p:spPr>
        <p:txBody>
          <a:bodyPr anchor="b">
            <a:noAutofit/>
          </a:bodyPr>
          <a:lstStyle/>
          <a:p>
            <a:pPr>
              <a:defRPr/>
            </a:pPr>
            <a:r>
              <a:rPr lang="en-US" sz="3600" b="1" dirty="0">
                <a:latin typeface="+mn-lt"/>
              </a:rPr>
              <a:t>Providing Legal Services to Tribal Communities </a:t>
            </a:r>
            <a:r>
              <a:rPr lang="en-US" sz="3600" b="1" dirty="0" smtClean="0">
                <a:latin typeface="+mn-lt"/>
              </a:rPr>
              <a:t/>
            </a:r>
            <a:br>
              <a:rPr lang="en-US" sz="3600" b="1" dirty="0" smtClean="0">
                <a:latin typeface="+mn-lt"/>
              </a:rPr>
            </a:br>
            <a:r>
              <a:rPr lang="en-US" sz="3600" b="1" dirty="0" smtClean="0">
                <a:latin typeface="+mn-lt"/>
              </a:rPr>
              <a:t>in </a:t>
            </a:r>
            <a:r>
              <a:rPr lang="en-US" sz="3600" b="1" dirty="0">
                <a:latin typeface="+mn-lt"/>
              </a:rPr>
              <a:t>Idaho</a:t>
            </a:r>
            <a:br>
              <a:rPr lang="en-US" sz="3600" b="1" dirty="0">
                <a:latin typeface="+mn-lt"/>
              </a:rPr>
            </a:br>
            <a:endParaRPr sz="3600" b="1" dirty="0">
              <a:ln w="5000" cmpd="sng">
                <a:solidFill>
                  <a:srgbClr val="002060"/>
                </a:solidFill>
                <a:prstDash val="solid"/>
              </a:ln>
              <a:latin typeface="+mn-lt"/>
            </a:endParaRP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1161289" y="1779373"/>
            <a:ext cx="9857232" cy="4374292"/>
          </a:xfrm>
        </p:spPr>
        <p:txBody>
          <a:bodyPr anchor="t">
            <a:normAutofit fontScale="77500" lnSpcReduction="20000"/>
          </a:bodyPr>
          <a:lstStyle/>
          <a:p>
            <a:pPr eaLnBrk="1" hangingPunct="1"/>
            <a:endParaRPr lang="en-US" sz="2800" b="1" i="1" dirty="0"/>
          </a:p>
          <a:p>
            <a:r>
              <a:rPr lang="en-US" sz="3600" b="1" dirty="0"/>
              <a:t>Indigenous </a:t>
            </a:r>
            <a:r>
              <a:rPr lang="en-US" sz="3600" b="1" dirty="0" smtClean="0"/>
              <a:t>Law Conference</a:t>
            </a:r>
          </a:p>
          <a:p>
            <a:r>
              <a:rPr lang="en-US" sz="3600" b="1" dirty="0" smtClean="0"/>
              <a:t>Indigenous </a:t>
            </a:r>
            <a:r>
              <a:rPr lang="en-US" sz="3600" b="1" dirty="0"/>
              <a:t>Law and Policy Center</a:t>
            </a:r>
          </a:p>
          <a:p>
            <a:r>
              <a:rPr lang="en-US" sz="3600" b="1" dirty="0"/>
              <a:t>Michigan State University College of Law</a:t>
            </a:r>
          </a:p>
          <a:p>
            <a:r>
              <a:rPr lang="en-US" sz="3600" b="1" dirty="0"/>
              <a:t>East Lansing, </a:t>
            </a:r>
            <a:r>
              <a:rPr lang="en-US" sz="3600" b="1" dirty="0" smtClean="0"/>
              <a:t>MI</a:t>
            </a:r>
          </a:p>
          <a:p>
            <a:r>
              <a:rPr lang="en-US" sz="3600" b="1" dirty="0" smtClean="0"/>
              <a:t>October 9, 2019</a:t>
            </a:r>
            <a:endParaRPr lang="en-US" sz="3600" b="1" dirty="0"/>
          </a:p>
          <a:p>
            <a:pPr eaLnBrk="1" hangingPunct="1"/>
            <a:endParaRPr lang="en-US" sz="2800" b="1" dirty="0"/>
          </a:p>
          <a:p>
            <a:pPr eaLnBrk="1" hangingPunct="1"/>
            <a:endParaRPr lang="en-US" sz="2800" b="1" dirty="0" smtClean="0"/>
          </a:p>
          <a:p>
            <a:pPr lvl="0" algn="l">
              <a:spcBef>
                <a:spcPts val="600"/>
              </a:spcBef>
            </a:pPr>
            <a:r>
              <a:rPr lang="en-US" sz="2000" b="1" dirty="0">
                <a:solidFill>
                  <a:prstClr val="black"/>
                </a:solidFill>
              </a:rPr>
              <a:t>Howard A. Belodoff</a:t>
            </a:r>
          </a:p>
          <a:p>
            <a:pPr lvl="0" algn="l">
              <a:spcBef>
                <a:spcPts val="600"/>
              </a:spcBef>
            </a:pPr>
            <a:r>
              <a:rPr lang="en-US" sz="2000" b="1" dirty="0">
                <a:solidFill>
                  <a:prstClr val="black"/>
                </a:solidFill>
              </a:rPr>
              <a:t>Associate Director</a:t>
            </a:r>
          </a:p>
          <a:p>
            <a:pPr lvl="0" algn="l">
              <a:spcBef>
                <a:spcPts val="600"/>
              </a:spcBef>
            </a:pPr>
            <a:r>
              <a:rPr lang="en-US" sz="2000" b="1" dirty="0">
                <a:solidFill>
                  <a:prstClr val="black"/>
                </a:solidFill>
              </a:rPr>
              <a:t>Idaho Legal Aid Services, Inc.</a:t>
            </a:r>
          </a:p>
          <a:p>
            <a:pPr lvl="0" algn="l">
              <a:spcBef>
                <a:spcPts val="600"/>
              </a:spcBef>
            </a:pPr>
            <a:r>
              <a:rPr lang="en-US" sz="2000" b="1" dirty="0">
                <a:solidFill>
                  <a:prstClr val="black"/>
                </a:solidFill>
              </a:rPr>
              <a:t>howardbelodoff@idaholegalaid.org</a:t>
            </a:r>
            <a:endParaRPr lang="en-US" sz="2000" dirty="0">
              <a:solidFill>
                <a:prstClr val="black"/>
              </a:solidFill>
            </a:endParaRPr>
          </a:p>
          <a:p>
            <a:pPr algn="l" eaLnBrk="1" hangingPunct="1"/>
            <a:endParaRPr lang="en-US" sz="2800" b="1" dirty="0"/>
          </a:p>
          <a:p>
            <a:pPr eaLnBrk="1" hangingPunct="1"/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13517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IDAHO LEGAL AID SERVICES</a:t>
            </a:r>
            <a:endParaRPr lang="en-US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ILAS is a statewide LSC program with eight offices.</a:t>
            </a:r>
          </a:p>
          <a:p>
            <a:r>
              <a:rPr lang="en-US" dirty="0" smtClean="0"/>
              <a:t>ILAS attorneys serve five Reservations from four offices.</a:t>
            </a:r>
          </a:p>
          <a:p>
            <a:r>
              <a:rPr lang="en-US" dirty="0" smtClean="0"/>
              <a:t>ILAS receives a small LSC Native American grant of $73,000 per year.</a:t>
            </a:r>
          </a:p>
          <a:p>
            <a:r>
              <a:rPr lang="en-US" dirty="0" smtClean="0"/>
              <a:t>Supplemental Funding:</a:t>
            </a:r>
          </a:p>
          <a:p>
            <a:pPr lvl="1"/>
            <a:r>
              <a:rPr lang="en-US" sz="2800" dirty="0" smtClean="0"/>
              <a:t>DOJ Office </a:t>
            </a:r>
            <a:r>
              <a:rPr lang="en-US" sz="2800" dirty="0"/>
              <a:t>of Justice Programs </a:t>
            </a:r>
            <a:r>
              <a:rPr lang="en-US" sz="2800" dirty="0" smtClean="0"/>
              <a:t>Tribal Criminal </a:t>
            </a:r>
            <a:r>
              <a:rPr lang="en-US" sz="2800" dirty="0" smtClean="0"/>
              <a:t>and Civil </a:t>
            </a:r>
            <a:r>
              <a:rPr lang="en-US" sz="2800" dirty="0" smtClean="0"/>
              <a:t>Legal Assistance </a:t>
            </a:r>
            <a:r>
              <a:rPr lang="en-US" sz="2800" smtClean="0"/>
              <a:t>Grants for Indian </a:t>
            </a:r>
            <a:r>
              <a:rPr lang="en-US" sz="2800" dirty="0"/>
              <a:t>tribes </a:t>
            </a:r>
            <a:endParaRPr lang="en-US" sz="2800" dirty="0" smtClean="0"/>
          </a:p>
          <a:p>
            <a:pPr lvl="1"/>
            <a:r>
              <a:rPr lang="en-US" sz="2800" dirty="0" smtClean="0"/>
              <a:t>Tribal Contracts to provide legal representation to Tribal Members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168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940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latin typeface="+mn-lt"/>
              </a:rPr>
              <a:t>SIX INDIAN TRIBES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Five Reservations</a:t>
            </a:r>
          </a:p>
          <a:p>
            <a:r>
              <a:rPr lang="en-US" dirty="0" smtClean="0"/>
              <a:t>  Kootenai</a:t>
            </a:r>
            <a:r>
              <a:rPr lang="en-US" dirty="0"/>
              <a:t>: </a:t>
            </a:r>
            <a:r>
              <a:rPr lang="en-US" dirty="0" smtClean="0"/>
              <a:t>Members: 149	</a:t>
            </a:r>
            <a:r>
              <a:rPr lang="en-US" dirty="0"/>
              <a:t>	</a:t>
            </a:r>
            <a:r>
              <a:rPr lang="en-US" dirty="0" smtClean="0"/>
              <a:t>	Current </a:t>
            </a:r>
            <a:r>
              <a:rPr lang="en-US" dirty="0"/>
              <a:t>Size 12.5 acres</a:t>
            </a:r>
          </a:p>
          <a:p>
            <a:r>
              <a:rPr lang="en-US" dirty="0"/>
              <a:t>  </a:t>
            </a:r>
            <a:r>
              <a:rPr lang="en-US" dirty="0" smtClean="0"/>
              <a:t>Coeur d’Alene</a:t>
            </a:r>
            <a:r>
              <a:rPr lang="en-US" dirty="0"/>
              <a:t>: Members: 2,190 +/- 	Current Size 345,000 acres</a:t>
            </a:r>
          </a:p>
          <a:p>
            <a:r>
              <a:rPr lang="en-US" dirty="0"/>
              <a:t>  </a:t>
            </a:r>
            <a:r>
              <a:rPr lang="en-US" dirty="0" smtClean="0"/>
              <a:t>Nez </a:t>
            </a:r>
            <a:r>
              <a:rPr lang="en-US" dirty="0"/>
              <a:t>Perce: Members:  3500 +/-		Current Size 750,000 acres</a:t>
            </a:r>
          </a:p>
          <a:p>
            <a:r>
              <a:rPr lang="en-US" dirty="0" smtClean="0"/>
              <a:t>  Shoshone </a:t>
            </a:r>
            <a:r>
              <a:rPr lang="en-US" dirty="0"/>
              <a:t>&amp; </a:t>
            </a:r>
            <a:r>
              <a:rPr lang="en-US" dirty="0" smtClean="0"/>
              <a:t>Paiute: Members: 1,200</a:t>
            </a:r>
            <a:r>
              <a:rPr lang="en-US" dirty="0"/>
              <a:t>	Current Size 300,000 </a:t>
            </a:r>
            <a:r>
              <a:rPr lang="en-US" dirty="0" smtClean="0"/>
              <a:t>acres</a:t>
            </a:r>
          </a:p>
          <a:p>
            <a:r>
              <a:rPr lang="en-US" dirty="0"/>
              <a:t> </a:t>
            </a:r>
            <a:r>
              <a:rPr lang="en-US" dirty="0" smtClean="0"/>
              <a:t> Shoshone </a:t>
            </a:r>
            <a:r>
              <a:rPr lang="en-US" dirty="0"/>
              <a:t>&amp; Bannock: Members: 5,826	Current Size 546,000 acres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29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45720"/>
            <a:ext cx="10515600" cy="453224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1665" y="827903"/>
            <a:ext cx="850144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9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9405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+mn-lt"/>
              </a:rPr>
              <a:t>Legal Representation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3892"/>
            <a:ext cx="10515600" cy="5003071"/>
          </a:xfrm>
        </p:spPr>
        <p:txBody>
          <a:bodyPr>
            <a:normAutofit/>
          </a:bodyPr>
          <a:lstStyle/>
          <a:p>
            <a:r>
              <a:rPr lang="en-US" dirty="0"/>
              <a:t>ILAS </a:t>
            </a:r>
            <a:r>
              <a:rPr lang="en-US" dirty="0" smtClean="0"/>
              <a:t>has prioritized a </a:t>
            </a:r>
            <a:r>
              <a:rPr lang="en-US" dirty="0"/>
              <a:t>good working </a:t>
            </a:r>
            <a:r>
              <a:rPr lang="en-US" dirty="0" smtClean="0"/>
              <a:t>relationship</a:t>
            </a:r>
            <a:r>
              <a:rPr lang="en-US" dirty="0"/>
              <a:t> with the </a:t>
            </a:r>
            <a:r>
              <a:rPr lang="en-US" dirty="0" smtClean="0"/>
              <a:t>Tribes, Tribal Courts</a:t>
            </a:r>
            <a:r>
              <a:rPr lang="en-US" dirty="0"/>
              <a:t> </a:t>
            </a:r>
            <a:r>
              <a:rPr lang="en-US" dirty="0" smtClean="0"/>
              <a:t>and Tribal Counsels over </a:t>
            </a:r>
            <a:r>
              <a:rPr lang="en-US" dirty="0"/>
              <a:t>many years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ILAS is an integral component of the </a:t>
            </a:r>
            <a:r>
              <a:rPr lang="en-US" dirty="0"/>
              <a:t>tribal justice system on </a:t>
            </a:r>
            <a:r>
              <a:rPr lang="en-US" dirty="0" smtClean="0"/>
              <a:t>Reservations.</a:t>
            </a:r>
          </a:p>
          <a:p>
            <a:r>
              <a:rPr lang="en-US" dirty="0" smtClean="0"/>
              <a:t>Attorneys </a:t>
            </a:r>
            <a:r>
              <a:rPr lang="en-US" dirty="0"/>
              <a:t>travel to the Reservations on a weekly basis to meet with and serve tribal members and appear in tribal </a:t>
            </a:r>
            <a:r>
              <a:rPr lang="en-US" dirty="0" smtClean="0"/>
              <a:t>courts. </a:t>
            </a:r>
            <a:endParaRPr lang="en-US" dirty="0"/>
          </a:p>
          <a:p>
            <a:r>
              <a:rPr lang="en-US" dirty="0"/>
              <a:t>In the case of the Duck Valley </a:t>
            </a:r>
            <a:r>
              <a:rPr lang="en-US" dirty="0" smtClean="0"/>
              <a:t>Reservation, the </a:t>
            </a:r>
            <a:r>
              <a:rPr lang="en-US" dirty="0"/>
              <a:t>trip is 165 miles one way and may require the attorney to stay overnight to appear at court </a:t>
            </a:r>
            <a:r>
              <a:rPr lang="en-US" dirty="0" smtClean="0"/>
              <a:t>hearings.</a:t>
            </a:r>
          </a:p>
          <a:p>
            <a:pPr lvl="1"/>
            <a:r>
              <a:rPr lang="en-US" sz="2800" dirty="0" smtClean="0"/>
              <a:t>ILAS is the only </a:t>
            </a:r>
            <a:r>
              <a:rPr lang="en-US" sz="2800" dirty="0"/>
              <a:t>legal assistance available on the Duck Valley </a:t>
            </a:r>
            <a:r>
              <a:rPr lang="en-US" sz="2800" dirty="0" smtClean="0"/>
              <a:t>Reservation.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41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456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latin typeface="+mn-lt"/>
              </a:rPr>
              <a:t>Civil and Legal Representation</a:t>
            </a:r>
            <a:endParaRPr lang="en-US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88541"/>
            <a:ext cx="10515600" cy="552347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ILAS provides </a:t>
            </a:r>
            <a:r>
              <a:rPr lang="en-US" dirty="0"/>
              <a:t>legal services </a:t>
            </a:r>
            <a:r>
              <a:rPr lang="en-US" dirty="0" smtClean="0"/>
              <a:t>in </a:t>
            </a:r>
            <a:r>
              <a:rPr lang="en-US" dirty="0"/>
              <a:t>civil and </a:t>
            </a:r>
            <a:r>
              <a:rPr lang="en-US" dirty="0" smtClean="0"/>
              <a:t>criminal cases.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  Public </a:t>
            </a:r>
            <a:r>
              <a:rPr lang="en-US" sz="2800" dirty="0"/>
              <a:t>Defender Services on the Nez Perce and Duck Valley </a:t>
            </a:r>
            <a:r>
              <a:rPr lang="en-US" sz="2800" dirty="0" smtClean="0"/>
              <a:t>Tribal         	Courts</a:t>
            </a:r>
            <a:endParaRPr lang="en-US" sz="2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	Appointed as GAL in juvenile cases for the Fort Hall Tribal Court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	Prepare Indian Wills involving estate issues for trust lands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	Indian Trust Land Management for individual landowners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/>
              <a:t>   Representing </a:t>
            </a:r>
            <a:r>
              <a:rPr lang="en-US" sz="2800" dirty="0"/>
              <a:t>victims of Domestic Violence</a:t>
            </a:r>
          </a:p>
          <a:p>
            <a:r>
              <a:rPr lang="en-US" dirty="0" smtClean="0"/>
              <a:t>ILAS has been involved </a:t>
            </a:r>
            <a:r>
              <a:rPr lang="en-US" dirty="0"/>
              <a:t>in Tribal Court improvement projects such as drafting and revising </a:t>
            </a:r>
            <a:r>
              <a:rPr lang="en-US" dirty="0" smtClean="0"/>
              <a:t>Tribal Codes</a:t>
            </a:r>
            <a:r>
              <a:rPr lang="en-US" smtClean="0"/>
              <a:t>, Judge’s </a:t>
            </a:r>
            <a:r>
              <a:rPr lang="en-US" dirty="0"/>
              <a:t>Desk Book, </a:t>
            </a:r>
            <a:r>
              <a:rPr lang="en-US" dirty="0" smtClean="0"/>
              <a:t>and participating </a:t>
            </a:r>
            <a:r>
              <a:rPr lang="en-US" dirty="0"/>
              <a:t>in </a:t>
            </a:r>
            <a:r>
              <a:rPr lang="en-US" dirty="0" smtClean="0"/>
              <a:t>problem solving courts.</a:t>
            </a:r>
          </a:p>
          <a:p>
            <a:r>
              <a:rPr lang="en-US" dirty="0" smtClean="0"/>
              <a:t>The contract with the Shoshone-Bannock Tribes includes legal representation in state courts for misdemeanors and civil matters.</a:t>
            </a:r>
          </a:p>
          <a:p>
            <a:r>
              <a:rPr lang="en-US" dirty="0"/>
              <a:t>Education of Tribal </a:t>
            </a:r>
            <a:r>
              <a:rPr lang="en-US" dirty="0" smtClean="0"/>
              <a:t>Members: </a:t>
            </a:r>
            <a:r>
              <a:rPr lang="en-US" dirty="0"/>
              <a:t>Wills and Estate Planning, Consumer </a:t>
            </a:r>
            <a:r>
              <a:rPr lang="en-US" dirty="0" smtClean="0"/>
              <a:t>&amp; </a:t>
            </a:r>
            <a:r>
              <a:rPr lang="en-US" dirty="0"/>
              <a:t>Debt Collection, Agricultural and Resource Issues, &amp; Land Management </a:t>
            </a:r>
            <a:r>
              <a:rPr lang="en-US" dirty="0" smtClean="0"/>
              <a:t>Issues.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9543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</TotalTime>
  <Words>244</Words>
  <Application>Microsoft Office PowerPoint</Application>
  <PresentationFormat>Widescreen</PresentationFormat>
  <Paragraphs>44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1_Office Theme</vt:lpstr>
      <vt:lpstr>Providing Legal Services to Tribal Communities  in Idaho </vt:lpstr>
      <vt:lpstr>IDAHO LEGAL AID SERVICES</vt:lpstr>
      <vt:lpstr>SIX INDIAN TRIBES </vt:lpstr>
      <vt:lpstr>PowerPoint Presentation</vt:lpstr>
      <vt:lpstr>Legal Representation</vt:lpstr>
      <vt:lpstr>Civil and Legal Representation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Fundamentals of the Indian Child Welfare Act  25 U.S.C. § § 1901 Et Seq.</dc:title>
  <dc:creator>Howard Belodoff</dc:creator>
  <cp:lastModifiedBy>HOWARD A BELODOFF</cp:lastModifiedBy>
  <cp:revision>13</cp:revision>
  <dcterms:created xsi:type="dcterms:W3CDTF">2019-10-01T22:07:21Z</dcterms:created>
  <dcterms:modified xsi:type="dcterms:W3CDTF">2019-10-04T17:36:26Z</dcterms:modified>
</cp:coreProperties>
</file>