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5"/>
  </p:notesMasterIdLst>
  <p:sldIdLst>
    <p:sldId id="256" r:id="rId2"/>
    <p:sldId id="269" r:id="rId3"/>
    <p:sldId id="257" r:id="rId4"/>
    <p:sldId id="258" r:id="rId5"/>
    <p:sldId id="260" r:id="rId6"/>
    <p:sldId id="259" r:id="rId7"/>
    <p:sldId id="261" r:id="rId8"/>
    <p:sldId id="262" r:id="rId9"/>
    <p:sldId id="263" r:id="rId10"/>
    <p:sldId id="265" r:id="rId11"/>
    <p:sldId id="266" r:id="rId12"/>
    <p:sldId id="268"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58" d="100"/>
          <a:sy n="58" d="100"/>
        </p:scale>
        <p:origin x="921" y="2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21C34-2707-47D1-83B5-92887D014115}" type="datetimeFigureOut">
              <a:rPr lang="en-US" smtClean="0"/>
              <a:t>10/10/2019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563FDF-466A-46B0-893A-9565D779F242}" type="slidenum">
              <a:rPr lang="en-US" smtClean="0"/>
              <a:t>‹#›</a:t>
            </a:fld>
            <a:endParaRPr lang="en-US"/>
          </a:p>
        </p:txBody>
      </p:sp>
    </p:spTree>
    <p:extLst>
      <p:ext uri="{BB962C8B-B14F-4D97-AF65-F5344CB8AC3E}">
        <p14:creationId xmlns:p14="http://schemas.microsoft.com/office/powerpoint/2010/main" val="3782749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name is Katherine Belzowski and I am a recovering Navajo Nation employment lawyer. For 5 years I worked in the Litigation Unit of the Navajo Nation Department of Justice representing the Nation in employment grievance cases.</a:t>
            </a:r>
            <a:endParaRPr lang="en-US" dirty="0"/>
          </a:p>
        </p:txBody>
      </p:sp>
      <p:sp>
        <p:nvSpPr>
          <p:cNvPr id="4" name="Slide Number Placeholder 3"/>
          <p:cNvSpPr>
            <a:spLocks noGrp="1"/>
          </p:cNvSpPr>
          <p:nvPr>
            <p:ph type="sldNum" sz="quarter" idx="10"/>
          </p:nvPr>
        </p:nvSpPr>
        <p:spPr/>
        <p:txBody>
          <a:bodyPr/>
          <a:lstStyle/>
          <a:p>
            <a:fld id="{87563FDF-466A-46B0-893A-9565D779F242}" type="slidenum">
              <a:rPr lang="en-US" smtClean="0"/>
              <a:t>1</a:t>
            </a:fld>
            <a:endParaRPr lang="en-US"/>
          </a:p>
        </p:txBody>
      </p:sp>
    </p:spTree>
    <p:extLst>
      <p:ext uri="{BB962C8B-B14F-4D97-AF65-F5344CB8AC3E}">
        <p14:creationId xmlns:p14="http://schemas.microsoft.com/office/powerpoint/2010/main" val="2596755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cases are brought under the NPEA</a:t>
            </a:r>
            <a:endParaRPr lang="en-US" dirty="0"/>
          </a:p>
        </p:txBody>
      </p:sp>
      <p:sp>
        <p:nvSpPr>
          <p:cNvPr id="4" name="Slide Number Placeholder 3"/>
          <p:cNvSpPr>
            <a:spLocks noGrp="1"/>
          </p:cNvSpPr>
          <p:nvPr>
            <p:ph type="sldNum" sz="quarter" idx="10"/>
          </p:nvPr>
        </p:nvSpPr>
        <p:spPr/>
        <p:txBody>
          <a:bodyPr/>
          <a:lstStyle/>
          <a:p>
            <a:fld id="{87563FDF-466A-46B0-893A-9565D779F242}" type="slidenum">
              <a:rPr lang="en-US" smtClean="0"/>
              <a:t>3</a:t>
            </a:fld>
            <a:endParaRPr lang="en-US"/>
          </a:p>
        </p:txBody>
      </p:sp>
    </p:spTree>
    <p:extLst>
      <p:ext uri="{BB962C8B-B14F-4D97-AF65-F5344CB8AC3E}">
        <p14:creationId xmlns:p14="http://schemas.microsoft.com/office/powerpoint/2010/main" val="19776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Term harassment</a:t>
            </a:r>
            <a:r>
              <a:rPr lang="en-US" baseline="0" dirty="0" smtClean="0"/>
              <a:t> is not defined in the NPEA</a:t>
            </a:r>
          </a:p>
        </p:txBody>
      </p:sp>
      <p:sp>
        <p:nvSpPr>
          <p:cNvPr id="4" name="Slide Number Placeholder 3"/>
          <p:cNvSpPr>
            <a:spLocks noGrp="1"/>
          </p:cNvSpPr>
          <p:nvPr>
            <p:ph type="sldNum" sz="quarter" idx="10"/>
          </p:nvPr>
        </p:nvSpPr>
        <p:spPr/>
        <p:txBody>
          <a:bodyPr/>
          <a:lstStyle/>
          <a:p>
            <a:fld id="{87563FDF-466A-46B0-893A-9565D779F242}" type="slidenum">
              <a:rPr lang="en-US" smtClean="0"/>
              <a:t>5</a:t>
            </a:fld>
            <a:endParaRPr lang="en-US"/>
          </a:p>
        </p:txBody>
      </p:sp>
    </p:spTree>
    <p:extLst>
      <p:ext uri="{BB962C8B-B14F-4D97-AF65-F5344CB8AC3E}">
        <p14:creationId xmlns:p14="http://schemas.microsoft.com/office/powerpoint/2010/main" val="59645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Passed in 1985 and amended in 1990 the NPEA went unchanged for 24 years</a:t>
            </a:r>
          </a:p>
          <a:p>
            <a:pPr marL="171450" indent="-171450">
              <a:buFontTx/>
              <a:buChar char="-"/>
            </a:pPr>
            <a:r>
              <a:rPr lang="en-US" dirty="0" smtClean="0"/>
              <a:t>Darkness</a:t>
            </a:r>
            <a:r>
              <a:rPr lang="en-US" baseline="0" dirty="0" smtClean="0"/>
              <a:t> crept into the world—plaintiff attorneys realized how to successfully bring claims under Act, resulting in the Nation paying out hundreds and thousands of dollars each year</a:t>
            </a:r>
          </a:p>
          <a:p>
            <a:pPr marL="171450" indent="-171450">
              <a:buFontTx/>
              <a:buChar char="-"/>
            </a:pPr>
            <a:r>
              <a:rPr lang="en-US" dirty="0" smtClean="0"/>
              <a:t>Between</a:t>
            </a:r>
            <a:r>
              <a:rPr lang="en-US" baseline="0" dirty="0" smtClean="0"/>
              <a:t> 1990 and 2016 of the </a:t>
            </a:r>
            <a:r>
              <a:rPr lang="en-US" dirty="0" smtClean="0"/>
              <a:t>six cases involving sex discrimination heard by the Navajo Supreme Court, the court failed to find persuasive evidence of abuse in all but one.</a:t>
            </a:r>
            <a:endParaRPr lang="en-US" dirty="0"/>
          </a:p>
        </p:txBody>
      </p:sp>
      <p:sp>
        <p:nvSpPr>
          <p:cNvPr id="4" name="Slide Number Placeholder 3"/>
          <p:cNvSpPr>
            <a:spLocks noGrp="1"/>
          </p:cNvSpPr>
          <p:nvPr>
            <p:ph type="sldNum" sz="quarter" idx="10"/>
          </p:nvPr>
        </p:nvSpPr>
        <p:spPr/>
        <p:txBody>
          <a:bodyPr/>
          <a:lstStyle/>
          <a:p>
            <a:fld id="{87563FDF-466A-46B0-893A-9565D779F242}" type="slidenum">
              <a:rPr lang="en-US" smtClean="0"/>
              <a:t>6</a:t>
            </a:fld>
            <a:endParaRPr lang="en-US"/>
          </a:p>
        </p:txBody>
      </p:sp>
    </p:spTree>
    <p:extLst>
      <p:ext uri="{BB962C8B-B14F-4D97-AF65-F5344CB8AC3E}">
        <p14:creationId xmlns:p14="http://schemas.microsoft.com/office/powerpoint/2010/main" val="3297572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Several years after</a:t>
            </a:r>
            <a:r>
              <a:rPr lang="en-US" baseline="0" dirty="0" smtClean="0"/>
              <a:t> </a:t>
            </a:r>
            <a:r>
              <a:rPr lang="en-US" baseline="0" dirty="0" err="1" smtClean="0"/>
              <a:t>Kesoli</a:t>
            </a:r>
            <a:r>
              <a:rPr lang="en-US" baseline="0" dirty="0" smtClean="0"/>
              <a:t> case the Court heard Yazzie v. Navajo Sanitation</a:t>
            </a:r>
          </a:p>
          <a:p>
            <a:pPr marL="171450" indent="-171450">
              <a:buFontTx/>
              <a:buChar char="-"/>
            </a:pPr>
            <a:r>
              <a:rPr lang="en-US" baseline="0" dirty="0" smtClean="0"/>
              <a:t>Case concerned a subordinate claiming he was sexually harassed by his supervisor</a:t>
            </a:r>
            <a:endParaRPr lang="en-US" dirty="0"/>
          </a:p>
        </p:txBody>
      </p:sp>
      <p:sp>
        <p:nvSpPr>
          <p:cNvPr id="4" name="Slide Number Placeholder 3"/>
          <p:cNvSpPr>
            <a:spLocks noGrp="1"/>
          </p:cNvSpPr>
          <p:nvPr>
            <p:ph type="sldNum" sz="quarter" idx="10"/>
          </p:nvPr>
        </p:nvSpPr>
        <p:spPr/>
        <p:txBody>
          <a:bodyPr/>
          <a:lstStyle/>
          <a:p>
            <a:fld id="{87563FDF-466A-46B0-893A-9565D779F242}" type="slidenum">
              <a:rPr lang="en-US" smtClean="0"/>
              <a:t>8</a:t>
            </a:fld>
            <a:endParaRPr lang="en-US"/>
          </a:p>
        </p:txBody>
      </p:sp>
    </p:spTree>
    <p:extLst>
      <p:ext uri="{BB962C8B-B14F-4D97-AF65-F5344CB8AC3E}">
        <p14:creationId xmlns:p14="http://schemas.microsoft.com/office/powerpoint/2010/main" val="79828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Then in 2014 a Delegate took an interested in</a:t>
            </a:r>
            <a:r>
              <a:rPr lang="en-US" baseline="0" dirty="0" smtClean="0"/>
              <a:t> changing employment law, and started purposing amendments to the NPEA and the PPM</a:t>
            </a:r>
            <a:endParaRPr lang="en-US" dirty="0"/>
          </a:p>
        </p:txBody>
      </p:sp>
      <p:sp>
        <p:nvSpPr>
          <p:cNvPr id="4" name="Slide Number Placeholder 3"/>
          <p:cNvSpPr>
            <a:spLocks noGrp="1"/>
          </p:cNvSpPr>
          <p:nvPr>
            <p:ph type="sldNum" sz="quarter" idx="10"/>
          </p:nvPr>
        </p:nvSpPr>
        <p:spPr/>
        <p:txBody>
          <a:bodyPr/>
          <a:lstStyle/>
          <a:p>
            <a:fld id="{87563FDF-466A-46B0-893A-9565D779F242}" type="slidenum">
              <a:rPr lang="en-US" smtClean="0"/>
              <a:t>9</a:t>
            </a:fld>
            <a:endParaRPr lang="en-US"/>
          </a:p>
        </p:txBody>
      </p:sp>
    </p:spTree>
    <p:extLst>
      <p:ext uri="{BB962C8B-B14F-4D97-AF65-F5344CB8AC3E}">
        <p14:creationId xmlns:p14="http://schemas.microsoft.com/office/powerpoint/2010/main" val="1930339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Historical</a:t>
            </a:r>
            <a:r>
              <a:rPr lang="en-US" baseline="0" dirty="0" smtClean="0"/>
              <a:t> Context—Sexual harassment on the Nation carries a lot of historical and cultural baggage</a:t>
            </a:r>
          </a:p>
          <a:p>
            <a:pPr marL="171450" indent="-171450">
              <a:buFontTx/>
              <a:buChar char="-"/>
            </a:pPr>
            <a:r>
              <a:rPr lang="en-US" baseline="0" dirty="0" smtClean="0"/>
              <a:t>Intergenerational </a:t>
            </a:r>
            <a:r>
              <a:rPr lang="en-US" baseline="0" dirty="0" err="1" smtClean="0"/>
              <a:t>Trama</a:t>
            </a:r>
            <a:endParaRPr lang="en-US" dirty="0"/>
          </a:p>
        </p:txBody>
      </p:sp>
      <p:sp>
        <p:nvSpPr>
          <p:cNvPr id="4" name="Slide Number Placeholder 3"/>
          <p:cNvSpPr>
            <a:spLocks noGrp="1"/>
          </p:cNvSpPr>
          <p:nvPr>
            <p:ph type="sldNum" sz="quarter" idx="10"/>
          </p:nvPr>
        </p:nvSpPr>
        <p:spPr/>
        <p:txBody>
          <a:bodyPr/>
          <a:lstStyle/>
          <a:p>
            <a:fld id="{87563FDF-466A-46B0-893A-9565D779F242}" type="slidenum">
              <a:rPr lang="en-US" smtClean="0"/>
              <a:t>10</a:t>
            </a:fld>
            <a:endParaRPr lang="en-US"/>
          </a:p>
        </p:txBody>
      </p:sp>
    </p:spTree>
    <p:extLst>
      <p:ext uri="{BB962C8B-B14F-4D97-AF65-F5344CB8AC3E}">
        <p14:creationId xmlns:p14="http://schemas.microsoft.com/office/powerpoint/2010/main" val="4082559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Executive Orders</a:t>
            </a:r>
          </a:p>
          <a:p>
            <a:pPr marL="171450" indent="-171450">
              <a:buFontTx/>
              <a:buChar char="-"/>
            </a:pPr>
            <a:r>
              <a:rPr lang="en-US" dirty="0" smtClean="0"/>
              <a:t>Sexual Harassment</a:t>
            </a:r>
            <a:r>
              <a:rPr lang="en-US" baseline="0" dirty="0" smtClean="0"/>
              <a:t> Trainings</a:t>
            </a:r>
          </a:p>
          <a:p>
            <a:pPr marL="171450" indent="-171450">
              <a:buFontTx/>
              <a:buChar char="-"/>
            </a:pPr>
            <a:r>
              <a:rPr lang="en-US" baseline="0" dirty="0" smtClean="0"/>
              <a:t>After Effects of Trainings</a:t>
            </a:r>
          </a:p>
          <a:p>
            <a:pPr marL="171450" indent="-171450">
              <a:buFontTx/>
              <a:buChar char="-"/>
            </a:pPr>
            <a:r>
              <a:rPr lang="en-US" baseline="0" dirty="0" smtClean="0"/>
              <a:t>Moving Forward</a:t>
            </a:r>
            <a:endParaRPr lang="en-US" dirty="0"/>
          </a:p>
        </p:txBody>
      </p:sp>
      <p:sp>
        <p:nvSpPr>
          <p:cNvPr id="4" name="Slide Number Placeholder 3"/>
          <p:cNvSpPr>
            <a:spLocks noGrp="1"/>
          </p:cNvSpPr>
          <p:nvPr>
            <p:ph type="sldNum" sz="quarter" idx="10"/>
          </p:nvPr>
        </p:nvSpPr>
        <p:spPr/>
        <p:txBody>
          <a:bodyPr/>
          <a:lstStyle/>
          <a:p>
            <a:fld id="{87563FDF-466A-46B0-893A-9565D779F242}" type="slidenum">
              <a:rPr lang="en-US" smtClean="0"/>
              <a:t>13</a:t>
            </a:fld>
            <a:endParaRPr lang="en-US"/>
          </a:p>
        </p:txBody>
      </p:sp>
    </p:spTree>
    <p:extLst>
      <p:ext uri="{BB962C8B-B14F-4D97-AF65-F5344CB8AC3E}">
        <p14:creationId xmlns:p14="http://schemas.microsoft.com/office/powerpoint/2010/main" val="4243462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10/9/2019</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fronterasdesk.org/content/696370/changing-woman-part-three-lead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Respect Women,</a:t>
            </a:r>
            <a:br>
              <a:rPr lang="en-US" sz="4400" dirty="0" smtClean="0"/>
            </a:br>
            <a:r>
              <a:rPr lang="en-US" sz="4400" dirty="0" smtClean="0"/>
              <a:t>They Make Our Bread.</a:t>
            </a:r>
            <a:r>
              <a:rPr lang="en-US" dirty="0" smtClean="0"/>
              <a:t/>
            </a:r>
            <a:br>
              <a:rPr lang="en-US" dirty="0" smtClean="0"/>
            </a:br>
            <a:endParaRPr lang="en-US" dirty="0"/>
          </a:p>
        </p:txBody>
      </p:sp>
      <p:sp>
        <p:nvSpPr>
          <p:cNvPr id="3" name="Subtitle 2"/>
          <p:cNvSpPr>
            <a:spLocks noGrp="1"/>
          </p:cNvSpPr>
          <p:nvPr>
            <p:ph type="subTitle" idx="4294967295"/>
          </p:nvPr>
        </p:nvSpPr>
        <p:spPr>
          <a:xfrm>
            <a:off x="4234249" y="5815484"/>
            <a:ext cx="7315200" cy="914400"/>
          </a:xfrm>
        </p:spPr>
        <p:txBody>
          <a:bodyPr>
            <a:normAutofit fontScale="92500"/>
          </a:bodyPr>
          <a:lstStyle/>
          <a:p>
            <a:pPr algn="ctr"/>
            <a:r>
              <a:rPr lang="en-US" b="1" dirty="0" smtClean="0">
                <a:solidFill>
                  <a:schemeClr val="tx1"/>
                </a:solidFill>
              </a:rPr>
              <a:t>Katherine Belzowski, Esq. Navajo Nation Department of Justice</a:t>
            </a:r>
          </a:p>
          <a:p>
            <a:pPr algn="ctr"/>
            <a:r>
              <a:rPr lang="en-US" b="1" dirty="0" smtClean="0">
                <a:solidFill>
                  <a:schemeClr val="tx1"/>
                </a:solidFill>
              </a:rPr>
              <a:t>Navajo Nation Council Delegate Amber </a:t>
            </a:r>
            <a:r>
              <a:rPr lang="en-US" b="1" dirty="0" err="1" smtClean="0">
                <a:solidFill>
                  <a:schemeClr val="tx1"/>
                </a:solidFill>
              </a:rPr>
              <a:t>Kanazbah</a:t>
            </a:r>
            <a:r>
              <a:rPr lang="en-US" b="1" dirty="0" smtClean="0">
                <a:solidFill>
                  <a:schemeClr val="tx1"/>
                </a:solidFill>
              </a:rPr>
              <a:t> Crotty</a:t>
            </a:r>
          </a:p>
        </p:txBody>
      </p:sp>
    </p:spTree>
    <p:extLst>
      <p:ext uri="{BB962C8B-B14F-4D97-AF65-F5344CB8AC3E}">
        <p14:creationId xmlns:p14="http://schemas.microsoft.com/office/powerpoint/2010/main" val="2041171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Discrimination Laws on the Navajo Nation</a:t>
            </a:r>
            <a:endParaRPr lang="en-US" dirty="0"/>
          </a:p>
        </p:txBody>
      </p:sp>
      <p:sp>
        <p:nvSpPr>
          <p:cNvPr id="3" name="Content Placeholder 2"/>
          <p:cNvSpPr>
            <a:spLocks noGrp="1"/>
          </p:cNvSpPr>
          <p:nvPr>
            <p:ph idx="1"/>
          </p:nvPr>
        </p:nvSpPr>
        <p:spPr/>
        <p:txBody>
          <a:bodyPr/>
          <a:lstStyle/>
          <a:p>
            <a:r>
              <a:rPr lang="en-US" dirty="0" smtClean="0"/>
              <a:t>Navajo Nation Bill of Rights § </a:t>
            </a:r>
            <a:r>
              <a:rPr lang="en-US" dirty="0"/>
              <a:t>3.	</a:t>
            </a:r>
            <a:endParaRPr lang="en-US" dirty="0" smtClean="0"/>
          </a:p>
          <a:p>
            <a:pPr lvl="1"/>
            <a:r>
              <a:rPr lang="en-US" sz="2000" dirty="0" smtClean="0"/>
              <a:t>….Equality </a:t>
            </a:r>
            <a:r>
              <a:rPr lang="en-US" sz="2000" dirty="0"/>
              <a:t>of rights under the law shall not be denied or abridged by the Navajo Nation on account of sex nor shall any person within its jurisdiction be denied equal protection in accordance with the laws of the Navajo </a:t>
            </a:r>
            <a:r>
              <a:rPr lang="en-US" sz="2000" dirty="0" smtClean="0"/>
              <a:t>Nation...</a:t>
            </a:r>
          </a:p>
          <a:p>
            <a:pPr marL="0" indent="0">
              <a:buNone/>
            </a:pPr>
            <a:endParaRPr lang="en-US" dirty="0"/>
          </a:p>
          <a:p>
            <a:r>
              <a:rPr lang="en-US" dirty="0" smtClean="0"/>
              <a:t>Sexual Harassment Policy in the Personal Policy Manua</a:t>
            </a:r>
            <a:r>
              <a:rPr lang="en-US" dirty="0"/>
              <a:t>l</a:t>
            </a:r>
            <a:endParaRPr lang="en-US" dirty="0" smtClean="0"/>
          </a:p>
          <a:p>
            <a:pPr lvl="2"/>
            <a:r>
              <a:rPr lang="en-US" sz="2000" dirty="0" smtClean="0"/>
              <a:t>Defines sexual harassment</a:t>
            </a:r>
          </a:p>
          <a:p>
            <a:pPr lvl="2"/>
            <a:r>
              <a:rPr lang="en-US" sz="2000" dirty="0" smtClean="0"/>
              <a:t>How to report a complaint of sexual harassment</a:t>
            </a:r>
          </a:p>
          <a:p>
            <a:pPr lvl="2"/>
            <a:r>
              <a:rPr lang="en-US" sz="2000" dirty="0" smtClean="0"/>
              <a:t>No retaliation</a:t>
            </a:r>
          </a:p>
          <a:p>
            <a:pPr lvl="2"/>
            <a:r>
              <a:rPr lang="en-US" sz="2000" dirty="0" smtClean="0"/>
              <a:t>Requires an Investigation be performed</a:t>
            </a:r>
          </a:p>
        </p:txBody>
      </p:sp>
    </p:spTree>
    <p:extLst>
      <p:ext uri="{BB962C8B-B14F-4D97-AF65-F5344CB8AC3E}">
        <p14:creationId xmlns:p14="http://schemas.microsoft.com/office/powerpoint/2010/main" val="778857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Navajo Preference and Employment Act (NPEA)</a:t>
            </a:r>
            <a:endParaRPr lang="en-US" dirty="0"/>
          </a:p>
        </p:txBody>
      </p:sp>
      <p:sp>
        <p:nvSpPr>
          <p:cNvPr id="3" name="Content Placeholder 2"/>
          <p:cNvSpPr>
            <a:spLocks noGrp="1"/>
          </p:cNvSpPr>
          <p:nvPr>
            <p:ph idx="1"/>
          </p:nvPr>
        </p:nvSpPr>
        <p:spPr/>
        <p:txBody>
          <a:bodyPr/>
          <a:lstStyle/>
          <a:p>
            <a:pPr algn="just"/>
            <a:r>
              <a:rPr lang="en-US" dirty="0" smtClean="0"/>
              <a:t>Purpose: Provide employment opportunities to the Navajo work force and protect Navajo workers from exploitation. </a:t>
            </a:r>
          </a:p>
          <a:p>
            <a:pPr algn="just"/>
            <a:r>
              <a:rPr lang="en-US" dirty="0" smtClean="0"/>
              <a:t>Applies to all employers doing business within the </a:t>
            </a:r>
            <a:r>
              <a:rPr lang="en-US" b="1" dirty="0" smtClean="0"/>
              <a:t>territorial jurisdiction</a:t>
            </a:r>
            <a:r>
              <a:rPr lang="en-US" dirty="0" smtClean="0"/>
              <a:t> of the Navajo Nation, near the boundaries of the Navajo Nation, or engaged in a contract with Navajo Nation. 15 N.N.C. § 604</a:t>
            </a:r>
          </a:p>
          <a:p>
            <a:pPr algn="just"/>
            <a:r>
              <a:rPr lang="en-US" b="1" dirty="0" smtClean="0"/>
              <a:t>Territorial jurisdiction</a:t>
            </a:r>
            <a:r>
              <a:rPr lang="en-US" dirty="0" smtClean="0"/>
              <a:t>: “All land within the exterior boundaries of the Navajo </a:t>
            </a:r>
            <a:r>
              <a:rPr lang="en-US" dirty="0"/>
              <a:t>Indian Reservation or of the Eastern Navajo Agency, all land within the limits of dependent Navajo Indian communities, all Navajo Indian allotments, all land owned in fee by the Navajo Nation, and all other land held in trust for, owned in fee by, or leased by the United States to the Navajo Nation or any Band of Navajo Indians.”  </a:t>
            </a:r>
            <a:r>
              <a:rPr lang="en-US" dirty="0" smtClean="0"/>
              <a:t>7 N.N.C. § </a:t>
            </a:r>
            <a:r>
              <a:rPr lang="en-US" dirty="0"/>
              <a:t>254</a:t>
            </a:r>
          </a:p>
        </p:txBody>
      </p:sp>
    </p:spTree>
    <p:extLst>
      <p:ext uri="{BB962C8B-B14F-4D97-AF65-F5344CB8AC3E}">
        <p14:creationId xmlns:p14="http://schemas.microsoft.com/office/powerpoint/2010/main" val="752636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Paul Spruhan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58248" y="881062"/>
            <a:ext cx="3864620" cy="5168930"/>
          </a:xfrm>
        </p:spPr>
      </p:pic>
    </p:spTree>
    <p:extLst>
      <p:ext uri="{BB962C8B-B14F-4D97-AF65-F5344CB8AC3E}">
        <p14:creationId xmlns:p14="http://schemas.microsoft.com/office/powerpoint/2010/main" val="884169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Harassment in NPEA</a:t>
            </a:r>
            <a:endParaRPr lang="en-US" dirty="0"/>
          </a:p>
        </p:txBody>
      </p:sp>
      <p:sp>
        <p:nvSpPr>
          <p:cNvPr id="3" name="Content Placeholder 2"/>
          <p:cNvSpPr>
            <a:spLocks noGrp="1"/>
          </p:cNvSpPr>
          <p:nvPr>
            <p:ph idx="1"/>
          </p:nvPr>
        </p:nvSpPr>
        <p:spPr/>
        <p:txBody>
          <a:bodyPr/>
          <a:lstStyle/>
          <a:p>
            <a:pPr algn="just"/>
            <a:r>
              <a:rPr lang="en-US" sz="2400" dirty="0" smtClean="0"/>
              <a:t>“All </a:t>
            </a:r>
            <a:r>
              <a:rPr lang="en-US" sz="2400" dirty="0"/>
              <a:t>employers shall maintain a safe and clean working environment and provide employment conditions which are free of prejudice, intimidation and harassment</a:t>
            </a:r>
            <a:r>
              <a:rPr lang="en-US" sz="2400" dirty="0" smtClean="0"/>
              <a:t>.” 15 N.N.C. § 604(B)(8)</a:t>
            </a:r>
          </a:p>
          <a:p>
            <a:pPr marL="0" indent="0" algn="just">
              <a:buNone/>
            </a:pPr>
            <a:endParaRPr lang="en-US" dirty="0"/>
          </a:p>
        </p:txBody>
      </p:sp>
    </p:spTree>
    <p:extLst>
      <p:ext uri="{BB962C8B-B14F-4D97-AF65-F5344CB8AC3E}">
        <p14:creationId xmlns:p14="http://schemas.microsoft.com/office/powerpoint/2010/main" val="3020521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4">
            <a:extLst>
              <a:ext uri="{28A0092B-C50C-407E-A947-70E740481C1C}">
                <a14:useLocalDpi xmlns:a14="http://schemas.microsoft.com/office/drawing/2010/main" val="0"/>
              </a:ext>
            </a:extLst>
          </a:blip>
          <a:stretch>
            <a:fillRect/>
          </a:stretch>
        </p:blipFill>
        <p:spPr>
          <a:xfrm>
            <a:off x="1384301" y="994319"/>
            <a:ext cx="9232900" cy="4885781"/>
          </a:xfrm>
        </p:spPr>
      </p:pic>
    </p:spTree>
    <p:extLst>
      <p:ext uri="{BB962C8B-B14F-4D97-AF65-F5344CB8AC3E}">
        <p14:creationId xmlns:p14="http://schemas.microsoft.com/office/powerpoint/2010/main" val="1090624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Harassment in the Courts</a:t>
            </a:r>
            <a:endParaRPr lang="en-US" dirty="0"/>
          </a:p>
        </p:txBody>
      </p:sp>
      <p:sp>
        <p:nvSpPr>
          <p:cNvPr id="3" name="Content Placeholder 2"/>
          <p:cNvSpPr>
            <a:spLocks noGrp="1"/>
          </p:cNvSpPr>
          <p:nvPr>
            <p:ph idx="1"/>
          </p:nvPr>
        </p:nvSpPr>
        <p:spPr/>
        <p:txBody>
          <a:bodyPr/>
          <a:lstStyle/>
          <a:p>
            <a:pPr algn="just"/>
            <a:r>
              <a:rPr lang="en-US" sz="2400" dirty="0"/>
              <a:t>Encompassing “all forms of conduct that unreasonably interfere with an individual's work performance or create an intimidating, hostile, or offensive working environment.” </a:t>
            </a:r>
            <a:r>
              <a:rPr lang="en-US" sz="2400" dirty="0" err="1"/>
              <a:t>Kesoli</a:t>
            </a:r>
            <a:r>
              <a:rPr lang="en-US" sz="2400" dirty="0"/>
              <a:t> v. Anderson, 8 Nav. R.  (Nav. Sup. Ct. </a:t>
            </a:r>
            <a:r>
              <a:rPr lang="en-US" sz="2400" dirty="0" smtClean="0"/>
              <a:t>2005)</a:t>
            </a:r>
          </a:p>
          <a:p>
            <a:pPr algn="just"/>
            <a:r>
              <a:rPr lang="en-US" sz="2400" dirty="0" smtClean="0"/>
              <a:t>“To </a:t>
            </a:r>
            <a:r>
              <a:rPr lang="en-US" sz="2400" dirty="0"/>
              <a:t>maintain a harmonious work place, employers must prevent hostile activity, especially from a </a:t>
            </a:r>
            <a:r>
              <a:rPr lang="en-US" sz="2400" dirty="0" smtClean="0"/>
              <a:t>supervisor.”</a:t>
            </a:r>
          </a:p>
          <a:p>
            <a:pPr algn="just"/>
            <a:r>
              <a:rPr lang="en-US" sz="2400" dirty="0" smtClean="0"/>
              <a:t>“</a:t>
            </a:r>
            <a:r>
              <a:rPr lang="en-US" sz="2400" dirty="0" err="1" smtClean="0"/>
              <a:t>Kesoli's</a:t>
            </a:r>
            <a:r>
              <a:rPr lang="en-US" sz="2400" dirty="0" smtClean="0"/>
              <a:t> </a:t>
            </a:r>
            <a:r>
              <a:rPr lang="en-US" sz="2400" dirty="0"/>
              <a:t>position of supervisor, which, in the context of Navajo thinking makes him a </a:t>
            </a:r>
            <a:r>
              <a:rPr lang="en-US" sz="2400" dirty="0" err="1" smtClean="0"/>
              <a:t>naat'áanii</a:t>
            </a:r>
            <a:r>
              <a:rPr lang="en-US" sz="2400" dirty="0" smtClean="0"/>
              <a:t>.”</a:t>
            </a:r>
          </a:p>
          <a:p>
            <a:pPr algn="just"/>
            <a:r>
              <a:rPr lang="en-US" sz="2400" dirty="0" smtClean="0"/>
              <a:t>“As </a:t>
            </a:r>
            <a:r>
              <a:rPr lang="en-US" sz="2400" dirty="0"/>
              <a:t>a </a:t>
            </a:r>
            <a:r>
              <a:rPr lang="en-US" sz="2400" dirty="0" err="1"/>
              <a:t>naat'áanii</a:t>
            </a:r>
            <a:r>
              <a:rPr lang="en-US" sz="2400" dirty="0"/>
              <a:t> he had a responsibility to conduct himself thoughtfully and carefully with respect for his employees under the principle of </a:t>
            </a:r>
            <a:r>
              <a:rPr lang="en-US" sz="2400" dirty="0" err="1" smtClean="0"/>
              <a:t>házhó'ógo</a:t>
            </a:r>
            <a:r>
              <a:rPr lang="en-US" sz="2400" dirty="0" smtClean="0"/>
              <a:t>…”</a:t>
            </a:r>
            <a:endParaRPr lang="en-US" sz="2400" dirty="0"/>
          </a:p>
          <a:p>
            <a:endParaRPr lang="en-US" dirty="0"/>
          </a:p>
        </p:txBody>
      </p:sp>
    </p:spTree>
    <p:extLst>
      <p:ext uri="{BB962C8B-B14F-4D97-AF65-F5344CB8AC3E}">
        <p14:creationId xmlns:p14="http://schemas.microsoft.com/office/powerpoint/2010/main" val="1063333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Harassment in the Courts</a:t>
            </a:r>
            <a:endParaRPr lang="en-US" dirty="0"/>
          </a:p>
        </p:txBody>
      </p:sp>
      <p:sp>
        <p:nvSpPr>
          <p:cNvPr id="3" name="Content Placeholder 2"/>
          <p:cNvSpPr>
            <a:spLocks noGrp="1"/>
          </p:cNvSpPr>
          <p:nvPr>
            <p:ph idx="1"/>
          </p:nvPr>
        </p:nvSpPr>
        <p:spPr/>
        <p:txBody>
          <a:bodyPr/>
          <a:lstStyle/>
          <a:p>
            <a:pPr algn="just"/>
            <a:r>
              <a:rPr lang="en-US" dirty="0" smtClean="0"/>
              <a:t>"</a:t>
            </a:r>
            <a:r>
              <a:rPr lang="en-US" dirty="0"/>
              <a:t>The Court holds that in this case the very broad, ambiguous language in Section 604(B)(9) does not authorize an employee to file a claim with the Commission against an employer for sexual harassment." Yazzie v. Navajo Sanitation, </a:t>
            </a:r>
            <a:r>
              <a:rPr lang="en-US" dirty="0" smtClean="0"/>
              <a:t>9 Nav. R </a:t>
            </a:r>
            <a:r>
              <a:rPr lang="en-US" dirty="0"/>
              <a:t>(Nav. Sup. Ct</a:t>
            </a:r>
            <a:r>
              <a:rPr lang="en-US" dirty="0" smtClean="0"/>
              <a:t>. </a:t>
            </a:r>
            <a:r>
              <a:rPr lang="en-US" dirty="0"/>
              <a:t>2007</a:t>
            </a:r>
            <a:r>
              <a:rPr lang="en-US" dirty="0" smtClean="0"/>
              <a:t>).</a:t>
            </a:r>
          </a:p>
          <a:p>
            <a:pPr algn="just"/>
            <a:r>
              <a:rPr lang="en-US" dirty="0" smtClean="0"/>
              <a:t>“Sexual </a:t>
            </a:r>
            <a:r>
              <a:rPr lang="en-US" dirty="0"/>
              <a:t>harassment is an emerging issue in Navajo society, and other societies, and what it means and whether it should be an actionable claim are being developed</a:t>
            </a:r>
            <a:r>
              <a:rPr lang="en-US" dirty="0" smtClean="0"/>
              <a:t>.” </a:t>
            </a:r>
          </a:p>
          <a:p>
            <a:pPr algn="just"/>
            <a:r>
              <a:rPr lang="en-US" dirty="0" smtClean="0"/>
              <a:t>“Given </a:t>
            </a:r>
            <a:r>
              <a:rPr lang="en-US" dirty="0"/>
              <a:t>the unsettled nature of what sexual harassment should mean and, absent explicit language in the NPEA that sexual harassment is actionable before the Commission, the Court will not expand the statute to allow for claims against an employer where the Council has not clearly provided for them</a:t>
            </a:r>
            <a:r>
              <a:rPr lang="en-US" dirty="0" smtClean="0"/>
              <a:t>.”</a:t>
            </a:r>
          </a:p>
          <a:p>
            <a:pPr algn="just"/>
            <a:r>
              <a:rPr lang="en-US" dirty="0" smtClean="0"/>
              <a:t>“If </a:t>
            </a:r>
            <a:r>
              <a:rPr lang="en-US" dirty="0"/>
              <a:t>the Council wishes the Commission to hear such claims, it may amend the statute to clearly provide such jurisdiction</a:t>
            </a:r>
            <a:r>
              <a:rPr lang="en-US" dirty="0" smtClean="0"/>
              <a:t>.”</a:t>
            </a:r>
            <a:endParaRPr lang="en-US" dirty="0"/>
          </a:p>
        </p:txBody>
      </p:sp>
    </p:spTree>
    <p:extLst>
      <p:ext uri="{BB962C8B-B14F-4D97-AF65-F5344CB8AC3E}">
        <p14:creationId xmlns:p14="http://schemas.microsoft.com/office/powerpoint/2010/main" val="4125790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551" y="1301579"/>
            <a:ext cx="10808909" cy="4563762"/>
          </a:xfrm>
          <a:prstGeom prst="rect">
            <a:avLst/>
          </a:prstGeom>
        </p:spPr>
      </p:pic>
    </p:spTree>
    <p:extLst>
      <p:ext uri="{BB962C8B-B14F-4D97-AF65-F5344CB8AC3E}">
        <p14:creationId xmlns:p14="http://schemas.microsoft.com/office/powerpoint/2010/main" val="2080636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Harassment on the Nation</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744994" y="469899"/>
            <a:ext cx="5828015" cy="5828015"/>
          </a:xfrm>
        </p:spPr>
      </p:pic>
    </p:spTree>
    <p:extLst>
      <p:ext uri="{BB962C8B-B14F-4D97-AF65-F5344CB8AC3E}">
        <p14:creationId xmlns:p14="http://schemas.microsoft.com/office/powerpoint/2010/main" val="1043539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Amending the NPEA</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07635" y="1336563"/>
            <a:ext cx="7315200" cy="3977640"/>
          </a:xfrm>
        </p:spPr>
      </p:pic>
    </p:spTree>
    <p:extLst>
      <p:ext uri="{BB962C8B-B14F-4D97-AF65-F5344CB8AC3E}">
        <p14:creationId xmlns:p14="http://schemas.microsoft.com/office/powerpoint/2010/main" val="3708871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Sexual Harassment Language</a:t>
            </a:r>
            <a:endParaRPr lang="en-US" dirty="0"/>
          </a:p>
        </p:txBody>
      </p:sp>
      <p:sp>
        <p:nvSpPr>
          <p:cNvPr id="3" name="Content Placeholder 2"/>
          <p:cNvSpPr>
            <a:spLocks noGrp="1"/>
          </p:cNvSpPr>
          <p:nvPr>
            <p:ph idx="1"/>
          </p:nvPr>
        </p:nvSpPr>
        <p:spPr/>
        <p:txBody>
          <a:bodyPr/>
          <a:lstStyle/>
          <a:p>
            <a:pPr lvl="0" algn="just">
              <a:buClr>
                <a:srgbClr val="F0A22E"/>
              </a:buClr>
            </a:pPr>
            <a:r>
              <a:rPr lang="en-US" dirty="0">
                <a:solidFill>
                  <a:prstClr val="black">
                    <a:lumMod val="65000"/>
                    <a:lumOff val="35000"/>
                  </a:prstClr>
                </a:solidFill>
              </a:rPr>
              <a:t>All employers shall maintain a safe and clean working environment and provide employment conditions which are free of prejudice, intimidation and </a:t>
            </a:r>
            <a:r>
              <a:rPr lang="en-US" b="1" dirty="0">
                <a:solidFill>
                  <a:srgbClr val="0070C0"/>
                </a:solidFill>
              </a:rPr>
              <a:t>including sexual harassment</a:t>
            </a:r>
            <a:r>
              <a:rPr lang="en-US" dirty="0">
                <a:solidFill>
                  <a:srgbClr val="0070C0"/>
                </a:solidFill>
              </a:rPr>
              <a:t>.  </a:t>
            </a:r>
            <a:r>
              <a:rPr lang="en-US" b="1" dirty="0">
                <a:solidFill>
                  <a:prstClr val="black">
                    <a:lumMod val="65000"/>
                    <a:lumOff val="35000"/>
                  </a:prstClr>
                </a:solidFill>
              </a:rPr>
              <a:t>The employee alleging a violation of this subsection shall have the burden of proof to show that violation by a preponderance of the evidence.</a:t>
            </a:r>
            <a:r>
              <a:rPr lang="en-US" dirty="0">
                <a:solidFill>
                  <a:prstClr val="black">
                    <a:lumMod val="65000"/>
                    <a:lumOff val="35000"/>
                  </a:prstClr>
                </a:solidFill>
              </a:rPr>
              <a:t> An employee may not file an action under the Domestic Abuse Protection Act, 9 N.N.C. § 1601, et seq., to seek to restrain a supervisor or co-worker for a dispute arising out of the employment relationship. 15 N.N.C. § 604(B)(9).</a:t>
            </a:r>
          </a:p>
          <a:p>
            <a:endParaRPr lang="en-US" dirty="0"/>
          </a:p>
        </p:txBody>
      </p:sp>
    </p:spTree>
    <p:extLst>
      <p:ext uri="{BB962C8B-B14F-4D97-AF65-F5344CB8AC3E}">
        <p14:creationId xmlns:p14="http://schemas.microsoft.com/office/powerpoint/2010/main" val="3944502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Post-Amendment Life</a:t>
            </a:r>
            <a:endParaRPr lang="en-US" dirty="0"/>
          </a:p>
        </p:txBody>
      </p:sp>
      <p:sp>
        <p:nvSpPr>
          <p:cNvPr id="3" name="Content Placeholder 2"/>
          <p:cNvSpPr>
            <a:spLocks noGrp="1"/>
          </p:cNvSpPr>
          <p:nvPr>
            <p:ph idx="1"/>
          </p:nvPr>
        </p:nvSpPr>
        <p:spPr/>
        <p:txBody>
          <a:bodyPr/>
          <a:lstStyle/>
          <a:p>
            <a:r>
              <a:rPr lang="en-US" dirty="0">
                <a:hlinkClick r:id="rId4"/>
              </a:rPr>
              <a:t>https://fronterasdesk.org/content/696370/changing-woman-part-three-leader</a:t>
            </a:r>
            <a:endParaRPr lang="en-US" b="1" dirty="0">
              <a:solidFill>
                <a:schemeClr val="tx1"/>
              </a:solidFill>
            </a:endParaRPr>
          </a:p>
        </p:txBody>
      </p:sp>
    </p:spTree>
    <p:extLst>
      <p:ext uri="{BB962C8B-B14F-4D97-AF65-F5344CB8AC3E}">
        <p14:creationId xmlns:p14="http://schemas.microsoft.com/office/powerpoint/2010/main" val="2368595704"/>
      </p:ext>
    </p:extLst>
  </p:cSld>
  <p:clrMapOvr>
    <a:masterClrMapping/>
  </p:clrMapOvr>
</p:sld>
</file>

<file path=ppt/theme/theme1.xml><?xml version="1.0" encoding="utf-8"?>
<a:theme xmlns:a="http://schemas.openxmlformats.org/drawingml/2006/main" name="Frame">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740</TotalTime>
  <Words>829</Words>
  <Application>Microsoft Office PowerPoint</Application>
  <PresentationFormat>Widescreen</PresentationFormat>
  <Paragraphs>58</Paragraphs>
  <Slides>13</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Corbel</vt:lpstr>
      <vt:lpstr>Wingdings 2</vt:lpstr>
      <vt:lpstr>Frame</vt:lpstr>
      <vt:lpstr>Respect Women, They Make Our Bread. </vt:lpstr>
      <vt:lpstr>Sexual Discrimination Laws on the Navajo Nation</vt:lpstr>
      <vt:lpstr>Navajo Preference and Employment Act (NPEA)</vt:lpstr>
      <vt:lpstr>Paul Spruhan</vt:lpstr>
      <vt:lpstr>Harassment in NPEA</vt:lpstr>
      <vt:lpstr>PowerPoint Presentation</vt:lpstr>
      <vt:lpstr>Harassment in the Courts</vt:lpstr>
      <vt:lpstr>Sexual Harassment in the Courts</vt:lpstr>
      <vt:lpstr>PowerPoint Presentation</vt:lpstr>
      <vt:lpstr>Sexual Harassment on the Nation</vt:lpstr>
      <vt:lpstr>Amending the NPEA</vt:lpstr>
      <vt:lpstr>New Sexual Harassment Language</vt:lpstr>
      <vt:lpstr>Post-Amendment Life</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Respect Women, They Make Our Bread.</dc:title>
  <dc:creator>Katherine Belzowski</dc:creator>
  <cp:lastModifiedBy>Katherine Belzowski</cp:lastModifiedBy>
  <cp:revision>24</cp:revision>
  <dcterms:created xsi:type="dcterms:W3CDTF">2019-10-10T03:18:37Z</dcterms:created>
  <dcterms:modified xsi:type="dcterms:W3CDTF">2019-10-10T15:39:12Z</dcterms:modified>
</cp:coreProperties>
</file>