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7" autoAdjust="0"/>
    <p:restoredTop sz="94660"/>
  </p:normalViewPr>
  <p:slideViewPr>
    <p:cSldViewPr snapToGrid="0">
      <p:cViewPr varScale="1">
        <p:scale>
          <a:sx n="94" d="100"/>
          <a:sy n="94" d="100"/>
        </p:scale>
        <p:origin x="108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10/7/2019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10/7/2019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The Lawyer Becomes the Client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Challenges in Transitioning to Public Service and Leadership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60449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Ethical Considerations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Application of Rules of Professional Conduct</a:t>
            </a:r>
          </a:p>
          <a:p>
            <a:r>
              <a:rPr lang="en-US" dirty="0"/>
              <a:t>Attorney-Client </a:t>
            </a:r>
            <a:r>
              <a:rPr lang="en-US" dirty="0" smtClean="0"/>
              <a:t>Relationship (Rule 1.13)</a:t>
            </a:r>
          </a:p>
          <a:p>
            <a:r>
              <a:rPr lang="en-US" dirty="0" smtClean="0"/>
              <a:t>Conflicts of Interest (Rules 1.8 – 1.10)</a:t>
            </a:r>
          </a:p>
          <a:p>
            <a:r>
              <a:rPr lang="en-US" dirty="0" smtClean="0"/>
              <a:t>Duty of Truthfulness (Rule 4.1)</a:t>
            </a:r>
          </a:p>
          <a:p>
            <a:r>
              <a:rPr lang="en-US" dirty="0" smtClean="0"/>
              <a:t>Communication with Person Represented by Counsel (Rule 4.2 &amp; 4.3)</a:t>
            </a:r>
          </a:p>
          <a:p>
            <a:r>
              <a:rPr lang="en-US" dirty="0" smtClean="0"/>
              <a:t>Former Government Officials (Rule 1.11)</a:t>
            </a:r>
          </a:p>
          <a:p>
            <a:r>
              <a:rPr lang="en-US" dirty="0" smtClean="0"/>
              <a:t>Practical Issues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16623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You’re never NOT a lawyer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5398346" cy="3880773"/>
          </a:xfrm>
        </p:spPr>
        <p:txBody>
          <a:bodyPr/>
          <a:lstStyle/>
          <a:p>
            <a:r>
              <a:rPr lang="en-US" dirty="0" smtClean="0"/>
              <a:t>Preamble to the MRPC indicates that ethical duties attach to attorneys, regardless of whether they are presently acting “as a lawyer.”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It doesn’t matter what hat you’re wearing – you have a duty to abide by your ethical obligations as a lawyer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760" y="2160589"/>
            <a:ext cx="3547186" cy="2811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1642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Attorney-Client Relationship: Is there a client?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Rule 1.13(a): “</a:t>
            </a:r>
            <a:r>
              <a:rPr lang="en-US" dirty="0"/>
              <a:t>(a) A lawyer employed or retained by an organization represents the organization acting through its duly authorized constituents</a:t>
            </a:r>
            <a:r>
              <a:rPr lang="en-US" dirty="0" smtClean="0"/>
              <a:t>.”</a:t>
            </a:r>
          </a:p>
          <a:p>
            <a:r>
              <a:rPr lang="en-US" dirty="0" smtClean="0"/>
              <a:t>Formation of Attorney-Client Relationship (Restatement of Law Governing Lawyers Sec. 14)</a:t>
            </a:r>
          </a:p>
          <a:p>
            <a:pPr lvl="1"/>
            <a:r>
              <a:rPr lang="en-US" dirty="0" smtClean="0"/>
              <a:t>Manifestation of intent to seek provision of legal services</a:t>
            </a:r>
          </a:p>
          <a:p>
            <a:pPr lvl="1"/>
            <a:r>
              <a:rPr lang="en-US" dirty="0" smtClean="0"/>
              <a:t>Lawyer agrees to do so – OR – lawyer doesn’t demonstrate lack of consent to act as attorney, and the person reasonably relies on the lawyer</a:t>
            </a:r>
          </a:p>
          <a:p>
            <a:pPr lvl="1"/>
            <a:r>
              <a:rPr lang="en-US" dirty="0" smtClean="0"/>
              <a:t>The Accidental Attorney-Client Relationship (very nuanced)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72163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Conflicts of Interest – Former Clients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be tricky in Indian law – living in the same neighborhood as your ex-spouse</a:t>
            </a:r>
          </a:p>
          <a:p>
            <a:r>
              <a:rPr lang="en-US" dirty="0" smtClean="0"/>
              <a:t>Duty of Loyalty – Avoiding Conflicts of Interest (Rule 1.7)</a:t>
            </a:r>
          </a:p>
          <a:p>
            <a:r>
              <a:rPr lang="en-US" dirty="0" smtClean="0"/>
              <a:t>Residual duties to former clients</a:t>
            </a:r>
          </a:p>
          <a:p>
            <a:pPr lvl="1"/>
            <a:r>
              <a:rPr lang="en-US" dirty="0" smtClean="0"/>
              <a:t>Confidentiality</a:t>
            </a:r>
          </a:p>
          <a:p>
            <a:pPr lvl="1"/>
            <a:r>
              <a:rPr lang="en-US" dirty="0" smtClean="0"/>
              <a:t>Avoiding conflicts of interest </a:t>
            </a:r>
          </a:p>
          <a:p>
            <a:pPr lvl="1"/>
            <a:r>
              <a:rPr lang="en-US" dirty="0" smtClean="0"/>
              <a:t>Comment 3 (Rule 1.9): “In </a:t>
            </a:r>
            <a:r>
              <a:rPr lang="en-US" dirty="0"/>
              <a:t>the case of an organizational client, general knowledge of the client’s policies and practices ordinarily will not preclude a subsequent representation; on the other hand, knowledge of specific facts gained in a prior representation that are relevant to the matter in question ordinarily will preclude such a representation</a:t>
            </a:r>
            <a:r>
              <a:rPr lang="en-US" dirty="0" smtClean="0"/>
              <a:t>.”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30257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You MUST handle the truth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5083386" cy="3880773"/>
          </a:xfrm>
        </p:spPr>
        <p:txBody>
          <a:bodyPr/>
          <a:lstStyle/>
          <a:p>
            <a:r>
              <a:rPr lang="en-US" dirty="0" smtClean="0"/>
              <a:t>Rule 4.1: </a:t>
            </a:r>
            <a:r>
              <a:rPr lang="en-US" dirty="0"/>
              <a:t>In the course of representing a client a lawyer shall not knowingly:</a:t>
            </a:r>
          </a:p>
          <a:p>
            <a:r>
              <a:rPr lang="en-US" dirty="0"/>
              <a:t>(a) make a false statement of material fact or law to a third person; or</a:t>
            </a:r>
          </a:p>
          <a:p>
            <a:r>
              <a:rPr lang="en-US" dirty="0"/>
              <a:t>(b) fail to disclose a material fact to a third person when disclosure is necessary to avoid assisting a criminal or fraudulent act by a client, unless disclosure is prohibited by Rule 1.6.</a:t>
            </a:r>
          </a:p>
          <a:p>
            <a:r>
              <a:rPr lang="en-US" dirty="0" smtClean="0"/>
              <a:t>Application beyond representation of client? 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1707" y="1930400"/>
            <a:ext cx="3701733" cy="2586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8412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Talking with a represented party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Tricky – Everybody will assume that you’re a lawyer </a:t>
            </a:r>
          </a:p>
          <a:p>
            <a:r>
              <a:rPr lang="en-US" dirty="0" smtClean="0"/>
              <a:t>Tricky – Other lawyers speaking with you</a:t>
            </a:r>
          </a:p>
          <a:p>
            <a:r>
              <a:rPr lang="en-US" dirty="0" smtClean="0"/>
              <a:t>Rule 4.2: “</a:t>
            </a:r>
            <a:r>
              <a:rPr lang="en-US" dirty="0"/>
              <a:t>In representing a client, a lawyer shall not communicate about the subject of the representation with a person the lawyer knows to be represented by another lawyer in the matter, unless the lawyer has the consent of the </a:t>
            </a:r>
            <a:r>
              <a:rPr lang="en-US" dirty="0" err="1" smtClean="0"/>
              <a:t>oth</a:t>
            </a:r>
            <a:r>
              <a:rPr lang="en-US" dirty="0" err="1"/>
              <a:t>Comment</a:t>
            </a:r>
            <a:r>
              <a:rPr lang="en-US" dirty="0"/>
              <a:t> 4: “Parties to a matter may communicate directly with each other, and a lawyer is not prohibited from advising a client concerning a communication that the client is legally entitled to make.”</a:t>
            </a:r>
          </a:p>
          <a:p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/>
              <a:t>lawyer or is authorized to do so by law or a court order</a:t>
            </a:r>
            <a:r>
              <a:rPr lang="en-US" dirty="0" smtClean="0"/>
              <a:t>.”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48861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Leaving Office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Termination of public service may sometimes be abrupt, but it is always wise to plan for it</a:t>
            </a:r>
          </a:p>
          <a:p>
            <a:r>
              <a:rPr lang="en-US" dirty="0" smtClean="0"/>
              <a:t>Rules contemplate lawyers working for the government (Rule 1.11)</a:t>
            </a:r>
          </a:p>
          <a:p>
            <a:r>
              <a:rPr lang="en-US" dirty="0" smtClean="0"/>
              <a:t>GENERAL RULE: Can’t represent clients on a matter where you were “personally and substantially” involved</a:t>
            </a:r>
            <a:r>
              <a:rPr lang="en-US" dirty="0"/>
              <a:t> </a:t>
            </a:r>
            <a:r>
              <a:rPr lang="en-US" dirty="0" smtClean="0"/>
              <a:t>during government service – even if the lawyer was not acting as a lawyer in government service</a:t>
            </a:r>
          </a:p>
          <a:p>
            <a:pPr lvl="1"/>
            <a:r>
              <a:rPr lang="en-US" dirty="0" smtClean="0"/>
              <a:t>Government can consent (must be in writing)</a:t>
            </a:r>
          </a:p>
          <a:p>
            <a:pPr lvl="1"/>
            <a:r>
              <a:rPr lang="en-US" dirty="0" smtClean="0"/>
              <a:t>“Matter” is defined as, “</a:t>
            </a:r>
            <a:r>
              <a:rPr lang="en-US" dirty="0"/>
              <a:t>any judicial or other proceeding, application, request for a ruling or other determination, contract, claim, controversy, investigation, charge, accusation, arrest or other particular matter involving a specific party or </a:t>
            </a:r>
            <a:r>
              <a:rPr lang="en-US" dirty="0" smtClean="0"/>
              <a:t>parties”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798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Practical Issues &amp; Solutions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47789"/>
            <a:ext cx="8596668" cy="460691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These issues arise on a daily basis, in various forms.  When in doubt, default to two common-sense principles: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2545" y="2668589"/>
            <a:ext cx="2780346" cy="278034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7557" y="2668589"/>
            <a:ext cx="3198165" cy="2274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7278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MIIGWETCH!</a:t>
            </a:r>
            <a:b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Questions or Comments?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Bryan Newland, President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Bay Mills Indian Community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(906) 248-8100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bnewland@baymills.org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020140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51</TotalTime>
  <Words>670</Words>
  <Application>Microsoft Office PowerPoint</Application>
  <PresentationFormat>Widescreen</PresentationFormat>
  <Paragraphs>54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Times New Roman</vt:lpstr>
      <vt:lpstr>Trebuchet MS</vt:lpstr>
      <vt:lpstr>Wingdings 3</vt:lpstr>
      <vt:lpstr>Facet</vt:lpstr>
      <vt:lpstr>The Lawyer Becomes the Client</vt:lpstr>
      <vt:lpstr>Ethical Considerations</vt:lpstr>
      <vt:lpstr>You’re never NOT a lawyer</vt:lpstr>
      <vt:lpstr>Attorney-Client Relationship: Is there a client?</vt:lpstr>
      <vt:lpstr>Conflicts of Interest – Former Clients</vt:lpstr>
      <vt:lpstr>You MUST handle the truth</vt:lpstr>
      <vt:lpstr>Talking with a represented party</vt:lpstr>
      <vt:lpstr>Leaving Office</vt:lpstr>
      <vt:lpstr>Practical Issues &amp; Solutions</vt:lpstr>
      <vt:lpstr>MIIGWETCH! Questions or Comments?</vt:lpstr>
    </vt:vector>
  </TitlesOfParts>
  <Company>Bay Mills Indian Community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Lawyer Becomes the Client</dc:title>
  <dc:creator>Bryan T. Newland</dc:creator>
  <cp:lastModifiedBy>Bryan T. Newland</cp:lastModifiedBy>
  <cp:revision>8</cp:revision>
  <dcterms:created xsi:type="dcterms:W3CDTF">2019-10-07T13:00:49Z</dcterms:created>
  <dcterms:modified xsi:type="dcterms:W3CDTF">2019-10-07T13:52:30Z</dcterms:modified>
</cp:coreProperties>
</file>