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259"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4" autoAdjust="0"/>
    <p:restoredTop sz="94656" autoAdjust="0"/>
  </p:normalViewPr>
  <p:slideViewPr>
    <p:cSldViewPr>
      <p:cViewPr varScale="1">
        <p:scale>
          <a:sx n="116" d="100"/>
          <a:sy n="116" d="100"/>
        </p:scale>
        <p:origin x="64" y="880"/>
      </p:cViewPr>
      <p:guideLst>
        <p:guide orient="horz" pos="2160"/>
        <p:guide pos="2880"/>
      </p:guideLst>
    </p:cSldViewPr>
  </p:slideViewPr>
  <p:outlineViewPr>
    <p:cViewPr>
      <p:scale>
        <a:sx n="33" d="100"/>
        <a:sy n="33" d="100"/>
      </p:scale>
      <p:origin x="0" y="334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0" tIns="45715" rIns="91430" bIns="45715" rtlCol="0"/>
          <a:lstStyle>
            <a:lvl1pPr algn="l">
              <a:defRPr sz="1200"/>
            </a:lvl1pPr>
          </a:lstStyle>
          <a:p>
            <a:endParaRPr lang="en-US" dirty="0"/>
          </a:p>
        </p:txBody>
      </p:sp>
      <p:sp>
        <p:nvSpPr>
          <p:cNvPr id="3" name="Date Placeholder 2"/>
          <p:cNvSpPr>
            <a:spLocks noGrp="1"/>
          </p:cNvSpPr>
          <p:nvPr>
            <p:ph type="dt" idx="1"/>
          </p:nvPr>
        </p:nvSpPr>
        <p:spPr>
          <a:xfrm>
            <a:off x="3884614" y="0"/>
            <a:ext cx="2971800" cy="457200"/>
          </a:xfrm>
          <a:prstGeom prst="rect">
            <a:avLst/>
          </a:prstGeom>
        </p:spPr>
        <p:txBody>
          <a:bodyPr vert="horz" lIns="91430" tIns="45715" rIns="91430" bIns="45715" rtlCol="0"/>
          <a:lstStyle>
            <a:lvl1pPr algn="r">
              <a:defRPr sz="1200"/>
            </a:lvl1pPr>
          </a:lstStyle>
          <a:p>
            <a:fld id="{E7193CD6-7FB4-43B9-871C-FD05610A59CA}" type="datetimeFigureOut">
              <a:rPr lang="en-US" smtClean="0"/>
              <a:pPr/>
              <a:t>10/1/2019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30" tIns="45715" rIns="91430" bIns="45715" rtlCol="0" anchor="ctr"/>
          <a:lstStyle/>
          <a:p>
            <a:endParaRPr lang="en-US" dirty="0"/>
          </a:p>
        </p:txBody>
      </p:sp>
      <p:sp>
        <p:nvSpPr>
          <p:cNvPr id="5" name="Notes Placeholder 4"/>
          <p:cNvSpPr>
            <a:spLocks noGrp="1"/>
          </p:cNvSpPr>
          <p:nvPr>
            <p:ph type="body" sz="quarter" idx="3"/>
          </p:nvPr>
        </p:nvSpPr>
        <p:spPr>
          <a:xfrm>
            <a:off x="685800" y="4343401"/>
            <a:ext cx="5486400" cy="4114800"/>
          </a:xfrm>
          <a:prstGeom prst="rect">
            <a:avLst/>
          </a:prstGeom>
        </p:spPr>
        <p:txBody>
          <a:bodyPr vert="horz" lIns="91430" tIns="45715" rIns="91430" bIns="4571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30" tIns="45715" rIns="91430" bIns="457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4" y="8685213"/>
            <a:ext cx="2971800" cy="457200"/>
          </a:xfrm>
          <a:prstGeom prst="rect">
            <a:avLst/>
          </a:prstGeom>
        </p:spPr>
        <p:txBody>
          <a:bodyPr vert="horz" lIns="91430" tIns="45715" rIns="91430" bIns="45715" rtlCol="0" anchor="b"/>
          <a:lstStyle>
            <a:lvl1pPr algn="r">
              <a:defRPr sz="1200"/>
            </a:lvl1pPr>
          </a:lstStyle>
          <a:p>
            <a:fld id="{120ABC6F-A2B2-4F07-B4A8-4BC15D594618}" type="slidenum">
              <a:rPr lang="en-US" smtClean="0"/>
              <a:pPr/>
              <a:t>‹#›</a:t>
            </a:fld>
            <a:endParaRPr lang="en-US" dirty="0"/>
          </a:p>
        </p:txBody>
      </p:sp>
    </p:spTree>
    <p:extLst>
      <p:ext uri="{BB962C8B-B14F-4D97-AF65-F5344CB8AC3E}">
        <p14:creationId xmlns:p14="http://schemas.microsoft.com/office/powerpoint/2010/main" val="15835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2882012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2</a:t>
            </a:fld>
            <a:endParaRPr lang="en-US" dirty="0"/>
          </a:p>
        </p:txBody>
      </p:sp>
    </p:spTree>
    <p:extLst>
      <p:ext uri="{BB962C8B-B14F-4D97-AF65-F5344CB8AC3E}">
        <p14:creationId xmlns:p14="http://schemas.microsoft.com/office/powerpoint/2010/main" val="3458609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3</a:t>
            </a:fld>
            <a:endParaRPr lang="en-US" dirty="0"/>
          </a:p>
        </p:txBody>
      </p:sp>
    </p:spTree>
    <p:extLst>
      <p:ext uri="{BB962C8B-B14F-4D97-AF65-F5344CB8AC3E}">
        <p14:creationId xmlns:p14="http://schemas.microsoft.com/office/powerpoint/2010/main" val="3455975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4</a:t>
            </a:fld>
            <a:endParaRPr lang="en-US" dirty="0"/>
          </a:p>
        </p:txBody>
      </p:sp>
    </p:spTree>
    <p:extLst>
      <p:ext uri="{BB962C8B-B14F-4D97-AF65-F5344CB8AC3E}">
        <p14:creationId xmlns:p14="http://schemas.microsoft.com/office/powerpoint/2010/main" val="2153400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5</a:t>
            </a:fld>
            <a:endParaRPr lang="en-US" dirty="0"/>
          </a:p>
        </p:txBody>
      </p:sp>
    </p:spTree>
    <p:extLst>
      <p:ext uri="{BB962C8B-B14F-4D97-AF65-F5344CB8AC3E}">
        <p14:creationId xmlns:p14="http://schemas.microsoft.com/office/powerpoint/2010/main" val="741469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6</a:t>
            </a:fld>
            <a:endParaRPr lang="en-US" dirty="0"/>
          </a:p>
        </p:txBody>
      </p:sp>
    </p:spTree>
    <p:extLst>
      <p:ext uri="{BB962C8B-B14F-4D97-AF65-F5344CB8AC3E}">
        <p14:creationId xmlns:p14="http://schemas.microsoft.com/office/powerpoint/2010/main" val="4125628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7</a:t>
            </a:fld>
            <a:endParaRPr lang="en-US" dirty="0"/>
          </a:p>
        </p:txBody>
      </p:sp>
    </p:spTree>
    <p:extLst>
      <p:ext uri="{BB962C8B-B14F-4D97-AF65-F5344CB8AC3E}">
        <p14:creationId xmlns:p14="http://schemas.microsoft.com/office/powerpoint/2010/main" val="4217945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8</a:t>
            </a:fld>
            <a:endParaRPr lang="en-US" dirty="0"/>
          </a:p>
        </p:txBody>
      </p:sp>
    </p:spTree>
    <p:extLst>
      <p:ext uri="{BB962C8B-B14F-4D97-AF65-F5344CB8AC3E}">
        <p14:creationId xmlns:p14="http://schemas.microsoft.com/office/powerpoint/2010/main" val="2877987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9</a:t>
            </a:fld>
            <a:endParaRPr lang="en-US" dirty="0"/>
          </a:p>
        </p:txBody>
      </p:sp>
    </p:spTree>
    <p:extLst>
      <p:ext uri="{BB962C8B-B14F-4D97-AF65-F5344CB8AC3E}">
        <p14:creationId xmlns:p14="http://schemas.microsoft.com/office/powerpoint/2010/main" val="2581875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10</a:t>
            </a:fld>
            <a:endParaRPr lang="en-US" dirty="0"/>
          </a:p>
        </p:txBody>
      </p:sp>
    </p:spTree>
    <p:extLst>
      <p:ext uri="{BB962C8B-B14F-4D97-AF65-F5344CB8AC3E}">
        <p14:creationId xmlns:p14="http://schemas.microsoft.com/office/powerpoint/2010/main" val="3280827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11</a:t>
            </a:fld>
            <a:endParaRPr lang="en-US" dirty="0"/>
          </a:p>
        </p:txBody>
      </p:sp>
    </p:spTree>
    <p:extLst>
      <p:ext uri="{BB962C8B-B14F-4D97-AF65-F5344CB8AC3E}">
        <p14:creationId xmlns:p14="http://schemas.microsoft.com/office/powerpoint/2010/main" val="2529451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12</a:t>
            </a:fld>
            <a:endParaRPr lang="en-US" dirty="0"/>
          </a:p>
        </p:txBody>
      </p:sp>
    </p:spTree>
    <p:extLst>
      <p:ext uri="{BB962C8B-B14F-4D97-AF65-F5344CB8AC3E}">
        <p14:creationId xmlns:p14="http://schemas.microsoft.com/office/powerpoint/2010/main" val="3013676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13</a:t>
            </a:fld>
            <a:endParaRPr lang="en-US" dirty="0"/>
          </a:p>
        </p:txBody>
      </p:sp>
    </p:spTree>
    <p:extLst>
      <p:ext uri="{BB962C8B-B14F-4D97-AF65-F5344CB8AC3E}">
        <p14:creationId xmlns:p14="http://schemas.microsoft.com/office/powerpoint/2010/main" val="3440435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14</a:t>
            </a:fld>
            <a:endParaRPr lang="en-US" dirty="0"/>
          </a:p>
        </p:txBody>
      </p:sp>
    </p:spTree>
    <p:extLst>
      <p:ext uri="{BB962C8B-B14F-4D97-AF65-F5344CB8AC3E}">
        <p14:creationId xmlns:p14="http://schemas.microsoft.com/office/powerpoint/2010/main" val="1193679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15</a:t>
            </a:fld>
            <a:endParaRPr lang="en-US" dirty="0"/>
          </a:p>
        </p:txBody>
      </p:sp>
    </p:spTree>
    <p:extLst>
      <p:ext uri="{BB962C8B-B14F-4D97-AF65-F5344CB8AC3E}">
        <p14:creationId xmlns:p14="http://schemas.microsoft.com/office/powerpoint/2010/main" val="3830661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ABC6F-A2B2-4F07-B4A8-4BC15D594618}" type="slidenum">
              <a:rPr lang="en-US" smtClean="0"/>
              <a:pPr/>
              <a:t>16</a:t>
            </a:fld>
            <a:endParaRPr lang="en-US" dirty="0"/>
          </a:p>
        </p:txBody>
      </p:sp>
    </p:spTree>
    <p:extLst>
      <p:ext uri="{BB962C8B-B14F-4D97-AF65-F5344CB8AC3E}">
        <p14:creationId xmlns:p14="http://schemas.microsoft.com/office/powerpoint/2010/main" val="3209451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1024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0244" name="Rectangle 4"/>
          <p:cNvSpPr>
            <a:spLocks noGrp="1" noChangeArrowheads="1"/>
          </p:cNvSpPr>
          <p:nvPr>
            <p:ph type="dt" sz="half" idx="2"/>
          </p:nvPr>
        </p:nvSpPr>
        <p:spPr/>
        <p:txBody>
          <a:bodyPr/>
          <a:lstStyle>
            <a:lvl1pPr>
              <a:defRPr/>
            </a:lvl1pPr>
          </a:lstStyle>
          <a:p>
            <a:endParaRPr lang="en-US" dirty="0"/>
          </a:p>
        </p:txBody>
      </p:sp>
      <p:sp>
        <p:nvSpPr>
          <p:cNvPr id="10245" name="Rectangle 5"/>
          <p:cNvSpPr>
            <a:spLocks noGrp="1" noChangeArrowheads="1"/>
          </p:cNvSpPr>
          <p:nvPr>
            <p:ph type="ftr" sz="quarter" idx="3"/>
          </p:nvPr>
        </p:nvSpPr>
        <p:spPr/>
        <p:txBody>
          <a:bodyPr/>
          <a:lstStyle>
            <a:lvl1pPr>
              <a:defRPr/>
            </a:lvl1pPr>
          </a:lstStyle>
          <a:p>
            <a:endParaRPr lang="en-US" dirty="0"/>
          </a:p>
        </p:txBody>
      </p:sp>
      <p:sp>
        <p:nvSpPr>
          <p:cNvPr id="10246" name="Rectangle 6"/>
          <p:cNvSpPr>
            <a:spLocks noGrp="1" noChangeArrowheads="1"/>
          </p:cNvSpPr>
          <p:nvPr>
            <p:ph type="sldNum" sz="quarter" idx="4"/>
          </p:nvPr>
        </p:nvSpPr>
        <p:spPr/>
        <p:txBody>
          <a:bodyPr/>
          <a:lstStyle>
            <a:lvl1pPr>
              <a:defRPr/>
            </a:lvl1pPr>
          </a:lstStyle>
          <a:p>
            <a:fld id="{B8275C6D-9BC0-4A44-A436-9069B0B15201}" type="slidenum">
              <a:rPr lang="en-US"/>
              <a:pPr/>
              <a:t>‹#›</a:t>
            </a:fld>
            <a:endParaRPr lang="en-US" dirty="0"/>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3C1D965-EDEA-4344-804B-B8AC19E16A9F}" type="slidenum">
              <a:rPr lang="en-US"/>
              <a:pPr/>
              <a:t>‹#›</a:t>
            </a:fld>
            <a:endParaRPr lang="en-US" dirty="0"/>
          </a:p>
        </p:txBody>
      </p:sp>
    </p:spTree>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3653EA2-646C-4AB7-97AA-B0D0D8A066B8}" type="slidenum">
              <a:rPr lang="en-US"/>
              <a:pPr/>
              <a:t>‹#›</a:t>
            </a:fld>
            <a:endParaRPr lang="en-US" dirty="0"/>
          </a:p>
        </p:txBody>
      </p:sp>
    </p:spTree>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A597577-65BE-4EF7-9A93-3ACCFD285DCD}" type="slidenum">
              <a:rPr lang="en-US"/>
              <a:pPr/>
              <a:t>‹#›</a:t>
            </a:fld>
            <a:endParaRPr lang="en-US" dirty="0"/>
          </a:p>
        </p:txBody>
      </p:sp>
    </p:spTree>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CDD35BC7-1678-4804-862A-D5A43CE21064}" type="slidenum">
              <a:rPr lang="en-US"/>
              <a:pPr/>
              <a:t>‹#›</a:t>
            </a:fld>
            <a:endParaRPr lang="en-US" dirty="0"/>
          </a:p>
        </p:txBody>
      </p:sp>
    </p:spTree>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3BCA20E1-92CA-424D-A1B6-C2012A6373C5}" type="slidenum">
              <a:rPr lang="en-US"/>
              <a:pPr/>
              <a:t>‹#›</a:t>
            </a:fld>
            <a:endParaRPr lang="en-US" dirty="0"/>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35C8266D-EE30-4819-9017-388F845B3AE0}" type="slidenum">
              <a:rPr lang="en-US"/>
              <a:pPr/>
              <a:t>‹#›</a:t>
            </a:fld>
            <a:endParaRPr lang="en-US" dirty="0"/>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43473DDF-E338-4CE8-911E-EABFED442B66}" type="slidenum">
              <a:rPr lang="en-US"/>
              <a:pPr/>
              <a:t>‹#›</a:t>
            </a:fld>
            <a:endParaRPr lang="en-US" dirty="0"/>
          </a:p>
        </p:txBody>
      </p:sp>
    </p:spTree>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6D391C1-6360-444C-A337-08B44FEBCAA4}" type="slidenum">
              <a:rPr lang="en-US"/>
              <a:pPr/>
              <a:t>‹#›</a:t>
            </a:fld>
            <a:endParaRPr lang="en-US" dirty="0"/>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2ECE0E9-2782-4368-8EBD-CD3739474498}" type="slidenum">
              <a:rPr lang="en-US"/>
              <a:pPr/>
              <a:t>‹#›</a:t>
            </a:fld>
            <a:endParaRPr lang="en-US" dirty="0"/>
          </a:p>
        </p:txBody>
      </p:sp>
    </p:spTree>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4A7E733-0D17-4692-AEFF-614DE402162E}" type="slidenum">
              <a:rPr lang="en-US"/>
              <a:pPr/>
              <a:t>‹#›</a:t>
            </a:fld>
            <a:endParaRPr lang="en-US" dirty="0"/>
          </a:p>
        </p:txBody>
      </p:sp>
    </p:spTree>
  </p:cSld>
  <p:clrMapOvr>
    <a:masterClrMapping/>
  </p:clrMapOvr>
  <p:transition spd="med">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nativeamericanhm_pg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5602" name="Rectangle 2"/>
          <p:cNvSpPr>
            <a:spLocks noGrp="1" noChangeArrowheads="1"/>
          </p:cNvSpPr>
          <p:nvPr>
            <p:ph type="ctrTitle"/>
          </p:nvPr>
        </p:nvSpPr>
        <p:spPr>
          <a:xfrm>
            <a:off x="685800" y="2819400"/>
            <a:ext cx="7772400" cy="2057400"/>
          </a:xfrm>
        </p:spPr>
        <p:txBody>
          <a:bodyPr/>
          <a:lstStyle>
            <a:lvl1pPr algn="ctr">
              <a:defRPr sz="4800"/>
            </a:lvl1pPr>
          </a:lstStyle>
          <a:p>
            <a:r>
              <a:rPr lang="en-US"/>
              <a:t>Click to edit Master title style</a:t>
            </a:r>
          </a:p>
        </p:txBody>
      </p:sp>
      <p:sp>
        <p:nvSpPr>
          <p:cNvPr id="25603" name="Rectangle 3"/>
          <p:cNvSpPr>
            <a:spLocks noGrp="1" noChangeArrowheads="1"/>
          </p:cNvSpPr>
          <p:nvPr>
            <p:ph type="subTitle" idx="1"/>
          </p:nvPr>
        </p:nvSpPr>
        <p:spPr>
          <a:xfrm>
            <a:off x="1219200" y="381000"/>
            <a:ext cx="6400800" cy="914400"/>
          </a:xfrm>
        </p:spPr>
        <p:txBody>
          <a:bodyPr/>
          <a:lstStyle>
            <a:lvl1pPr marL="0" indent="0" algn="ctr">
              <a:buFontTx/>
              <a:buNone/>
              <a:defRPr sz="2400"/>
            </a:lvl1pPr>
          </a:lstStyle>
          <a:p>
            <a:r>
              <a:rPr lang="en-US"/>
              <a:t>Click to edit Master subtitle style</a:t>
            </a:r>
          </a:p>
        </p:txBody>
      </p:sp>
    </p:spTree>
    <p:extLst>
      <p:ext uri="{BB962C8B-B14F-4D97-AF65-F5344CB8AC3E}">
        <p14:creationId xmlns:p14="http://schemas.microsoft.com/office/powerpoint/2010/main" val="1992975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86BD766-822D-4301-825D-FD2816F6307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71977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5C8E9B-671B-48AB-8038-CFF75CA5B6E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403230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CB7D95C-508E-4F1B-B49A-7B501779820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39010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8F2D2DB-B6BE-4D51-B5D0-69631D055C5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2776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731E087-F4CD-4DF0-A217-9611A2ED69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84153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89327CE-E03A-417E-951B-55CBBD9C21C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47073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F35980-3F4D-4C50-A907-F48962B4352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88984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BC6AAF6-A894-4FCF-B004-F3B4C9757EE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54154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B16565-5F2D-4E40-B077-5137BFB00F7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36466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2CAF72-7CC5-4114-8084-B0A3870507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50775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a:t>Click to edit Master title style</a:t>
            </a:r>
          </a:p>
        </p:txBody>
      </p:sp>
      <p:sp>
        <p:nvSpPr>
          <p:cNvPr id="3" name="Text Placeholder 2"/>
          <p:cNvSpPr>
            <a:spLocks noGrp="1"/>
          </p:cNvSpPr>
          <p:nvPr>
            <p:ph type="body" sz="half" idx="1"/>
          </p:nvPr>
        </p:nvSpPr>
        <p:spPr>
          <a:xfrm>
            <a:off x="457200" y="12192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6576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24A488-80F6-48A0-A5AC-A6758408B8A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446548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a:t>Click to edit Master title style</a:t>
            </a:r>
          </a:p>
        </p:txBody>
      </p:sp>
      <p:sp>
        <p:nvSpPr>
          <p:cNvPr id="3" name="Text Placeholder 2"/>
          <p:cNvSpPr>
            <a:spLocks noGrp="1"/>
          </p:cNvSpPr>
          <p:nvPr>
            <p:ph type="body" sz="half" idx="1"/>
          </p:nvPr>
        </p:nvSpPr>
        <p:spPr>
          <a:xfrm>
            <a:off x="457200" y="1219200"/>
            <a:ext cx="4038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219200"/>
            <a:ext cx="4038600" cy="4724400"/>
          </a:xfrm>
        </p:spPr>
        <p:txBody>
          <a:bodyPr/>
          <a:lstStyle/>
          <a:p>
            <a:pPr lvl="0"/>
            <a:r>
              <a:rPr lang="en-US" noProof="0" dirty="0"/>
              <a:t>Click icon to add clip 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20757D-AFB1-4D5A-9560-EDB7535ED3C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7040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0E2808D-A787-47B0-BE02-A56AF9DB7B33}"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ipe dir="d"/>
  </p:transition>
  <p:hf sldNum="0" hd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pic>
        <p:nvPicPr>
          <p:cNvPr id="1026" name="Picture 8" descr="nativeamericanhm_pg2"/>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76200"/>
            <a:ext cx="6781800" cy="1066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219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400">
                <a:latin typeface="Times New Roman" pitchFamily="18" charset="0"/>
              </a:defRPr>
            </a:lvl1pPr>
          </a:lstStyle>
          <a:p>
            <a:pPr>
              <a:defRPr/>
            </a:pPr>
            <a:endParaRPr lang="en-US" dirty="0">
              <a:solidFill>
                <a:srgbClr val="000000"/>
              </a:solidFill>
            </a:endParaRPr>
          </a:p>
        </p:txBody>
      </p:sp>
      <p:sp>
        <p:nvSpPr>
          <p:cNvPr id="24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1" sz="1400">
                <a:latin typeface="Times New Roman" pitchFamily="18" charset="0"/>
              </a:defRPr>
            </a:lvl1pPr>
          </a:lstStyle>
          <a:p>
            <a:pPr>
              <a:defRPr/>
            </a:pPr>
            <a:endParaRPr lang="en-US" dirty="0">
              <a:solidFill>
                <a:srgbClr val="000000"/>
              </a:solidFill>
            </a:endParaRPr>
          </a:p>
        </p:txBody>
      </p:sp>
      <p:sp>
        <p:nvSpPr>
          <p:cNvPr id="24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400">
                <a:latin typeface="Times New Roman" pitchFamily="18" charset="0"/>
              </a:defRPr>
            </a:lvl1pPr>
          </a:lstStyle>
          <a:p>
            <a:pPr>
              <a:defRPr/>
            </a:pPr>
            <a:fld id="{4AB79F7A-370D-4275-8ABE-617D38A30B1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6754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36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itchFamily="34" charset="0"/>
        </a:defRPr>
      </a:lvl2pPr>
      <a:lvl3pPr algn="l" rtl="0" eaLnBrk="0" fontAlgn="base" hangingPunct="0">
        <a:spcBef>
          <a:spcPct val="0"/>
        </a:spcBef>
        <a:spcAft>
          <a:spcPct val="0"/>
        </a:spcAft>
        <a:defRPr sz="3600">
          <a:solidFill>
            <a:srgbClr val="000000"/>
          </a:solidFill>
          <a:latin typeface="Gill Sans MT" pitchFamily="34" charset="0"/>
        </a:defRPr>
      </a:lvl3pPr>
      <a:lvl4pPr algn="l" rtl="0" eaLnBrk="0" fontAlgn="base" hangingPunct="0">
        <a:spcBef>
          <a:spcPct val="0"/>
        </a:spcBef>
        <a:spcAft>
          <a:spcPct val="0"/>
        </a:spcAft>
        <a:defRPr sz="3600">
          <a:solidFill>
            <a:srgbClr val="000000"/>
          </a:solidFill>
          <a:latin typeface="Gill Sans MT" pitchFamily="34" charset="0"/>
        </a:defRPr>
      </a:lvl4pPr>
      <a:lvl5pPr algn="l" rtl="0" eaLnBrk="0" fontAlgn="base" hangingPunct="0">
        <a:spcBef>
          <a:spcPct val="0"/>
        </a:spcBef>
        <a:spcAft>
          <a:spcPct val="0"/>
        </a:spcAft>
        <a:defRPr sz="3600">
          <a:solidFill>
            <a:srgbClr val="000000"/>
          </a:solidFill>
          <a:latin typeface="Gill Sans MT" pitchFamily="34"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0" fontAlgn="base" hangingPunct="0">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a:solidFill>
            <a:srgbClr val="000000"/>
          </a:solidFill>
          <a:latin typeface="+mn-lt"/>
        </a:defRPr>
      </a:lvl2pPr>
      <a:lvl3pPr marL="1143000" indent="-228600" algn="l" rtl="0" eaLnBrk="0" fontAlgn="base" hangingPunct="0">
        <a:spcBef>
          <a:spcPct val="20000"/>
        </a:spcBef>
        <a:spcAft>
          <a:spcPct val="0"/>
        </a:spcAft>
        <a:buClr>
          <a:schemeClr val="tx1"/>
        </a:buClr>
        <a:buChar char="•"/>
        <a:defRPr sz="2400">
          <a:solidFill>
            <a:srgbClr val="000000"/>
          </a:solidFill>
          <a:latin typeface="+mn-lt"/>
        </a:defRPr>
      </a:lvl3pPr>
      <a:lvl4pPr marL="1600200" indent="-228600" algn="l" rtl="0" eaLnBrk="0" fontAlgn="base" hangingPunct="0">
        <a:spcBef>
          <a:spcPct val="20000"/>
        </a:spcBef>
        <a:spcAft>
          <a:spcPct val="0"/>
        </a:spcAft>
        <a:buClr>
          <a:schemeClr val="tx1"/>
        </a:buClr>
        <a:buChar char="•"/>
        <a:defRPr sz="2000">
          <a:solidFill>
            <a:srgbClr val="000000"/>
          </a:solidFill>
          <a:latin typeface="+mn-lt"/>
        </a:defRPr>
      </a:lvl4pPr>
      <a:lvl5pPr marL="2057400" indent="-228600" algn="l" rtl="0" eaLnBrk="0" fontAlgn="base" hangingPunct="0">
        <a:spcBef>
          <a:spcPct val="20000"/>
        </a:spcBef>
        <a:spcAft>
          <a:spcPct val="0"/>
        </a:spcAft>
        <a:buClr>
          <a:schemeClr val="tx1"/>
        </a:buClr>
        <a:buChar char="•"/>
        <a:defRPr sz="2000">
          <a:solidFill>
            <a:srgbClr val="000000"/>
          </a:solidFill>
          <a:latin typeface="+mn-lt"/>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890CD7A-DF99-4D16-82F5-3E8E9BF39B25}"/>
              </a:ext>
            </a:extLst>
          </p:cNvPr>
          <p:cNvSpPr>
            <a:spLocks noGrp="1"/>
          </p:cNvSpPr>
          <p:nvPr>
            <p:ph type="ctrTitle"/>
          </p:nvPr>
        </p:nvSpPr>
        <p:spPr>
          <a:xfrm>
            <a:off x="685800" y="1229032"/>
            <a:ext cx="7772400" cy="1470025"/>
          </a:xfrm>
        </p:spPr>
        <p:txBody>
          <a:bodyPr/>
          <a:lstStyle/>
          <a:p>
            <a:r>
              <a:rPr lang="en-US" sz="3600" dirty="0">
                <a:solidFill>
                  <a:srgbClr val="000000"/>
                </a:solidFill>
                <a:latin typeface="Gill Sans MT"/>
              </a:rPr>
              <a:t>Case Updates:</a:t>
            </a:r>
            <a:br>
              <a:rPr lang="en-US" sz="3600" dirty="0">
                <a:solidFill>
                  <a:srgbClr val="000000"/>
                </a:solidFill>
                <a:latin typeface="Gill Sans MT"/>
              </a:rPr>
            </a:br>
            <a:r>
              <a:rPr lang="en-US" sz="3600" i="1" dirty="0">
                <a:solidFill>
                  <a:srgbClr val="000000"/>
                </a:solidFill>
                <a:latin typeface="Gill Sans MT"/>
              </a:rPr>
              <a:t>Flandreau Santee Sioux Tribe v. </a:t>
            </a:r>
            <a:r>
              <a:rPr lang="en-US" sz="3600" i="1" dirty="0" err="1">
                <a:solidFill>
                  <a:srgbClr val="000000"/>
                </a:solidFill>
                <a:latin typeface="Gill Sans MT"/>
              </a:rPr>
              <a:t>Noem</a:t>
            </a:r>
            <a:r>
              <a:rPr lang="en-US" sz="3600" dirty="0">
                <a:solidFill>
                  <a:srgbClr val="000000"/>
                </a:solidFill>
                <a:latin typeface="Gill Sans MT"/>
              </a:rPr>
              <a:t>,</a:t>
            </a:r>
            <a:br>
              <a:rPr lang="en-US" sz="3600" dirty="0">
                <a:solidFill>
                  <a:srgbClr val="000000"/>
                </a:solidFill>
                <a:latin typeface="Gill Sans MT"/>
              </a:rPr>
            </a:br>
            <a:r>
              <a:rPr lang="en-US" sz="3600" i="1" dirty="0">
                <a:solidFill>
                  <a:srgbClr val="000000"/>
                </a:solidFill>
                <a:latin typeface="Gill Sans MT"/>
              </a:rPr>
              <a:t>Flandreau Santee Sioux Tribe v. </a:t>
            </a:r>
            <a:r>
              <a:rPr lang="en-US" sz="3600" i="1" dirty="0" err="1">
                <a:solidFill>
                  <a:srgbClr val="000000"/>
                </a:solidFill>
                <a:latin typeface="Gill Sans MT"/>
              </a:rPr>
              <a:t>Haeder</a:t>
            </a:r>
            <a:endParaRPr lang="en-US" dirty="0"/>
          </a:p>
        </p:txBody>
      </p:sp>
      <p:sp>
        <p:nvSpPr>
          <p:cNvPr id="10" name="Subtitle 9">
            <a:extLst>
              <a:ext uri="{FF2B5EF4-FFF2-40B4-BE49-F238E27FC236}">
                <a16:creationId xmlns:a16="http://schemas.microsoft.com/office/drawing/2014/main" id="{532FCFCB-131A-43CC-8C64-C8CAFC9AF77B}"/>
              </a:ext>
            </a:extLst>
          </p:cNvPr>
          <p:cNvSpPr>
            <a:spLocks noGrp="1"/>
          </p:cNvSpPr>
          <p:nvPr>
            <p:ph type="subTitle" idx="1"/>
          </p:nvPr>
        </p:nvSpPr>
        <p:spPr>
          <a:xfrm>
            <a:off x="1447800" y="3581400"/>
            <a:ext cx="6400800" cy="685800"/>
          </a:xfrm>
        </p:spPr>
        <p:txBody>
          <a:bodyPr/>
          <a:lstStyle/>
          <a:p>
            <a:r>
              <a:rPr lang="en-US" sz="2000" dirty="0">
                <a:latin typeface="Gill Sans MT" panose="020B0502020104020203" pitchFamily="34" charset="0"/>
              </a:rPr>
              <a:t>Tim Hennessy</a:t>
            </a:r>
          </a:p>
          <a:p>
            <a:r>
              <a:rPr lang="en-US" sz="2000" dirty="0">
                <a:latin typeface="Gill Sans MT" panose="020B0502020104020203" pitchFamily="34" charset="0"/>
              </a:rPr>
              <a:t>thennessy@ndnlaw.com</a:t>
            </a:r>
          </a:p>
        </p:txBody>
      </p:sp>
    </p:spTree>
  </p:cSld>
  <p:clrMapOvr>
    <a:masterClrMapping/>
  </p:clrMapOvr>
  <p:transition spd="med">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solidFill>
                  <a:srgbClr val="000000"/>
                </a:solidFill>
                <a:latin typeface="Gill Sans MT"/>
              </a:rPr>
              <a:t>FSST v. </a:t>
            </a:r>
            <a:r>
              <a:rPr lang="en-US" sz="3200" b="1" i="1" dirty="0" err="1">
                <a:solidFill>
                  <a:srgbClr val="000000"/>
                </a:solidFill>
                <a:latin typeface="Gill Sans MT"/>
              </a:rPr>
              <a:t>Noem</a:t>
            </a:r>
            <a:r>
              <a:rPr lang="en-US" sz="3200" dirty="0">
                <a:solidFill>
                  <a:srgbClr val="000000"/>
                </a:solidFill>
                <a:latin typeface="Gill Sans MT"/>
              </a:rPr>
              <a:t>: use tax on casino amenities</a:t>
            </a:r>
            <a:endParaRPr lang="en-US" dirty="0"/>
          </a:p>
        </p:txBody>
      </p:sp>
      <p:sp>
        <p:nvSpPr>
          <p:cNvPr id="5" name="Text Placeholder 4"/>
          <p:cNvSpPr>
            <a:spLocks noGrp="1"/>
          </p:cNvSpPr>
          <p:nvPr>
            <p:ph type="body" sz="quarter" idx="3"/>
          </p:nvPr>
        </p:nvSpPr>
        <p:spPr>
          <a:xfrm>
            <a:off x="457200" y="2971800"/>
            <a:ext cx="8534399" cy="639762"/>
          </a:xfrm>
        </p:spPr>
        <p:txBody>
          <a:bodyPr/>
          <a:lstStyle/>
          <a:p>
            <a:r>
              <a:rPr lang="en-US" sz="1800" dirty="0">
                <a:latin typeface="Gill Sans MT" panose="020B0502020104020203" pitchFamily="34" charset="0"/>
              </a:rPr>
              <a:t>South Dakota law requires collection and remittance of use taxes on nonmembers purchase on reservation as a condition of alcohol license renewal.  South Dakota refused to renew the Tribe’s casino alcohol licenses on the basis the customers of the Tribe owed a use tax on all purchases of goods and services at the Casino including gaming amenities such as hotel rooms, food, drinks, gift shop, and live entertainment. </a:t>
            </a:r>
          </a:p>
        </p:txBody>
      </p:sp>
      <p:sp>
        <p:nvSpPr>
          <p:cNvPr id="6" name="Content Placeholder 5"/>
          <p:cNvSpPr>
            <a:spLocks noGrp="1"/>
          </p:cNvSpPr>
          <p:nvPr>
            <p:ph sz="quarter" idx="4"/>
          </p:nvPr>
        </p:nvSpPr>
        <p:spPr>
          <a:xfrm>
            <a:off x="342900" y="3733800"/>
            <a:ext cx="8458200" cy="2209800"/>
          </a:xfrm>
        </p:spPr>
        <p:txBody>
          <a:bodyPr/>
          <a:lstStyle/>
          <a:p>
            <a:pPr lvl="0" eaLnBrk="0" hangingPunct="0">
              <a:buClr>
                <a:srgbClr val="000000"/>
              </a:buClr>
            </a:pPr>
            <a:r>
              <a:rPr lang="en-US" sz="1800" dirty="0">
                <a:solidFill>
                  <a:srgbClr val="000000"/>
                </a:solidFill>
                <a:latin typeface="Gill Sans MT"/>
              </a:rPr>
              <a:t>A/k/a </a:t>
            </a:r>
            <a:r>
              <a:rPr lang="en-US" sz="1800" i="1" dirty="0">
                <a:solidFill>
                  <a:srgbClr val="000000"/>
                </a:solidFill>
                <a:latin typeface="Gill Sans MT"/>
              </a:rPr>
              <a:t>FSST v. Gerlach, FSST v. Terwilliger</a:t>
            </a:r>
            <a:r>
              <a:rPr lang="en-US" sz="1800" dirty="0">
                <a:solidFill>
                  <a:srgbClr val="000000"/>
                </a:solidFill>
                <a:latin typeface="Gill Sans MT"/>
              </a:rPr>
              <a:t>.</a:t>
            </a:r>
          </a:p>
          <a:p>
            <a:pPr lvl="0" eaLnBrk="0" hangingPunct="0">
              <a:buClr>
                <a:srgbClr val="000000"/>
              </a:buClr>
            </a:pPr>
            <a:r>
              <a:rPr lang="en-US" sz="1800" dirty="0">
                <a:solidFill>
                  <a:srgbClr val="000000"/>
                </a:solidFill>
                <a:latin typeface="Gill Sans MT"/>
              </a:rPr>
              <a:t>District court decisions: 155 F.Supp.3d 972 (2015); 269 F.Supp.3d 910 (2017).</a:t>
            </a:r>
          </a:p>
          <a:p>
            <a:pPr lvl="0" eaLnBrk="0" hangingPunct="0">
              <a:buClr>
                <a:srgbClr val="000000"/>
              </a:buClr>
            </a:pPr>
            <a:r>
              <a:rPr lang="en-US" sz="1800" dirty="0">
                <a:solidFill>
                  <a:srgbClr val="000000"/>
                </a:solidFill>
                <a:latin typeface="Gill Sans MT"/>
              </a:rPr>
              <a:t>Feb. 13, 2019 oral argument available at https://www.ca8.uscourts.gov/oral-arguments</a:t>
            </a:r>
          </a:p>
          <a:p>
            <a:pPr lvl="0" eaLnBrk="0" hangingPunct="0">
              <a:buClr>
                <a:srgbClr val="000000"/>
              </a:buClr>
            </a:pPr>
            <a:r>
              <a:rPr lang="en-US" sz="1800" dirty="0">
                <a:solidFill>
                  <a:srgbClr val="000000"/>
                </a:solidFill>
                <a:latin typeface="Gill Sans MT"/>
              </a:rPr>
              <a:t>8th Circuit decision issued September 6, 2019.  2019 WL 4229068.</a:t>
            </a:r>
          </a:p>
          <a:p>
            <a:pPr lvl="0" eaLnBrk="0" hangingPunct="0">
              <a:buClr>
                <a:srgbClr val="000000"/>
              </a:buClr>
            </a:pPr>
            <a:r>
              <a:rPr lang="en-US" sz="1800" dirty="0">
                <a:solidFill>
                  <a:srgbClr val="000000"/>
                </a:solidFill>
                <a:latin typeface="Gill Sans MT"/>
              </a:rPr>
              <a:t>Judge </a:t>
            </a:r>
            <a:r>
              <a:rPr lang="en-US" sz="1800" dirty="0" err="1">
                <a:solidFill>
                  <a:srgbClr val="000000"/>
                </a:solidFill>
                <a:latin typeface="Gill Sans MT"/>
              </a:rPr>
              <a:t>Loken</a:t>
            </a:r>
            <a:r>
              <a:rPr lang="en-US" sz="1800" dirty="0">
                <a:solidFill>
                  <a:srgbClr val="000000"/>
                </a:solidFill>
                <a:latin typeface="Gill Sans MT"/>
              </a:rPr>
              <a:t> wrote majority opinion, joined by Judge Kelly.  Judge </a:t>
            </a:r>
            <a:r>
              <a:rPr lang="en-US" sz="1800" dirty="0" err="1">
                <a:solidFill>
                  <a:srgbClr val="000000"/>
                </a:solidFill>
                <a:latin typeface="Gill Sans MT"/>
              </a:rPr>
              <a:t>Colloton</a:t>
            </a:r>
            <a:r>
              <a:rPr lang="en-US" sz="1800" dirty="0">
                <a:solidFill>
                  <a:srgbClr val="000000"/>
                </a:solidFill>
                <a:latin typeface="Gill Sans MT"/>
              </a:rPr>
              <a:t> dissented from the </a:t>
            </a:r>
            <a:r>
              <a:rPr lang="en-US" sz="1800" i="1" dirty="0" err="1">
                <a:solidFill>
                  <a:srgbClr val="000000"/>
                </a:solidFill>
                <a:latin typeface="Gill Sans MT"/>
              </a:rPr>
              <a:t>Bracker</a:t>
            </a:r>
            <a:r>
              <a:rPr lang="en-US" sz="1800" dirty="0">
                <a:solidFill>
                  <a:srgbClr val="000000"/>
                </a:solidFill>
                <a:latin typeface="Gill Sans MT"/>
              </a:rPr>
              <a:t> part of the opinion.</a:t>
            </a:r>
          </a:p>
          <a:p>
            <a:pPr marL="0" lvl="0" indent="0" eaLnBrk="0" hangingPunct="0">
              <a:buClr>
                <a:srgbClr val="000000"/>
              </a:buClr>
              <a:buNone/>
            </a:pPr>
            <a:r>
              <a:rPr lang="en-US" sz="1600" dirty="0">
                <a:solidFill>
                  <a:srgbClr val="000000"/>
                </a:solidFill>
                <a:latin typeface="Gill Sans MT"/>
              </a:rPr>
              <a:t> </a:t>
            </a:r>
          </a:p>
          <a:p>
            <a:endParaRPr lang="en-US" dirty="0"/>
          </a:p>
        </p:txBody>
      </p:sp>
    </p:spTree>
    <p:extLst>
      <p:ext uri="{BB962C8B-B14F-4D97-AF65-F5344CB8AC3E}">
        <p14:creationId xmlns:p14="http://schemas.microsoft.com/office/powerpoint/2010/main" val="610503651"/>
      </p:ext>
    </p:extLst>
  </p:cSld>
  <p:clrMapOvr>
    <a:masterClrMapping/>
  </p:clrMapOvr>
  <p:transition spd="med">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Noem</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600200"/>
            <a:ext cx="8534399" cy="639762"/>
          </a:xfrm>
        </p:spPr>
        <p:txBody>
          <a:bodyPr/>
          <a:lstStyle/>
          <a:p>
            <a:pPr algn="ctr"/>
            <a:r>
              <a:rPr lang="en-US" sz="1800" dirty="0">
                <a:latin typeface="Gill Sans MT" panose="020B0502020104020203" pitchFamily="34" charset="0"/>
              </a:rPr>
              <a:t>8th Circuit Opinion </a:t>
            </a:r>
          </a:p>
        </p:txBody>
      </p:sp>
      <p:sp>
        <p:nvSpPr>
          <p:cNvPr id="6" name="Content Placeholder 5"/>
          <p:cNvSpPr>
            <a:spLocks noGrp="1"/>
          </p:cNvSpPr>
          <p:nvPr>
            <p:ph sz="quarter" idx="4"/>
          </p:nvPr>
        </p:nvSpPr>
        <p:spPr>
          <a:xfrm>
            <a:off x="342900" y="2590800"/>
            <a:ext cx="8458200" cy="2209800"/>
          </a:xfrm>
        </p:spPr>
        <p:txBody>
          <a:bodyPr/>
          <a:lstStyle/>
          <a:p>
            <a:pPr lvl="0" eaLnBrk="0" hangingPunct="0">
              <a:buClr>
                <a:srgbClr val="000000"/>
              </a:buClr>
              <a:buFont typeface="Arial" panose="020B0604020202020204" pitchFamily="34" charset="0"/>
              <a:buChar char="•"/>
            </a:pPr>
            <a:r>
              <a:rPr lang="en-US" sz="1800" dirty="0">
                <a:solidFill>
                  <a:srgbClr val="000000"/>
                </a:solidFill>
                <a:latin typeface="Gill Sans MT"/>
              </a:rPr>
              <a:t>First, the Indian Gaming Regulatory Act does not </a:t>
            </a:r>
            <a:r>
              <a:rPr lang="en-US" sz="1800" u="sng" dirty="0">
                <a:solidFill>
                  <a:srgbClr val="000000"/>
                </a:solidFill>
                <a:latin typeface="Gill Sans MT"/>
              </a:rPr>
              <a:t>explicitly</a:t>
            </a:r>
            <a:r>
              <a:rPr lang="en-US" sz="1800" dirty="0">
                <a:solidFill>
                  <a:srgbClr val="000000"/>
                </a:solidFill>
                <a:latin typeface="Gill Sans MT"/>
              </a:rPr>
              <a:t> pre-empt state imposition of use tax on the purchases of Casino customers of gaming related amenities.</a:t>
            </a:r>
          </a:p>
          <a:p>
            <a:pPr lvl="0" eaLnBrk="0" hangingPunct="0">
              <a:buClr>
                <a:srgbClr val="000000"/>
              </a:buClr>
              <a:buFont typeface="Arial" panose="020B0604020202020204" pitchFamily="34" charset="0"/>
              <a:buChar char="•"/>
            </a:pPr>
            <a:r>
              <a:rPr lang="en-US" sz="1800" dirty="0">
                <a:solidFill>
                  <a:srgbClr val="000000"/>
                </a:solidFill>
                <a:latin typeface="Gill Sans MT"/>
              </a:rPr>
              <a:t>25 U.S.C. § 2710(d)(4) only preempts state taxes imposed on gaming itself – not amenities</a:t>
            </a:r>
          </a:p>
          <a:p>
            <a:pPr lvl="0" eaLnBrk="0" hangingPunct="0">
              <a:buClr>
                <a:srgbClr val="000000"/>
              </a:buClr>
              <a:buFont typeface="Arial" panose="020B0604020202020204" pitchFamily="34" charset="0"/>
              <a:buChar char="•"/>
            </a:pPr>
            <a:r>
              <a:rPr lang="en-US" sz="1800" dirty="0">
                <a:solidFill>
                  <a:srgbClr val="000000"/>
                </a:solidFill>
                <a:latin typeface="Gill Sans MT"/>
              </a:rPr>
              <a:t>25 U.S.C. § 2710(d)(3)(C)(vii) applies to subjects “directly related to the operation of gaming activities” – not subjects that are, at best, directly related to the operation of the Casino.  </a:t>
            </a:r>
          </a:p>
          <a:p>
            <a:pPr lvl="0" eaLnBrk="0" hangingPunct="0">
              <a:buClr>
                <a:srgbClr val="000000"/>
              </a:buClr>
              <a:buFont typeface="Arial" panose="020B0604020202020204" pitchFamily="34" charset="0"/>
              <a:buChar char="•"/>
            </a:pPr>
            <a:endParaRPr lang="en-US" sz="1800" dirty="0">
              <a:solidFill>
                <a:srgbClr val="000000"/>
              </a:solidFill>
              <a:latin typeface="Gill Sans MT"/>
            </a:endParaRPr>
          </a:p>
        </p:txBody>
      </p:sp>
    </p:spTree>
    <p:extLst>
      <p:ext uri="{BB962C8B-B14F-4D97-AF65-F5344CB8AC3E}">
        <p14:creationId xmlns:p14="http://schemas.microsoft.com/office/powerpoint/2010/main" val="2049344216"/>
      </p:ext>
    </p:extLst>
  </p:cSld>
  <p:clrMapOvr>
    <a:masterClrMapping/>
  </p:clrMapOvr>
  <p:transition spd="med">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Noem</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752600"/>
            <a:ext cx="8534399" cy="411162"/>
          </a:xfrm>
        </p:spPr>
        <p:txBody>
          <a:bodyPr/>
          <a:lstStyle/>
          <a:p>
            <a:pPr algn="ctr"/>
            <a:r>
              <a:rPr lang="en-US" sz="1800" dirty="0">
                <a:latin typeface="Gill Sans MT" panose="020B0502020104020203" pitchFamily="34" charset="0"/>
              </a:rPr>
              <a:t>8th Circuit Opinion Continued</a:t>
            </a:r>
          </a:p>
        </p:txBody>
      </p:sp>
      <p:sp>
        <p:nvSpPr>
          <p:cNvPr id="6" name="Content Placeholder 5"/>
          <p:cNvSpPr>
            <a:spLocks noGrp="1"/>
          </p:cNvSpPr>
          <p:nvPr>
            <p:ph sz="quarter" idx="4"/>
          </p:nvPr>
        </p:nvSpPr>
        <p:spPr>
          <a:xfrm>
            <a:off x="342900" y="2362200"/>
            <a:ext cx="8458200" cy="3581400"/>
          </a:xfrm>
        </p:spPr>
        <p:txBody>
          <a:bodyPr>
            <a:normAutofit lnSpcReduction="10000"/>
          </a:bodyPr>
          <a:lstStyle/>
          <a:p>
            <a:pPr>
              <a:buFont typeface="Arial" panose="020B0604020202020204" pitchFamily="34" charset="0"/>
              <a:buChar char="•"/>
            </a:pPr>
            <a:r>
              <a:rPr lang="en-US" sz="1800" dirty="0">
                <a:latin typeface="Gill Sans MT" panose="020B0502020104020203" pitchFamily="34" charset="0"/>
              </a:rPr>
              <a:t>Second, the Court held the use taxes </a:t>
            </a:r>
            <a:r>
              <a:rPr lang="en-US" sz="1800" b="1" dirty="0">
                <a:latin typeface="Gill Sans MT" panose="020B0502020104020203" pitchFamily="34" charset="0"/>
              </a:rPr>
              <a:t>are </a:t>
            </a:r>
            <a:r>
              <a:rPr lang="en-US" sz="1800" dirty="0">
                <a:latin typeface="Gill Sans MT" panose="020B0502020104020203" pitchFamily="34" charset="0"/>
              </a:rPr>
              <a:t>pre-empted under the balancing test in </a:t>
            </a:r>
            <a:r>
              <a:rPr lang="en-US" sz="1800" i="1" dirty="0">
                <a:latin typeface="Gill Sans MT" panose="020B0502020104020203" pitchFamily="34" charset="0"/>
              </a:rPr>
              <a:t>White Mountain Apache Tribe v. </a:t>
            </a:r>
            <a:r>
              <a:rPr lang="en-US" sz="1800" i="1" dirty="0" err="1">
                <a:latin typeface="Gill Sans MT" panose="020B0502020104020203" pitchFamily="34" charset="0"/>
              </a:rPr>
              <a:t>Bracker</a:t>
            </a:r>
            <a:r>
              <a:rPr lang="en-US" sz="1800" dirty="0">
                <a:latin typeface="Gill Sans MT" panose="020B0502020104020203" pitchFamily="34" charset="0"/>
              </a:rPr>
              <a:t>.</a:t>
            </a:r>
          </a:p>
          <a:p>
            <a:pPr>
              <a:buFont typeface="Arial" panose="020B0604020202020204" pitchFamily="34" charset="0"/>
              <a:buChar char="•"/>
            </a:pPr>
            <a:r>
              <a:rPr lang="en-US" sz="1800" dirty="0">
                <a:latin typeface="Gill Sans MT" panose="020B0502020104020203" pitchFamily="34" charset="0"/>
              </a:rPr>
              <a:t>“The summary judgment record established that the amenities contribute significantly to the economic success of the Tribe’s Class III gaming at the Casino.”</a:t>
            </a:r>
          </a:p>
          <a:p>
            <a:pPr lvl="1">
              <a:buFont typeface="Arial" panose="020B0604020202020204" pitchFamily="34" charset="0"/>
              <a:buChar char="•"/>
            </a:pPr>
            <a:r>
              <a:rPr lang="en-US" sz="1400" dirty="0">
                <a:latin typeface="Gill Sans MT" panose="020B0502020104020203" pitchFamily="34" charset="0"/>
              </a:rPr>
              <a:t>Complementarity; tribal sales tax.</a:t>
            </a:r>
          </a:p>
          <a:p>
            <a:pPr>
              <a:buFont typeface="Arial" panose="020B0604020202020204" pitchFamily="34" charset="0"/>
              <a:buChar char="•"/>
            </a:pPr>
            <a:r>
              <a:rPr lang="en-US" sz="1800" dirty="0">
                <a:latin typeface="Gill Sans MT" panose="020B0502020104020203" pitchFamily="34" charset="0"/>
              </a:rPr>
              <a:t>The record also showed “the Casino’s significance in promoting tribal economic development and self-sufficiency.”  Op. at 10.</a:t>
            </a:r>
          </a:p>
          <a:p>
            <a:pPr lvl="1">
              <a:buFont typeface="Arial" panose="020B0604020202020204" pitchFamily="34" charset="0"/>
              <a:buChar char="•"/>
            </a:pPr>
            <a:r>
              <a:rPr lang="en-US" sz="1400" dirty="0">
                <a:latin typeface="Gill Sans MT" panose="020B0502020104020203" pitchFamily="34" charset="0"/>
              </a:rPr>
              <a:t>Gaming revenue allocation plan</a:t>
            </a:r>
          </a:p>
          <a:p>
            <a:pPr>
              <a:buFont typeface="Arial" panose="020B0604020202020204" pitchFamily="34" charset="0"/>
              <a:buChar char="•"/>
            </a:pPr>
            <a:r>
              <a:rPr lang="en-US" sz="1800" dirty="0">
                <a:latin typeface="Gill Sans MT" panose="020B0502020104020203" pitchFamily="34" charset="0"/>
              </a:rPr>
              <a:t>A federally-regulated activity is involved.  Op. at 10.</a:t>
            </a:r>
          </a:p>
          <a:p>
            <a:pPr>
              <a:buFont typeface="Arial" panose="020B0604020202020204" pitchFamily="34" charset="0"/>
              <a:buChar char="•"/>
            </a:pPr>
            <a:r>
              <a:rPr lang="en-US" sz="1800" dirty="0">
                <a:latin typeface="Gill Sans MT" panose="020B0502020104020203" pitchFamily="34" charset="0"/>
              </a:rPr>
              <a:t>The Tribe is not simply selling a State tax exemption to nonmembers.  Op. at 10.</a:t>
            </a:r>
          </a:p>
          <a:p>
            <a:pPr>
              <a:buFont typeface="Arial" panose="020B0604020202020204" pitchFamily="34" charset="0"/>
              <a:buChar char="•"/>
            </a:pPr>
            <a:r>
              <a:rPr lang="en-US" sz="1800" dirty="0">
                <a:latin typeface="Gill Sans MT" panose="020B0502020104020203" pitchFamily="34" charset="0"/>
              </a:rPr>
              <a:t>South Dakota only has a generalized interest in raising revenue, and no legitimate regulatory interest in the taxed activity.</a:t>
            </a:r>
            <a:endParaRPr lang="en-US" sz="1400" dirty="0">
              <a:latin typeface="Gill Sans MT" panose="020B0502020104020203" pitchFamily="34" charset="0"/>
            </a:endParaRPr>
          </a:p>
          <a:p>
            <a:pPr>
              <a:buFont typeface="Arial" panose="020B0604020202020204" pitchFamily="34" charset="0"/>
              <a:buChar char="•"/>
            </a:pPr>
            <a:endParaRPr lang="en-US" sz="1800" dirty="0">
              <a:latin typeface="Gill Sans MT" panose="020B0502020104020203" pitchFamily="34" charset="0"/>
            </a:endParaRPr>
          </a:p>
        </p:txBody>
      </p:sp>
    </p:spTree>
    <p:extLst>
      <p:ext uri="{BB962C8B-B14F-4D97-AF65-F5344CB8AC3E}">
        <p14:creationId xmlns:p14="http://schemas.microsoft.com/office/powerpoint/2010/main" val="2174205960"/>
      </p:ext>
    </p:extLst>
  </p:cSld>
  <p:clrMapOvr>
    <a:masterClrMapping/>
  </p:clrMapOvr>
  <p:transition spd="med">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Noem</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752600"/>
            <a:ext cx="8534399" cy="411162"/>
          </a:xfrm>
        </p:spPr>
        <p:txBody>
          <a:bodyPr/>
          <a:lstStyle/>
          <a:p>
            <a:pPr algn="ctr"/>
            <a:r>
              <a:rPr lang="en-US" sz="1800" dirty="0">
                <a:latin typeface="Gill Sans MT" panose="020B0502020104020203" pitchFamily="34" charset="0"/>
              </a:rPr>
              <a:t>8th Circuit Opinion Continued</a:t>
            </a:r>
          </a:p>
        </p:txBody>
      </p:sp>
      <p:sp>
        <p:nvSpPr>
          <p:cNvPr id="6" name="Content Placeholder 5"/>
          <p:cNvSpPr>
            <a:spLocks noGrp="1"/>
          </p:cNvSpPr>
          <p:nvPr>
            <p:ph sz="quarter" idx="4"/>
          </p:nvPr>
        </p:nvSpPr>
        <p:spPr>
          <a:xfrm>
            <a:off x="342900" y="2362200"/>
            <a:ext cx="8458200" cy="3581400"/>
          </a:xfrm>
        </p:spPr>
        <p:txBody>
          <a:bodyPr>
            <a:normAutofit/>
          </a:bodyPr>
          <a:lstStyle/>
          <a:p>
            <a:pPr lvl="0" eaLnBrk="0" hangingPunct="0">
              <a:buClr>
                <a:srgbClr val="000000"/>
              </a:buClr>
              <a:buFont typeface="Arial" panose="020B0604020202020204" pitchFamily="34" charset="0"/>
              <a:buChar char="•"/>
            </a:pPr>
            <a:r>
              <a:rPr lang="en-US" sz="1800" i="1" dirty="0" err="1">
                <a:solidFill>
                  <a:srgbClr val="000000"/>
                </a:solidFill>
                <a:latin typeface="Gill Sans MT"/>
              </a:rPr>
              <a:t>Bracker</a:t>
            </a:r>
            <a:r>
              <a:rPr lang="en-US" sz="1800" dirty="0">
                <a:solidFill>
                  <a:srgbClr val="000000"/>
                </a:solidFill>
                <a:latin typeface="Gill Sans MT"/>
              </a:rPr>
              <a:t> issue pull quotes:</a:t>
            </a:r>
            <a:endParaRPr lang="en-US" sz="1800" i="1" dirty="0">
              <a:solidFill>
                <a:srgbClr val="000000"/>
              </a:solidFill>
              <a:latin typeface="Gill Sans MT"/>
            </a:endParaRPr>
          </a:p>
          <a:p>
            <a:pPr lvl="0" eaLnBrk="0" hangingPunct="0">
              <a:buClr>
                <a:srgbClr val="000000"/>
              </a:buClr>
              <a:buFont typeface="Arial" panose="020B0604020202020204" pitchFamily="34" charset="0"/>
              <a:buChar char="•"/>
            </a:pPr>
            <a:r>
              <a:rPr lang="en-US" sz="1800" dirty="0">
                <a:solidFill>
                  <a:srgbClr val="000000"/>
                </a:solidFill>
                <a:latin typeface="Gill Sans MT"/>
              </a:rPr>
              <a:t>“The State’s taxation of the Casino amenities would raise their cost to nonmember patrons or reduce tribal revenues from these sales.  Even if gaming was not thereby reduced, the impact would be contrary to IGRA’s broad policies of increasing tribal revenues through gaming and ensuring that tribes are the primary beneficiary of their gaming operations to promote tribal economic development, self-sufficiency, and strong tribal governments.” Op. at 11.</a:t>
            </a:r>
          </a:p>
          <a:p>
            <a:pPr lvl="0" eaLnBrk="0" hangingPunct="0">
              <a:buClr>
                <a:srgbClr val="000000"/>
              </a:buClr>
              <a:buFont typeface="Arial" panose="020B0604020202020204" pitchFamily="34" charset="0"/>
              <a:buChar char="•"/>
            </a:pPr>
            <a:r>
              <a:rPr lang="en-US" sz="1800" dirty="0">
                <a:solidFill>
                  <a:srgbClr val="000000"/>
                </a:solidFill>
                <a:latin typeface="Gill Sans MT"/>
              </a:rPr>
              <a:t>“The State’s interest in raising revenues to provide government services throughout South Dakota does not outweigh the federal and tribal interests in Class III gaming reflected in IGRA and the history of tribal independence in gaming recognized in </a:t>
            </a:r>
            <a:r>
              <a:rPr lang="en-US" sz="1800" i="1" dirty="0">
                <a:solidFill>
                  <a:srgbClr val="000000"/>
                </a:solidFill>
                <a:latin typeface="Gill Sans MT"/>
              </a:rPr>
              <a:t>Cabazon</a:t>
            </a:r>
            <a:r>
              <a:rPr lang="en-US" sz="1800" dirty="0">
                <a:solidFill>
                  <a:srgbClr val="000000"/>
                </a:solidFill>
                <a:latin typeface="Gill Sans MT"/>
              </a:rPr>
              <a:t>.”  Op. at 11-12.  </a:t>
            </a:r>
          </a:p>
        </p:txBody>
      </p:sp>
    </p:spTree>
    <p:extLst>
      <p:ext uri="{BB962C8B-B14F-4D97-AF65-F5344CB8AC3E}">
        <p14:creationId xmlns:p14="http://schemas.microsoft.com/office/powerpoint/2010/main" val="3934927620"/>
      </p:ext>
    </p:extLst>
  </p:cSld>
  <p:clrMapOvr>
    <a:masterClrMapping/>
  </p:clrMapOvr>
  <p:transition spd="med">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Noem</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752600"/>
            <a:ext cx="8534399" cy="411162"/>
          </a:xfrm>
        </p:spPr>
        <p:txBody>
          <a:bodyPr/>
          <a:lstStyle/>
          <a:p>
            <a:pPr algn="ctr"/>
            <a:r>
              <a:rPr lang="en-US" sz="1800" dirty="0">
                <a:latin typeface="Gill Sans MT" panose="020B0502020104020203" pitchFamily="34" charset="0"/>
              </a:rPr>
              <a:t>8th Circuit Opinion Continued</a:t>
            </a:r>
          </a:p>
        </p:txBody>
      </p:sp>
      <p:sp>
        <p:nvSpPr>
          <p:cNvPr id="6" name="Content Placeholder 5"/>
          <p:cNvSpPr>
            <a:spLocks noGrp="1"/>
          </p:cNvSpPr>
          <p:nvPr>
            <p:ph sz="quarter" idx="4"/>
          </p:nvPr>
        </p:nvSpPr>
        <p:spPr>
          <a:xfrm>
            <a:off x="342900" y="2362200"/>
            <a:ext cx="8458200" cy="3581400"/>
          </a:xfrm>
        </p:spPr>
        <p:txBody>
          <a:bodyPr>
            <a:normAutofit/>
          </a:bodyPr>
          <a:lstStyle/>
          <a:p>
            <a:pPr lvl="0" eaLnBrk="0" hangingPunct="0">
              <a:buClr>
                <a:srgbClr val="000000"/>
              </a:buClr>
              <a:buFont typeface="Arial" panose="020B0604020202020204" pitchFamily="34" charset="0"/>
              <a:buChar char="•"/>
            </a:pPr>
            <a:r>
              <a:rPr lang="en-US" sz="1800" dirty="0">
                <a:solidFill>
                  <a:srgbClr val="000000"/>
                </a:solidFill>
                <a:latin typeface="Gill Sans MT"/>
              </a:rPr>
              <a:t>Third, the Court overturned the lower court’s ruling that the State cannot condition renewal of tribal liquor licenses on payment of a use tax unrelated to alcohol sales</a:t>
            </a:r>
            <a:r>
              <a:rPr lang="en-US" sz="2000" dirty="0">
                <a:solidFill>
                  <a:srgbClr val="000000"/>
                </a:solidFill>
                <a:latin typeface="Gill Sans MT"/>
              </a:rPr>
              <a:t>.  </a:t>
            </a:r>
            <a:r>
              <a:rPr lang="en-US" sz="1800" dirty="0">
                <a:solidFill>
                  <a:srgbClr val="000000"/>
                </a:solidFill>
                <a:latin typeface="Gill Sans MT"/>
              </a:rPr>
              <a:t>Op. at 14. </a:t>
            </a:r>
          </a:p>
          <a:p>
            <a:pPr lvl="0" eaLnBrk="0" hangingPunct="0">
              <a:buClr>
                <a:srgbClr val="000000"/>
              </a:buClr>
              <a:buFont typeface="Arial" panose="020B0604020202020204" pitchFamily="34" charset="0"/>
              <a:buChar char="•"/>
            </a:pPr>
            <a:r>
              <a:rPr lang="en-US" sz="1800" dirty="0">
                <a:solidFill>
                  <a:srgbClr val="000000"/>
                </a:solidFill>
                <a:latin typeface="Gill Sans MT"/>
              </a:rPr>
              <a:t>The Court determined that the issue was not whether the state exceeded its authority to regulate alcohol in applying the tax, but rather, whether the liquor license condition of collecting the use tax, “will unduly interfere with …the Tribe’s Class III gaming activity.” Op. at 14.  </a:t>
            </a:r>
          </a:p>
          <a:p>
            <a:pPr lvl="0" eaLnBrk="0" hangingPunct="0">
              <a:buClr>
                <a:srgbClr val="000000"/>
              </a:buClr>
              <a:buFont typeface="Arial" panose="020B0604020202020204" pitchFamily="34" charset="0"/>
              <a:buChar char="•"/>
            </a:pPr>
            <a:r>
              <a:rPr lang="en-US" sz="1800" dirty="0">
                <a:solidFill>
                  <a:srgbClr val="000000"/>
                </a:solidFill>
                <a:latin typeface="Gill Sans MT"/>
              </a:rPr>
              <a:t>Because the Tribe did not address this question below, the Tribe failed to “meet its burden to demonstrate that the State alcohol license requirement is not reasonably necessary to further its interest in collecting valid state tax.”  Op. at 15. </a:t>
            </a:r>
          </a:p>
        </p:txBody>
      </p:sp>
    </p:spTree>
    <p:extLst>
      <p:ext uri="{BB962C8B-B14F-4D97-AF65-F5344CB8AC3E}">
        <p14:creationId xmlns:p14="http://schemas.microsoft.com/office/powerpoint/2010/main" val="2722634024"/>
      </p:ext>
    </p:extLst>
  </p:cSld>
  <p:clrMapOvr>
    <a:masterClrMapping/>
  </p:clrMapOvr>
  <p:transition spd="med">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Noem</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752600"/>
            <a:ext cx="8534399" cy="411162"/>
          </a:xfrm>
        </p:spPr>
        <p:txBody>
          <a:bodyPr/>
          <a:lstStyle/>
          <a:p>
            <a:pPr lvl="0" eaLnBrk="0" hangingPunct="0">
              <a:buClr>
                <a:srgbClr val="000000"/>
              </a:buClr>
            </a:pPr>
            <a:r>
              <a:rPr lang="en-US" sz="1800" dirty="0">
                <a:solidFill>
                  <a:srgbClr val="000000"/>
                </a:solidFill>
                <a:latin typeface="Gill Sans MT"/>
              </a:rPr>
              <a:t>Status of the Case:  both sides requested rehearing on Sept. 20, 2019</a:t>
            </a:r>
          </a:p>
        </p:txBody>
      </p:sp>
      <p:sp>
        <p:nvSpPr>
          <p:cNvPr id="4" name="Content Placeholder 3">
            <a:extLst>
              <a:ext uri="{FF2B5EF4-FFF2-40B4-BE49-F238E27FC236}">
                <a16:creationId xmlns:a16="http://schemas.microsoft.com/office/drawing/2014/main" id="{2DA1FB53-6961-420E-B900-4253881130BB}"/>
              </a:ext>
            </a:extLst>
          </p:cNvPr>
          <p:cNvSpPr>
            <a:spLocks noGrp="1"/>
          </p:cNvSpPr>
          <p:nvPr>
            <p:ph sz="quarter" idx="4"/>
          </p:nvPr>
        </p:nvSpPr>
        <p:spPr>
          <a:xfrm>
            <a:off x="4419601" y="2174875"/>
            <a:ext cx="4267200" cy="3951288"/>
          </a:xfrm>
        </p:spPr>
        <p:txBody>
          <a:bodyPr/>
          <a:lstStyle/>
          <a:p>
            <a:pPr lvl="0" eaLnBrk="0" hangingPunct="0">
              <a:buClr>
                <a:srgbClr val="000000"/>
              </a:buClr>
              <a:buFont typeface="Arial" panose="020B0604020202020204" pitchFamily="34" charset="0"/>
              <a:buChar char="•"/>
            </a:pPr>
            <a:r>
              <a:rPr lang="en-US" sz="1800" dirty="0">
                <a:solidFill>
                  <a:srgbClr val="000000"/>
                </a:solidFill>
                <a:latin typeface="Gill Sans MT"/>
              </a:rPr>
              <a:t>The Tribe filed a petition for rehearing on the ruling on the alcohol license, on the basis the court ignored the relevant issue and applied an incorrect test, creating a conflict with the 9th and 10th Circuit’s decisions in </a:t>
            </a:r>
            <a:r>
              <a:rPr lang="en-US" sz="1800" i="1" dirty="0">
                <a:solidFill>
                  <a:srgbClr val="000000"/>
                </a:solidFill>
                <a:latin typeface="Gill Sans MT"/>
              </a:rPr>
              <a:t>Squaxin Island Tribe v. Washington</a:t>
            </a:r>
            <a:r>
              <a:rPr lang="en-US" sz="1800" dirty="0">
                <a:solidFill>
                  <a:srgbClr val="000000"/>
                </a:solidFill>
                <a:latin typeface="Gill Sans MT"/>
              </a:rPr>
              <a:t>, 781 F.2d 715 (9th Cir. 1986), and </a:t>
            </a:r>
            <a:r>
              <a:rPr lang="en-US" sz="1800" i="1" dirty="0">
                <a:solidFill>
                  <a:srgbClr val="000000"/>
                </a:solidFill>
                <a:latin typeface="Gill Sans MT"/>
              </a:rPr>
              <a:t>Chickasaw Nation v. State of Oklahoma ex rel. Oklahoma Tax Commission</a:t>
            </a:r>
            <a:r>
              <a:rPr lang="en-US" sz="1800" dirty="0">
                <a:solidFill>
                  <a:srgbClr val="000000"/>
                </a:solidFill>
                <a:latin typeface="Gill Sans MT"/>
              </a:rPr>
              <a:t>, 31 F.3d 964 (10th Cir. 1994), which recognized that state taxes imposed on alcohol are permissible under 18 USC 1161, when related to the regulation of alcohol. </a:t>
            </a:r>
          </a:p>
          <a:p>
            <a:endParaRPr lang="en-US" dirty="0"/>
          </a:p>
        </p:txBody>
      </p:sp>
      <p:sp>
        <p:nvSpPr>
          <p:cNvPr id="7" name="Content Placeholder 3">
            <a:extLst>
              <a:ext uri="{FF2B5EF4-FFF2-40B4-BE49-F238E27FC236}">
                <a16:creationId xmlns:a16="http://schemas.microsoft.com/office/drawing/2014/main" id="{6685499A-EC13-45E5-A3C6-B4F90AF93462}"/>
              </a:ext>
            </a:extLst>
          </p:cNvPr>
          <p:cNvSpPr txBox="1">
            <a:spLocks/>
          </p:cNvSpPr>
          <p:nvPr/>
        </p:nvSpPr>
        <p:spPr bwMode="auto">
          <a:xfrm>
            <a:off x="246073" y="2163762"/>
            <a:ext cx="3792527" cy="3951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18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lvl="0" eaLnBrk="0" hangingPunct="0">
              <a:buClr>
                <a:srgbClr val="000000"/>
              </a:buClr>
            </a:pPr>
            <a:r>
              <a:rPr lang="en-US" sz="1800" kern="0" dirty="0">
                <a:solidFill>
                  <a:srgbClr val="000000"/>
                </a:solidFill>
                <a:latin typeface="Gill Sans MT"/>
              </a:rPr>
              <a:t>South Dakota filed a petition for rehearing on the </a:t>
            </a:r>
            <a:r>
              <a:rPr lang="en-US" sz="1800" i="1" kern="0" dirty="0" err="1">
                <a:solidFill>
                  <a:srgbClr val="000000"/>
                </a:solidFill>
                <a:latin typeface="Gill Sans MT"/>
              </a:rPr>
              <a:t>Bracker</a:t>
            </a:r>
            <a:r>
              <a:rPr lang="en-US" sz="1800" kern="0" dirty="0">
                <a:solidFill>
                  <a:srgbClr val="000000"/>
                </a:solidFill>
                <a:latin typeface="Gill Sans MT"/>
              </a:rPr>
              <a:t> preemption issue, arguing the Court’s decision ignored the State services provided to nonmember patrons, and conflicts with the Court’s ruling in </a:t>
            </a:r>
            <a:r>
              <a:rPr lang="en-US" sz="1800" i="1" kern="0" dirty="0">
                <a:solidFill>
                  <a:srgbClr val="000000"/>
                </a:solidFill>
                <a:latin typeface="Gill Sans MT"/>
              </a:rPr>
              <a:t>FSST v. </a:t>
            </a:r>
            <a:r>
              <a:rPr lang="en-US" sz="1800" i="1" kern="0" dirty="0" err="1">
                <a:solidFill>
                  <a:srgbClr val="000000"/>
                </a:solidFill>
                <a:latin typeface="Gill Sans MT"/>
              </a:rPr>
              <a:t>Haeder</a:t>
            </a:r>
            <a:r>
              <a:rPr lang="en-US" sz="1800" kern="0" dirty="0">
                <a:solidFill>
                  <a:srgbClr val="000000"/>
                </a:solidFill>
                <a:latin typeface="Gill Sans MT"/>
              </a:rPr>
              <a:t>, in holding that the state’s uniformity in application of tax law and raising revenue was insufficient, and arguing that the Tribe failed to adequately quantify its losses from imposition of the tax. </a:t>
            </a:r>
          </a:p>
        </p:txBody>
      </p:sp>
    </p:spTree>
    <p:extLst>
      <p:ext uri="{BB962C8B-B14F-4D97-AF65-F5344CB8AC3E}">
        <p14:creationId xmlns:p14="http://schemas.microsoft.com/office/powerpoint/2010/main" val="3744889193"/>
      </p:ext>
    </p:extLst>
  </p:cSld>
  <p:clrMapOvr>
    <a:masterClrMapping/>
  </p:clrMapOvr>
  <p:transition spd="med">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Noem</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752600"/>
            <a:ext cx="8534399" cy="411162"/>
          </a:xfrm>
        </p:spPr>
        <p:txBody>
          <a:bodyPr/>
          <a:lstStyle/>
          <a:p>
            <a:pPr lvl="0" eaLnBrk="0" hangingPunct="0">
              <a:buClr>
                <a:srgbClr val="000000"/>
              </a:buClr>
            </a:pPr>
            <a:r>
              <a:rPr lang="en-US" sz="1800" dirty="0">
                <a:solidFill>
                  <a:srgbClr val="000000"/>
                </a:solidFill>
                <a:latin typeface="Gill Sans MT"/>
              </a:rPr>
              <a:t>FSST’s case</a:t>
            </a:r>
          </a:p>
        </p:txBody>
      </p:sp>
      <p:sp>
        <p:nvSpPr>
          <p:cNvPr id="4" name="Content Placeholder 3">
            <a:extLst>
              <a:ext uri="{FF2B5EF4-FFF2-40B4-BE49-F238E27FC236}">
                <a16:creationId xmlns:a16="http://schemas.microsoft.com/office/drawing/2014/main" id="{2DA1FB53-6961-420E-B900-4253881130BB}"/>
              </a:ext>
            </a:extLst>
          </p:cNvPr>
          <p:cNvSpPr>
            <a:spLocks noGrp="1"/>
          </p:cNvSpPr>
          <p:nvPr>
            <p:ph sz="quarter" idx="4"/>
          </p:nvPr>
        </p:nvSpPr>
        <p:spPr>
          <a:xfrm>
            <a:off x="4457700" y="1828800"/>
            <a:ext cx="4267200" cy="3951288"/>
          </a:xfrm>
        </p:spPr>
        <p:txBody>
          <a:bodyPr/>
          <a:lstStyle/>
          <a:p>
            <a:pPr marL="0" lvl="0" indent="0" eaLnBrk="0" hangingPunct="0">
              <a:buClr>
                <a:srgbClr val="000000"/>
              </a:buClr>
              <a:buNone/>
            </a:pPr>
            <a:r>
              <a:rPr lang="en-US" sz="1600" dirty="0">
                <a:solidFill>
                  <a:srgbClr val="000000"/>
                </a:solidFill>
                <a:latin typeface="Gill Sans MT"/>
              </a:rPr>
              <a:t>The alcohol permit conditioned on payment of use tax raises the following issue:</a:t>
            </a:r>
          </a:p>
          <a:p>
            <a:pPr lvl="0" eaLnBrk="0" hangingPunct="0">
              <a:buClr>
                <a:srgbClr val="000000"/>
              </a:buClr>
            </a:pPr>
            <a:r>
              <a:rPr lang="en-US" sz="1600" i="1" dirty="0">
                <a:solidFill>
                  <a:srgbClr val="000000"/>
                </a:solidFill>
                <a:latin typeface="Gill Sans MT"/>
              </a:rPr>
              <a:t>Rice v. </a:t>
            </a:r>
            <a:r>
              <a:rPr lang="en-US" sz="1600" i="1" dirty="0" err="1">
                <a:solidFill>
                  <a:srgbClr val="000000"/>
                </a:solidFill>
                <a:latin typeface="Gill Sans MT"/>
              </a:rPr>
              <a:t>Rehner</a:t>
            </a:r>
            <a:r>
              <a:rPr lang="en-US" sz="1600" i="1" dirty="0">
                <a:solidFill>
                  <a:srgbClr val="000000"/>
                </a:solidFill>
                <a:latin typeface="Gill Sans MT"/>
              </a:rPr>
              <a:t>, </a:t>
            </a:r>
            <a:r>
              <a:rPr lang="en-US" sz="1600" dirty="0">
                <a:solidFill>
                  <a:srgbClr val="000000"/>
                </a:solidFill>
                <a:latin typeface="Gill Sans MT"/>
              </a:rPr>
              <a:t>463 U.S. 713 (1983),</a:t>
            </a:r>
            <a:r>
              <a:rPr lang="en-US" sz="1600" i="1" dirty="0">
                <a:solidFill>
                  <a:srgbClr val="000000"/>
                </a:solidFill>
                <a:latin typeface="Gill Sans MT"/>
              </a:rPr>
              <a:t> </a:t>
            </a:r>
            <a:r>
              <a:rPr lang="en-US" sz="1600" dirty="0">
                <a:solidFill>
                  <a:srgbClr val="000000"/>
                </a:solidFill>
                <a:latin typeface="Gill Sans MT"/>
              </a:rPr>
              <a:t>identified state interests, and concluded that to address that interest, Congress delegated concurrent authority to states to regulate alcohol on reservation.</a:t>
            </a:r>
          </a:p>
          <a:p>
            <a:pPr lvl="0" eaLnBrk="0" hangingPunct="0">
              <a:buClr>
                <a:srgbClr val="000000"/>
              </a:buClr>
            </a:pPr>
            <a:r>
              <a:rPr lang="en-US" sz="1600" dirty="0">
                <a:solidFill>
                  <a:srgbClr val="000000"/>
                </a:solidFill>
                <a:latin typeface="Gill Sans MT"/>
              </a:rPr>
              <a:t>States have an “interest in the liquor traffic that occurs within [state] borders,” specifically the “‘spillover’ effect” of liquor sold on-reservation that “find[s] its way out of the reservation[.]”</a:t>
            </a:r>
          </a:p>
          <a:p>
            <a:pPr lvl="0" eaLnBrk="0" hangingPunct="0">
              <a:buClr>
                <a:srgbClr val="000000"/>
              </a:buClr>
            </a:pPr>
            <a:r>
              <a:rPr lang="en-US" sz="1600" dirty="0">
                <a:solidFill>
                  <a:srgbClr val="000000"/>
                </a:solidFill>
                <a:latin typeface="Gill Sans MT"/>
              </a:rPr>
              <a:t>18 U.S.C. § 1161 grants the State authority to regulate liquor – not to impose obligations unrelated to liquor regulation.</a:t>
            </a:r>
          </a:p>
          <a:p>
            <a:pPr lvl="0" eaLnBrk="0" hangingPunct="0">
              <a:buClr>
                <a:srgbClr val="000000"/>
              </a:buClr>
            </a:pPr>
            <a:r>
              <a:rPr lang="en-US" sz="1600" dirty="0">
                <a:solidFill>
                  <a:srgbClr val="000000"/>
                </a:solidFill>
                <a:latin typeface="Gill Sans MT"/>
              </a:rPr>
              <a:t>FSST complies with all liquor regulation laws and pays liquor taxes. </a:t>
            </a:r>
          </a:p>
        </p:txBody>
      </p:sp>
      <p:sp>
        <p:nvSpPr>
          <p:cNvPr id="7" name="Content Placeholder 3">
            <a:extLst>
              <a:ext uri="{FF2B5EF4-FFF2-40B4-BE49-F238E27FC236}">
                <a16:creationId xmlns:a16="http://schemas.microsoft.com/office/drawing/2014/main" id="{6685499A-EC13-45E5-A3C6-B4F90AF93462}"/>
              </a:ext>
            </a:extLst>
          </p:cNvPr>
          <p:cNvSpPr txBox="1">
            <a:spLocks/>
          </p:cNvSpPr>
          <p:nvPr/>
        </p:nvSpPr>
        <p:spPr bwMode="auto">
          <a:xfrm>
            <a:off x="246073" y="2163762"/>
            <a:ext cx="3792527" cy="3951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18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0" lvl="0" indent="0" eaLnBrk="0" hangingPunct="0">
              <a:buClr>
                <a:srgbClr val="000000"/>
              </a:buClr>
              <a:buNone/>
            </a:pPr>
            <a:r>
              <a:rPr lang="en-US" sz="1800" kern="0" dirty="0">
                <a:solidFill>
                  <a:srgbClr val="000000"/>
                </a:solidFill>
                <a:latin typeface="Gill Sans MT"/>
              </a:rPr>
              <a:t>The Tribe demonstrated the following facts on summary judgment:</a:t>
            </a:r>
          </a:p>
          <a:p>
            <a:pPr lvl="0" eaLnBrk="0" hangingPunct="0">
              <a:buClr>
                <a:srgbClr val="000000"/>
              </a:buClr>
            </a:pPr>
            <a:r>
              <a:rPr lang="en-US" sz="1800" kern="0" dirty="0">
                <a:solidFill>
                  <a:srgbClr val="000000"/>
                </a:solidFill>
                <a:latin typeface="Gill Sans MT"/>
              </a:rPr>
              <a:t>Gaming and casino amenities are </a:t>
            </a:r>
            <a:r>
              <a:rPr lang="en-US" sz="1800" i="1" kern="0" dirty="0">
                <a:solidFill>
                  <a:srgbClr val="000000"/>
                </a:solidFill>
                <a:latin typeface="Gill Sans MT"/>
              </a:rPr>
              <a:t>complementary</a:t>
            </a:r>
            <a:r>
              <a:rPr lang="en-US" sz="1800" kern="0" dirty="0">
                <a:solidFill>
                  <a:srgbClr val="000000"/>
                </a:solidFill>
                <a:latin typeface="Gill Sans MT"/>
              </a:rPr>
              <a:t> (Jonathan Taylor expert testimony)</a:t>
            </a:r>
          </a:p>
          <a:p>
            <a:pPr lvl="0" eaLnBrk="0" hangingPunct="0">
              <a:buClr>
                <a:srgbClr val="000000"/>
              </a:buClr>
            </a:pPr>
            <a:r>
              <a:rPr lang="en-US" sz="1800" kern="0" dirty="0">
                <a:solidFill>
                  <a:srgbClr val="000000"/>
                </a:solidFill>
                <a:latin typeface="Gill Sans MT"/>
              </a:rPr>
              <a:t>State does not provide on-reservation services to the casino or its patrons, or extensively regulate the casino, and anything it does do is not funded by the use tax imposed.</a:t>
            </a:r>
          </a:p>
          <a:p>
            <a:pPr lvl="0" eaLnBrk="0" hangingPunct="0">
              <a:buClr>
                <a:srgbClr val="000000"/>
              </a:buClr>
            </a:pPr>
            <a:r>
              <a:rPr lang="en-US" sz="1800" kern="0" dirty="0">
                <a:solidFill>
                  <a:srgbClr val="000000"/>
                </a:solidFill>
                <a:latin typeface="Gill Sans MT"/>
              </a:rPr>
              <a:t>Tribe provides extensive services and regulation of casino and patrons at its own cost. </a:t>
            </a:r>
          </a:p>
        </p:txBody>
      </p:sp>
    </p:spTree>
    <p:extLst>
      <p:ext uri="{BB962C8B-B14F-4D97-AF65-F5344CB8AC3E}">
        <p14:creationId xmlns:p14="http://schemas.microsoft.com/office/powerpoint/2010/main" val="3163531538"/>
      </p:ext>
    </p:extLst>
  </p:cSld>
  <p:clrMapOvr>
    <a:masterClrMapping/>
  </p:clrMapOvr>
  <p:transition spd="med">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Noem</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752600"/>
            <a:ext cx="8534399" cy="411162"/>
          </a:xfrm>
        </p:spPr>
        <p:txBody>
          <a:bodyPr/>
          <a:lstStyle/>
          <a:p>
            <a:pPr lvl="0" algn="ctr" eaLnBrk="0" hangingPunct="0">
              <a:buClr>
                <a:srgbClr val="000000"/>
              </a:buClr>
            </a:pPr>
            <a:r>
              <a:rPr lang="en-US" sz="1800" dirty="0">
                <a:solidFill>
                  <a:srgbClr val="000000"/>
                </a:solidFill>
                <a:latin typeface="Gill Sans MT"/>
              </a:rPr>
              <a:t>What does the 8th Circuit’s decision mean for other tribes?</a:t>
            </a:r>
          </a:p>
        </p:txBody>
      </p:sp>
      <p:sp>
        <p:nvSpPr>
          <p:cNvPr id="6" name="Content Placeholder 5"/>
          <p:cNvSpPr>
            <a:spLocks noGrp="1"/>
          </p:cNvSpPr>
          <p:nvPr>
            <p:ph sz="quarter" idx="4"/>
          </p:nvPr>
        </p:nvSpPr>
        <p:spPr>
          <a:xfrm>
            <a:off x="342900" y="2362200"/>
            <a:ext cx="8458200" cy="3581400"/>
          </a:xfrm>
        </p:spPr>
        <p:txBody>
          <a:bodyPr>
            <a:normAutofit/>
          </a:bodyPr>
          <a:lstStyle/>
          <a:p>
            <a:pPr lvl="0" eaLnBrk="0" hangingPunct="0">
              <a:buClr>
                <a:srgbClr val="000000"/>
              </a:buClr>
            </a:pPr>
            <a:r>
              <a:rPr lang="en-US" sz="1600" dirty="0">
                <a:solidFill>
                  <a:srgbClr val="000000"/>
                </a:solidFill>
                <a:latin typeface="Gill Sans MT"/>
              </a:rPr>
              <a:t>State use tax cannot be imposed on Casino amenities that contribute to the economic success of the Casino, where the State does not have a specific, legitimate regulatory interest in the taxed activity.</a:t>
            </a:r>
          </a:p>
          <a:p>
            <a:pPr lvl="0" eaLnBrk="0" hangingPunct="0">
              <a:buClr>
                <a:srgbClr val="000000"/>
              </a:buClr>
            </a:pPr>
            <a:r>
              <a:rPr lang="en-US" sz="1600" dirty="0">
                <a:solidFill>
                  <a:srgbClr val="000000"/>
                </a:solidFill>
                <a:latin typeface="Gill Sans MT"/>
              </a:rPr>
              <a:t>Can State taxation of Casino amenities be addressed in a </a:t>
            </a:r>
            <a:r>
              <a:rPr lang="en-US" sz="1600" i="1" dirty="0">
                <a:solidFill>
                  <a:srgbClr val="000000"/>
                </a:solidFill>
                <a:latin typeface="Gill Sans MT"/>
              </a:rPr>
              <a:t>gaming</a:t>
            </a:r>
            <a:r>
              <a:rPr lang="en-US" sz="1600" dirty="0">
                <a:solidFill>
                  <a:srgbClr val="000000"/>
                </a:solidFill>
                <a:latin typeface="Gill Sans MT"/>
              </a:rPr>
              <a:t> compact? </a:t>
            </a:r>
          </a:p>
          <a:p>
            <a:pPr lvl="1" eaLnBrk="0" hangingPunct="0">
              <a:buClr>
                <a:srgbClr val="000000"/>
              </a:buClr>
              <a:buFontTx/>
              <a:buChar char="•"/>
            </a:pPr>
            <a:r>
              <a:rPr lang="en-US" sz="1200" dirty="0">
                <a:solidFill>
                  <a:srgbClr val="000000"/>
                </a:solidFill>
                <a:latin typeface="Gill Sans MT"/>
              </a:rPr>
              <a:t>8th Circuit seems to say no.</a:t>
            </a:r>
          </a:p>
          <a:p>
            <a:pPr lvl="0" eaLnBrk="0" hangingPunct="0">
              <a:buClr>
                <a:srgbClr val="000000"/>
              </a:buClr>
            </a:pPr>
            <a:r>
              <a:rPr lang="en-US" sz="1600" dirty="0">
                <a:solidFill>
                  <a:srgbClr val="000000"/>
                </a:solidFill>
                <a:latin typeface="Gill Sans MT"/>
              </a:rPr>
              <a:t>Can State taxation of Casino amenities be addressed in a </a:t>
            </a:r>
            <a:r>
              <a:rPr lang="en-US" sz="1600" i="1" dirty="0">
                <a:solidFill>
                  <a:srgbClr val="000000"/>
                </a:solidFill>
                <a:latin typeface="Gill Sans MT"/>
              </a:rPr>
              <a:t>tax</a:t>
            </a:r>
            <a:r>
              <a:rPr lang="en-US" sz="1600" dirty="0">
                <a:solidFill>
                  <a:srgbClr val="000000"/>
                </a:solidFill>
                <a:latin typeface="Gill Sans MT"/>
              </a:rPr>
              <a:t> compact?</a:t>
            </a:r>
          </a:p>
          <a:p>
            <a:pPr lvl="1" eaLnBrk="0" hangingPunct="0">
              <a:buClr>
                <a:srgbClr val="000000"/>
              </a:buClr>
              <a:buFontTx/>
              <a:buChar char="•"/>
            </a:pPr>
            <a:r>
              <a:rPr lang="en-US" sz="1200">
                <a:solidFill>
                  <a:srgbClr val="000000"/>
                </a:solidFill>
                <a:latin typeface="Gill Sans MT"/>
              </a:rPr>
              <a:t>Probably yes</a:t>
            </a:r>
            <a:r>
              <a:rPr lang="en-US" sz="1200" dirty="0">
                <a:solidFill>
                  <a:srgbClr val="000000"/>
                </a:solidFill>
                <a:latin typeface="Gill Sans MT"/>
              </a:rPr>
              <a:t>, if Tribe and State are willing.</a:t>
            </a:r>
          </a:p>
          <a:p>
            <a:pPr lvl="0" eaLnBrk="0" hangingPunct="0">
              <a:buClr>
                <a:srgbClr val="000000"/>
              </a:buClr>
            </a:pPr>
            <a:r>
              <a:rPr lang="en-US" sz="1600" dirty="0">
                <a:solidFill>
                  <a:srgbClr val="000000"/>
                </a:solidFill>
                <a:latin typeface="Gill Sans MT"/>
              </a:rPr>
              <a:t>States may be able to leverage liquor license authority to demand tribal compliance with unrelated state laws.  </a:t>
            </a:r>
          </a:p>
          <a:p>
            <a:pPr marL="0" lvl="0" indent="0" eaLnBrk="0" hangingPunct="0">
              <a:buClr>
                <a:srgbClr val="000000"/>
              </a:buClr>
              <a:buNone/>
            </a:pPr>
            <a:endParaRPr lang="en-US" sz="1600" dirty="0">
              <a:solidFill>
                <a:srgbClr val="000000"/>
              </a:solidFill>
              <a:latin typeface="Gill Sans MT"/>
            </a:endParaRPr>
          </a:p>
          <a:p>
            <a:pPr marL="0" lvl="0" indent="0" eaLnBrk="0" hangingPunct="0">
              <a:buClr>
                <a:srgbClr val="000000"/>
              </a:buClr>
              <a:buNone/>
            </a:pPr>
            <a:endParaRPr lang="en-US" dirty="0">
              <a:solidFill>
                <a:srgbClr val="000000"/>
              </a:solidFill>
              <a:latin typeface="Gill Sans MT"/>
            </a:endParaRPr>
          </a:p>
        </p:txBody>
      </p:sp>
    </p:spTree>
    <p:extLst>
      <p:ext uri="{BB962C8B-B14F-4D97-AF65-F5344CB8AC3E}">
        <p14:creationId xmlns:p14="http://schemas.microsoft.com/office/powerpoint/2010/main" val="900466082"/>
      </p:ext>
    </p:extLst>
  </p:cSld>
  <p:clrMapOvr>
    <a:masterClrMapping/>
  </p:clrMapOvr>
  <p:transition spd="med">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solidFill>
                  <a:srgbClr val="000000"/>
                </a:solidFill>
                <a:latin typeface="Gill Sans MT"/>
              </a:rPr>
              <a:t>FSST v. </a:t>
            </a:r>
            <a:r>
              <a:rPr lang="en-US" sz="3200" b="1" i="1" dirty="0" err="1">
                <a:solidFill>
                  <a:srgbClr val="000000"/>
                </a:solidFill>
                <a:latin typeface="Gill Sans MT"/>
              </a:rPr>
              <a:t>Haeder</a:t>
            </a:r>
            <a:r>
              <a:rPr lang="en-US" sz="3200" dirty="0">
                <a:solidFill>
                  <a:srgbClr val="000000"/>
                </a:solidFill>
                <a:latin typeface="Gill Sans MT"/>
              </a:rPr>
              <a:t>: tax on casino construction</a:t>
            </a:r>
            <a:endParaRPr lang="en-US" dirty="0"/>
          </a:p>
        </p:txBody>
      </p:sp>
      <p:sp>
        <p:nvSpPr>
          <p:cNvPr id="5" name="Text Placeholder 4"/>
          <p:cNvSpPr>
            <a:spLocks noGrp="1"/>
          </p:cNvSpPr>
          <p:nvPr>
            <p:ph type="body" sz="quarter" idx="3"/>
          </p:nvPr>
        </p:nvSpPr>
        <p:spPr>
          <a:xfrm>
            <a:off x="401157" y="3352800"/>
            <a:ext cx="8534399" cy="639762"/>
          </a:xfrm>
        </p:spPr>
        <p:txBody>
          <a:bodyPr/>
          <a:lstStyle/>
          <a:p>
            <a:pPr lvl="0" eaLnBrk="0" hangingPunct="0">
              <a:buClr>
                <a:srgbClr val="000000"/>
              </a:buClr>
            </a:pPr>
            <a:r>
              <a:rPr lang="en-US" sz="1800" dirty="0">
                <a:solidFill>
                  <a:srgbClr val="000000"/>
                </a:solidFill>
                <a:latin typeface="Gill Sans MT"/>
              </a:rPr>
              <a:t>FSST successfully negotiated an increased number of machines in its gaming compact.  This resulted in the need to renovate the casino to increase the gaming floor to accommodate the machines.  In addition, the HVAC system was failing and, to compete with a larger casino recently built nearby, the Casino finishes and amenities needed an upgrade.  The Tribe hired a non-Indian contractor to do the work.  The State imposed a 2% contractors excise tax on the construction and materials resulting in a tax of about $480,000.  The Tribe filed suit. </a:t>
            </a:r>
          </a:p>
        </p:txBody>
      </p:sp>
      <p:sp>
        <p:nvSpPr>
          <p:cNvPr id="6" name="Content Placeholder 5"/>
          <p:cNvSpPr>
            <a:spLocks noGrp="1"/>
          </p:cNvSpPr>
          <p:nvPr>
            <p:ph sz="quarter" idx="4"/>
          </p:nvPr>
        </p:nvSpPr>
        <p:spPr>
          <a:xfrm>
            <a:off x="342900" y="4166101"/>
            <a:ext cx="8458200" cy="2209800"/>
          </a:xfrm>
        </p:spPr>
        <p:txBody>
          <a:bodyPr/>
          <a:lstStyle/>
          <a:p>
            <a:pPr lvl="0" eaLnBrk="0" hangingPunct="0">
              <a:buClr>
                <a:srgbClr val="000000"/>
              </a:buClr>
            </a:pPr>
            <a:r>
              <a:rPr lang="en-US" sz="1800" dirty="0">
                <a:solidFill>
                  <a:srgbClr val="000000"/>
                </a:solidFill>
                <a:latin typeface="Gill Sans MT"/>
              </a:rPr>
              <a:t>District court decision:  </a:t>
            </a:r>
            <a:r>
              <a:rPr lang="en-US" sz="1800" i="1" dirty="0">
                <a:solidFill>
                  <a:srgbClr val="000000"/>
                </a:solidFill>
                <a:latin typeface="Gill Sans MT"/>
              </a:rPr>
              <a:t>FSST v. </a:t>
            </a:r>
            <a:r>
              <a:rPr lang="en-US" sz="1800" i="1" dirty="0" err="1">
                <a:solidFill>
                  <a:srgbClr val="000000"/>
                </a:solidFill>
                <a:latin typeface="Gill Sans MT"/>
              </a:rPr>
              <a:t>Sattgast</a:t>
            </a:r>
            <a:r>
              <a:rPr lang="en-US" sz="1800" dirty="0">
                <a:solidFill>
                  <a:srgbClr val="000000"/>
                </a:solidFill>
                <a:latin typeface="Gill Sans MT"/>
              </a:rPr>
              <a:t>, 325 F.Supp.3d 995 (2018).</a:t>
            </a:r>
          </a:p>
          <a:p>
            <a:pPr lvl="0" eaLnBrk="0" hangingPunct="0">
              <a:buClr>
                <a:srgbClr val="000000"/>
              </a:buClr>
            </a:pPr>
            <a:r>
              <a:rPr lang="en-US" sz="1800" dirty="0">
                <a:solidFill>
                  <a:srgbClr val="000000"/>
                </a:solidFill>
                <a:latin typeface="Gill Sans MT"/>
              </a:rPr>
              <a:t>Feb. 13, 2019 oral argument available at https://www.ca8.uscourts.gov/oral-arguments</a:t>
            </a:r>
          </a:p>
          <a:p>
            <a:pPr lvl="0" eaLnBrk="0" hangingPunct="0">
              <a:buClr>
                <a:srgbClr val="000000"/>
              </a:buClr>
            </a:pPr>
            <a:r>
              <a:rPr lang="en-US" sz="1800" dirty="0">
                <a:solidFill>
                  <a:srgbClr val="000000"/>
                </a:solidFill>
                <a:latin typeface="Gill Sans MT"/>
              </a:rPr>
              <a:t>8th Circuit decision issued September 6, 2019.  2019 WL 4231360. </a:t>
            </a:r>
          </a:p>
          <a:p>
            <a:pPr lvl="0" eaLnBrk="0" hangingPunct="0">
              <a:buClr>
                <a:srgbClr val="000000"/>
              </a:buClr>
            </a:pPr>
            <a:r>
              <a:rPr lang="en-US" sz="1800" dirty="0">
                <a:solidFill>
                  <a:srgbClr val="000000"/>
                </a:solidFill>
                <a:latin typeface="Gill Sans MT"/>
              </a:rPr>
              <a:t>Judge </a:t>
            </a:r>
            <a:r>
              <a:rPr lang="en-US" sz="1800" dirty="0" err="1">
                <a:solidFill>
                  <a:srgbClr val="000000"/>
                </a:solidFill>
                <a:latin typeface="Gill Sans MT"/>
              </a:rPr>
              <a:t>Loken</a:t>
            </a:r>
            <a:r>
              <a:rPr lang="en-US" sz="1800" dirty="0">
                <a:solidFill>
                  <a:srgbClr val="000000"/>
                </a:solidFill>
                <a:latin typeface="Gill Sans MT"/>
              </a:rPr>
              <a:t> wrote opinion for the Court, Judge </a:t>
            </a:r>
            <a:r>
              <a:rPr lang="en-US" sz="1800" dirty="0" err="1">
                <a:solidFill>
                  <a:srgbClr val="000000"/>
                </a:solidFill>
                <a:latin typeface="Gill Sans MT"/>
              </a:rPr>
              <a:t>Colloton</a:t>
            </a:r>
            <a:r>
              <a:rPr lang="en-US" sz="1800" dirty="0">
                <a:solidFill>
                  <a:srgbClr val="000000"/>
                </a:solidFill>
                <a:latin typeface="Gill Sans MT"/>
              </a:rPr>
              <a:t> concurred in the judgment, and Judge Kelly dissented.</a:t>
            </a:r>
            <a:r>
              <a:rPr lang="en-US" sz="1800" i="1" dirty="0">
                <a:solidFill>
                  <a:srgbClr val="000000"/>
                </a:solidFill>
                <a:latin typeface="Gill Sans MT"/>
              </a:rPr>
              <a:t> </a:t>
            </a:r>
            <a:endParaRPr lang="en-US" sz="1800" dirty="0">
              <a:solidFill>
                <a:srgbClr val="000000"/>
              </a:solidFill>
              <a:latin typeface="Gill Sans MT"/>
            </a:endParaRPr>
          </a:p>
        </p:txBody>
      </p:sp>
    </p:spTree>
    <p:extLst>
      <p:ext uri="{BB962C8B-B14F-4D97-AF65-F5344CB8AC3E}">
        <p14:creationId xmlns:p14="http://schemas.microsoft.com/office/powerpoint/2010/main" val="752217208"/>
      </p:ext>
    </p:extLst>
  </p:cSld>
  <p:clrMapOvr>
    <a:masterClrMapping/>
  </p:clrMapOvr>
  <p:transition spd="med">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Haeder</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600200"/>
            <a:ext cx="8534399" cy="639762"/>
          </a:xfrm>
        </p:spPr>
        <p:txBody>
          <a:bodyPr/>
          <a:lstStyle/>
          <a:p>
            <a:pPr algn="ctr"/>
            <a:r>
              <a:rPr lang="en-US" sz="1800" dirty="0">
                <a:latin typeface="Gill Sans MT" panose="020B0502020104020203" pitchFamily="34" charset="0"/>
              </a:rPr>
              <a:t>8th Circuit Opinion </a:t>
            </a:r>
          </a:p>
        </p:txBody>
      </p:sp>
      <p:sp>
        <p:nvSpPr>
          <p:cNvPr id="6" name="Content Placeholder 5"/>
          <p:cNvSpPr>
            <a:spLocks noGrp="1"/>
          </p:cNvSpPr>
          <p:nvPr>
            <p:ph sz="quarter" idx="4"/>
          </p:nvPr>
        </p:nvSpPr>
        <p:spPr>
          <a:xfrm>
            <a:off x="342900" y="2590800"/>
            <a:ext cx="8458200" cy="2209800"/>
          </a:xfrm>
        </p:spPr>
        <p:txBody>
          <a:bodyPr/>
          <a:lstStyle/>
          <a:p>
            <a:pPr lvl="0" eaLnBrk="0" hangingPunct="0">
              <a:buClr>
                <a:srgbClr val="000000"/>
              </a:buClr>
            </a:pPr>
            <a:r>
              <a:rPr lang="en-US" sz="1800" dirty="0">
                <a:solidFill>
                  <a:srgbClr val="000000"/>
                </a:solidFill>
                <a:latin typeface="Gill Sans MT"/>
              </a:rPr>
              <a:t>First, IGRA does not expressly preempt State taxation of Casino construction.</a:t>
            </a:r>
          </a:p>
          <a:p>
            <a:pPr lvl="0" eaLnBrk="0" hangingPunct="0">
              <a:buClr>
                <a:srgbClr val="000000"/>
              </a:buClr>
            </a:pPr>
            <a:r>
              <a:rPr lang="en-US" sz="1800" dirty="0">
                <a:solidFill>
                  <a:srgbClr val="000000"/>
                </a:solidFill>
                <a:latin typeface="Gill Sans MT"/>
              </a:rPr>
              <a:t>Incorporates Part I of </a:t>
            </a:r>
            <a:r>
              <a:rPr lang="en-US" sz="1800" i="1" dirty="0" err="1">
                <a:solidFill>
                  <a:srgbClr val="000000"/>
                </a:solidFill>
                <a:latin typeface="Gill Sans MT"/>
              </a:rPr>
              <a:t>Noem</a:t>
            </a:r>
            <a:r>
              <a:rPr lang="en-US" sz="1800" i="1" dirty="0">
                <a:solidFill>
                  <a:srgbClr val="000000"/>
                </a:solidFill>
                <a:latin typeface="Gill Sans MT"/>
              </a:rPr>
              <a:t>.</a:t>
            </a:r>
            <a:endParaRPr lang="en-US" sz="1800" dirty="0">
              <a:solidFill>
                <a:srgbClr val="000000"/>
              </a:solidFill>
              <a:latin typeface="Gill Sans MT"/>
            </a:endParaRPr>
          </a:p>
          <a:p>
            <a:pPr lvl="0" eaLnBrk="0" hangingPunct="0">
              <a:buClr>
                <a:srgbClr val="000000"/>
              </a:buClr>
            </a:pPr>
            <a:r>
              <a:rPr lang="en-US" sz="1800" dirty="0">
                <a:solidFill>
                  <a:srgbClr val="000000"/>
                </a:solidFill>
                <a:latin typeface="Gill Sans MT"/>
              </a:rPr>
              <a:t>25 U.S.C. § 2710(d)(4) does not preempt state taxation other than taxation of Class III gaming activity.  Op. at 5. </a:t>
            </a:r>
          </a:p>
          <a:p>
            <a:pPr lvl="0" eaLnBrk="0" hangingPunct="0">
              <a:buClr>
                <a:srgbClr val="000000"/>
              </a:buClr>
            </a:pPr>
            <a:r>
              <a:rPr lang="en-US" sz="1800" dirty="0">
                <a:solidFill>
                  <a:srgbClr val="000000"/>
                </a:solidFill>
                <a:latin typeface="Gill Sans MT"/>
              </a:rPr>
              <a:t>The “catchall provision,” 25 U.S.C. § 2710(d)(3)(C)(vii), does not cover Casino construction.  Op. at 5.</a:t>
            </a:r>
          </a:p>
          <a:p>
            <a:pPr lvl="0" eaLnBrk="0" hangingPunct="0">
              <a:buClr>
                <a:srgbClr val="000000"/>
              </a:buClr>
            </a:pPr>
            <a:r>
              <a:rPr lang="en-US" sz="1800" dirty="0">
                <a:solidFill>
                  <a:srgbClr val="000000"/>
                </a:solidFill>
                <a:latin typeface="Gill Sans MT"/>
              </a:rPr>
              <a:t>25 U.S.C. § 2710(b)(2)(E) delegates management of casino construction to Tribes, and the NIGC does not actively regulate casino construction.  This provision does not preempt the contractor’s excise tax, “which does not regulate or interfere with the Tribe’s design and completion of the construction project, or its conduct of Class III gaming.”  Op. at 6. </a:t>
            </a:r>
          </a:p>
        </p:txBody>
      </p:sp>
    </p:spTree>
    <p:extLst>
      <p:ext uri="{BB962C8B-B14F-4D97-AF65-F5344CB8AC3E}">
        <p14:creationId xmlns:p14="http://schemas.microsoft.com/office/powerpoint/2010/main" val="2508516646"/>
      </p:ext>
    </p:extLst>
  </p:cSld>
  <p:clrMapOvr>
    <a:masterClrMapping/>
  </p:clrMapOvr>
  <p:transition spd="med">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Haeder</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447800"/>
            <a:ext cx="8534399" cy="639762"/>
          </a:xfrm>
        </p:spPr>
        <p:txBody>
          <a:bodyPr/>
          <a:lstStyle/>
          <a:p>
            <a:pPr algn="ctr"/>
            <a:r>
              <a:rPr lang="en-US" sz="1800" dirty="0">
                <a:latin typeface="Gill Sans MT" panose="020B0502020104020203" pitchFamily="34" charset="0"/>
              </a:rPr>
              <a:t>8th Circuit Opinion Continued </a:t>
            </a:r>
          </a:p>
        </p:txBody>
      </p:sp>
      <p:sp>
        <p:nvSpPr>
          <p:cNvPr id="6" name="Content Placeholder 5"/>
          <p:cNvSpPr>
            <a:spLocks noGrp="1"/>
          </p:cNvSpPr>
          <p:nvPr>
            <p:ph sz="quarter" idx="4"/>
          </p:nvPr>
        </p:nvSpPr>
        <p:spPr>
          <a:xfrm>
            <a:off x="342900" y="2087562"/>
            <a:ext cx="8458200" cy="2209800"/>
          </a:xfrm>
        </p:spPr>
        <p:txBody>
          <a:bodyPr/>
          <a:lstStyle/>
          <a:p>
            <a:pPr lvl="0" eaLnBrk="0" hangingPunct="0">
              <a:buClr>
                <a:srgbClr val="000000"/>
              </a:buClr>
            </a:pPr>
            <a:r>
              <a:rPr lang="en-US" sz="1800" dirty="0">
                <a:solidFill>
                  <a:srgbClr val="000000"/>
                </a:solidFill>
                <a:latin typeface="Gill Sans MT"/>
              </a:rPr>
              <a:t>Second, the State’s tax on Casino construction is not preempted under </a:t>
            </a:r>
            <a:r>
              <a:rPr lang="en-US" sz="1800" i="1" dirty="0" err="1">
                <a:solidFill>
                  <a:srgbClr val="000000"/>
                </a:solidFill>
                <a:latin typeface="Gill Sans MT"/>
              </a:rPr>
              <a:t>Bracker</a:t>
            </a:r>
            <a:r>
              <a:rPr lang="en-US" sz="1800" i="1" dirty="0">
                <a:solidFill>
                  <a:srgbClr val="000000"/>
                </a:solidFill>
                <a:latin typeface="Gill Sans MT"/>
              </a:rPr>
              <a:t> </a:t>
            </a:r>
            <a:r>
              <a:rPr lang="en-US" sz="1800" dirty="0">
                <a:solidFill>
                  <a:srgbClr val="000000"/>
                </a:solidFill>
                <a:latin typeface="Gill Sans MT"/>
              </a:rPr>
              <a:t>balancing.</a:t>
            </a:r>
          </a:p>
          <a:p>
            <a:pPr lvl="0" eaLnBrk="0" hangingPunct="0">
              <a:buClr>
                <a:srgbClr val="000000"/>
              </a:buClr>
            </a:pPr>
            <a:r>
              <a:rPr lang="en-US" sz="1800" dirty="0">
                <a:solidFill>
                  <a:srgbClr val="000000"/>
                </a:solidFill>
                <a:latin typeface="Gill Sans MT"/>
              </a:rPr>
              <a:t>It is a “one-time tax” on nonmember services to the Tribe, “some of which are performed off the reservation.”</a:t>
            </a:r>
          </a:p>
          <a:p>
            <a:pPr lvl="0" eaLnBrk="0" hangingPunct="0">
              <a:buClr>
                <a:srgbClr val="000000"/>
              </a:buClr>
            </a:pPr>
            <a:r>
              <a:rPr lang="en-US" sz="1800" dirty="0">
                <a:solidFill>
                  <a:srgbClr val="000000"/>
                </a:solidFill>
                <a:latin typeface="Gill Sans MT"/>
              </a:rPr>
              <a:t>“This tax hardly implicates the relevant federal and tribal interests.” Op. at 7.</a:t>
            </a:r>
          </a:p>
          <a:p>
            <a:pPr lvl="0" eaLnBrk="0" hangingPunct="0">
              <a:buClr>
                <a:srgbClr val="000000"/>
              </a:buClr>
            </a:pPr>
            <a:r>
              <a:rPr lang="en-US" sz="1800" dirty="0">
                <a:solidFill>
                  <a:srgbClr val="000000"/>
                </a:solidFill>
                <a:latin typeface="Gill Sans MT"/>
              </a:rPr>
              <a:t>“Most significantly,” there was no evidence the tax “will impede the Tribe’s ability to conduct its Class III gaming activities to generate gaming revenue.”  Op. at 8.</a:t>
            </a:r>
          </a:p>
          <a:p>
            <a:pPr lvl="1" eaLnBrk="0" hangingPunct="0">
              <a:buClr>
                <a:srgbClr val="000000"/>
              </a:buClr>
              <a:buFontTx/>
              <a:buChar char="•"/>
            </a:pPr>
            <a:r>
              <a:rPr lang="en-US" sz="1400" dirty="0">
                <a:solidFill>
                  <a:srgbClr val="000000"/>
                </a:solidFill>
                <a:latin typeface="Gill Sans MT"/>
              </a:rPr>
              <a:t>The tax burden is a small percentage of the gross Casino revenues.</a:t>
            </a:r>
          </a:p>
          <a:p>
            <a:pPr lvl="1" eaLnBrk="0" hangingPunct="0">
              <a:buClr>
                <a:srgbClr val="000000"/>
              </a:buClr>
              <a:buFontTx/>
              <a:buChar char="•"/>
            </a:pPr>
            <a:r>
              <a:rPr lang="en-US" sz="1400" dirty="0">
                <a:solidFill>
                  <a:srgbClr val="000000"/>
                </a:solidFill>
                <a:latin typeface="Gill Sans MT"/>
              </a:rPr>
              <a:t>Court would like to see “a showing that the effect” of the tax “would be to reduce the demand for the Casino’s commercial activities”</a:t>
            </a:r>
          </a:p>
          <a:p>
            <a:pPr lvl="1" eaLnBrk="0" hangingPunct="0">
              <a:buClr>
                <a:srgbClr val="000000"/>
              </a:buClr>
              <a:buFontTx/>
              <a:buChar char="•"/>
            </a:pPr>
            <a:r>
              <a:rPr lang="en-US" sz="1400" dirty="0">
                <a:solidFill>
                  <a:srgbClr val="000000"/>
                </a:solidFill>
                <a:latin typeface="Gill Sans MT"/>
              </a:rPr>
              <a:t>But the Court also says, “The Tribe cannot invalidate the South Dakota tax by complaining about a decrease in revenues.”</a:t>
            </a:r>
          </a:p>
          <a:p>
            <a:pPr lvl="0" eaLnBrk="0" hangingPunct="0">
              <a:buClr>
                <a:srgbClr val="000000"/>
              </a:buClr>
            </a:pPr>
            <a:r>
              <a:rPr lang="en-US" sz="1800" dirty="0">
                <a:solidFill>
                  <a:srgbClr val="000000"/>
                </a:solidFill>
                <a:latin typeface="Gill Sans MT"/>
              </a:rPr>
              <a:t>Other federal and tribal interests are “not implicated.”  Op. at 8.</a:t>
            </a:r>
          </a:p>
          <a:p>
            <a:pPr lvl="1" eaLnBrk="0" hangingPunct="0">
              <a:buClr>
                <a:srgbClr val="000000"/>
              </a:buClr>
              <a:buFontTx/>
              <a:buChar char="•"/>
            </a:pPr>
            <a:r>
              <a:rPr lang="en-US" sz="1400" dirty="0">
                <a:solidFill>
                  <a:srgbClr val="000000"/>
                </a:solidFill>
                <a:latin typeface="Gill Sans MT"/>
              </a:rPr>
              <a:t>Promoting strong tribal government</a:t>
            </a:r>
          </a:p>
          <a:p>
            <a:pPr lvl="1" eaLnBrk="0" hangingPunct="0">
              <a:buClr>
                <a:srgbClr val="000000"/>
              </a:buClr>
              <a:buFontTx/>
              <a:buChar char="•"/>
            </a:pPr>
            <a:r>
              <a:rPr lang="en-US" sz="1400" dirty="0">
                <a:solidFill>
                  <a:srgbClr val="000000"/>
                </a:solidFill>
                <a:latin typeface="Gill Sans MT"/>
              </a:rPr>
              <a:t>Ensuring tribal control of gaming operations in Indian country</a:t>
            </a:r>
          </a:p>
        </p:txBody>
      </p:sp>
    </p:spTree>
    <p:extLst>
      <p:ext uri="{BB962C8B-B14F-4D97-AF65-F5344CB8AC3E}">
        <p14:creationId xmlns:p14="http://schemas.microsoft.com/office/powerpoint/2010/main" val="652082756"/>
      </p:ext>
    </p:extLst>
  </p:cSld>
  <p:clrMapOvr>
    <a:masterClrMapping/>
  </p:clrMapOvr>
  <p:transition spd="med">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Haeder</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447800"/>
            <a:ext cx="8534399" cy="639762"/>
          </a:xfrm>
        </p:spPr>
        <p:txBody>
          <a:bodyPr/>
          <a:lstStyle/>
          <a:p>
            <a:pPr algn="ctr"/>
            <a:r>
              <a:rPr lang="en-US" sz="1800" dirty="0">
                <a:latin typeface="Gill Sans MT" panose="020B0502020104020203" pitchFamily="34" charset="0"/>
              </a:rPr>
              <a:t>8th Circuit Opinion Continued </a:t>
            </a:r>
          </a:p>
        </p:txBody>
      </p:sp>
      <p:sp>
        <p:nvSpPr>
          <p:cNvPr id="6" name="Content Placeholder 5"/>
          <p:cNvSpPr>
            <a:spLocks noGrp="1"/>
          </p:cNvSpPr>
          <p:nvPr>
            <p:ph sz="quarter" idx="4"/>
          </p:nvPr>
        </p:nvSpPr>
        <p:spPr>
          <a:xfrm>
            <a:off x="342900" y="2087562"/>
            <a:ext cx="8458200" cy="2209800"/>
          </a:xfrm>
        </p:spPr>
        <p:txBody>
          <a:bodyPr/>
          <a:lstStyle/>
          <a:p>
            <a:pPr lvl="0" eaLnBrk="0" hangingPunct="0">
              <a:buClr>
                <a:srgbClr val="000000"/>
              </a:buClr>
            </a:pPr>
            <a:r>
              <a:rPr lang="en-US" sz="1800" dirty="0">
                <a:solidFill>
                  <a:srgbClr val="000000"/>
                </a:solidFill>
                <a:latin typeface="Gill Sans MT"/>
              </a:rPr>
              <a:t>The State’s two interests outweigh the relevant federal and tribal interests.</a:t>
            </a:r>
          </a:p>
          <a:p>
            <a:pPr lvl="0" eaLnBrk="0" hangingPunct="0">
              <a:buClr>
                <a:srgbClr val="000000"/>
              </a:buClr>
            </a:pPr>
            <a:r>
              <a:rPr lang="en-US" sz="1800" dirty="0">
                <a:solidFill>
                  <a:srgbClr val="000000"/>
                </a:solidFill>
                <a:latin typeface="Gill Sans MT"/>
              </a:rPr>
              <a:t>“Significant interest in raising revenue for its general fund to provide services to residents” including the contractor.  Op. at 8.</a:t>
            </a:r>
          </a:p>
          <a:p>
            <a:pPr lvl="1" eaLnBrk="0" hangingPunct="0">
              <a:buClr>
                <a:srgbClr val="000000"/>
              </a:buClr>
              <a:buFontTx/>
              <a:buChar char="•"/>
            </a:pPr>
            <a:r>
              <a:rPr lang="en-US" sz="1400" dirty="0">
                <a:solidFill>
                  <a:srgbClr val="000000"/>
                </a:solidFill>
                <a:latin typeface="Gill Sans MT"/>
              </a:rPr>
              <a:t>“The relevant services provided by the State include those that are available to the contractor and the members of the Tribe off the reservation as well as on it.”  Op. at 9.</a:t>
            </a:r>
          </a:p>
          <a:p>
            <a:pPr lvl="1" eaLnBrk="0" hangingPunct="0">
              <a:buClr>
                <a:srgbClr val="000000"/>
              </a:buClr>
              <a:buFontTx/>
              <a:buChar char="•"/>
            </a:pPr>
            <a:r>
              <a:rPr lang="en-US" sz="1400" dirty="0">
                <a:solidFill>
                  <a:srgbClr val="000000"/>
                </a:solidFill>
                <a:latin typeface="Gill Sans MT"/>
              </a:rPr>
              <a:t>Main opinion does not identify any such interests, but the concurring opinion cites the licensing of architects, electrical inspection &amp; permitting, and the possibility that the State could approve a paving-mix manufacturer for the project.  Op. at 10.</a:t>
            </a:r>
          </a:p>
          <a:p>
            <a:pPr lvl="0" eaLnBrk="0" hangingPunct="0">
              <a:buClr>
                <a:srgbClr val="000000"/>
              </a:buClr>
            </a:pPr>
            <a:r>
              <a:rPr lang="en-US" sz="1800" dirty="0">
                <a:solidFill>
                  <a:srgbClr val="000000"/>
                </a:solidFill>
                <a:latin typeface="Gill Sans MT"/>
              </a:rPr>
              <a:t>And the “separate sovereign interest in being in control of, and able to apply, its laws throughout its territory.”  Op. at 8. </a:t>
            </a:r>
          </a:p>
        </p:txBody>
      </p:sp>
    </p:spTree>
    <p:extLst>
      <p:ext uri="{BB962C8B-B14F-4D97-AF65-F5344CB8AC3E}">
        <p14:creationId xmlns:p14="http://schemas.microsoft.com/office/powerpoint/2010/main" val="2418335482"/>
      </p:ext>
    </p:extLst>
  </p:cSld>
  <p:clrMapOvr>
    <a:masterClrMapping/>
  </p:clrMapOvr>
  <p:transition spd="med">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Haeder</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447800"/>
            <a:ext cx="8534399" cy="639762"/>
          </a:xfrm>
        </p:spPr>
        <p:txBody>
          <a:bodyPr/>
          <a:lstStyle/>
          <a:p>
            <a:pPr algn="ctr"/>
            <a:r>
              <a:rPr lang="en-US" sz="1800" dirty="0">
                <a:latin typeface="Gill Sans MT" panose="020B0502020104020203" pitchFamily="34" charset="0"/>
              </a:rPr>
              <a:t>8th Circuit Opinion Continued </a:t>
            </a:r>
          </a:p>
        </p:txBody>
      </p:sp>
      <p:sp>
        <p:nvSpPr>
          <p:cNvPr id="6" name="Content Placeholder 5"/>
          <p:cNvSpPr>
            <a:spLocks noGrp="1"/>
          </p:cNvSpPr>
          <p:nvPr>
            <p:ph sz="quarter" idx="4"/>
          </p:nvPr>
        </p:nvSpPr>
        <p:spPr>
          <a:xfrm>
            <a:off x="342900" y="1973262"/>
            <a:ext cx="8458200" cy="2209800"/>
          </a:xfrm>
        </p:spPr>
        <p:txBody>
          <a:bodyPr/>
          <a:lstStyle/>
          <a:p>
            <a:pPr marL="0" lvl="0" indent="0" eaLnBrk="0" hangingPunct="0">
              <a:buClr>
                <a:srgbClr val="000000"/>
              </a:buClr>
              <a:buNone/>
            </a:pPr>
            <a:r>
              <a:rPr lang="en-US" sz="1600" dirty="0">
                <a:solidFill>
                  <a:srgbClr val="000000"/>
                </a:solidFill>
                <a:latin typeface="Gill Sans MT"/>
              </a:rPr>
              <a:t>The dissenting opinion:</a:t>
            </a:r>
          </a:p>
          <a:p>
            <a:pPr lvl="0" eaLnBrk="0" hangingPunct="0">
              <a:buClr>
                <a:srgbClr val="000000"/>
              </a:buClr>
            </a:pPr>
            <a:r>
              <a:rPr lang="en-US" sz="1600" dirty="0">
                <a:solidFill>
                  <a:srgbClr val="000000"/>
                </a:solidFill>
                <a:latin typeface="Gill Sans MT"/>
              </a:rPr>
              <a:t>Agreed that (like </a:t>
            </a:r>
            <a:r>
              <a:rPr lang="en-US" sz="1600" i="1" dirty="0" err="1">
                <a:solidFill>
                  <a:srgbClr val="000000"/>
                </a:solidFill>
                <a:latin typeface="Gill Sans MT"/>
              </a:rPr>
              <a:t>Noem</a:t>
            </a:r>
            <a:r>
              <a:rPr lang="en-US" sz="1600" dirty="0">
                <a:solidFill>
                  <a:srgbClr val="000000"/>
                </a:solidFill>
                <a:latin typeface="Gill Sans MT"/>
              </a:rPr>
              <a:t>) IGRA does not expressly preempt this tax.</a:t>
            </a:r>
          </a:p>
          <a:p>
            <a:pPr lvl="0" eaLnBrk="0" hangingPunct="0">
              <a:buClr>
                <a:srgbClr val="000000"/>
              </a:buClr>
            </a:pPr>
            <a:r>
              <a:rPr lang="en-US" sz="1600" dirty="0">
                <a:solidFill>
                  <a:srgbClr val="000000"/>
                </a:solidFill>
                <a:latin typeface="Gill Sans MT"/>
              </a:rPr>
              <a:t>But would have held that (like </a:t>
            </a:r>
            <a:r>
              <a:rPr lang="en-US" sz="1600" i="1" dirty="0" err="1">
                <a:solidFill>
                  <a:srgbClr val="000000"/>
                </a:solidFill>
                <a:latin typeface="Gill Sans MT"/>
              </a:rPr>
              <a:t>Noem</a:t>
            </a:r>
            <a:r>
              <a:rPr lang="en-US" sz="1600" dirty="0">
                <a:solidFill>
                  <a:srgbClr val="000000"/>
                </a:solidFill>
                <a:latin typeface="Gill Sans MT"/>
              </a:rPr>
              <a:t>) </a:t>
            </a:r>
            <a:r>
              <a:rPr lang="en-US" sz="1600" i="1" dirty="0" err="1">
                <a:solidFill>
                  <a:srgbClr val="000000"/>
                </a:solidFill>
                <a:latin typeface="Gill Sans MT"/>
              </a:rPr>
              <a:t>Bracker</a:t>
            </a:r>
            <a:r>
              <a:rPr lang="en-US" sz="1600" dirty="0">
                <a:solidFill>
                  <a:srgbClr val="000000"/>
                </a:solidFill>
                <a:latin typeface="Gill Sans MT"/>
              </a:rPr>
              <a:t> balancing preempts the tax.</a:t>
            </a:r>
          </a:p>
          <a:p>
            <a:pPr lvl="0" eaLnBrk="0" hangingPunct="0">
              <a:buClr>
                <a:srgbClr val="000000"/>
              </a:buClr>
            </a:pPr>
            <a:r>
              <a:rPr lang="en-US" sz="1600" dirty="0">
                <a:solidFill>
                  <a:srgbClr val="000000"/>
                </a:solidFill>
                <a:latin typeface="Gill Sans MT"/>
              </a:rPr>
              <a:t>Tribe has an interest in retaining the $480,000 and using it to promote tribal self-sufficiency through operation of the Casino.  Op. at 11.</a:t>
            </a:r>
          </a:p>
          <a:p>
            <a:pPr lvl="0" eaLnBrk="0" hangingPunct="0">
              <a:buClr>
                <a:srgbClr val="000000"/>
              </a:buClr>
            </a:pPr>
            <a:r>
              <a:rPr lang="en-US" sz="1600" dirty="0">
                <a:solidFill>
                  <a:srgbClr val="000000"/>
                </a:solidFill>
                <a:latin typeface="Gill Sans MT"/>
              </a:rPr>
              <a:t>Tribe’s interest in this case was even more direct than in </a:t>
            </a:r>
            <a:r>
              <a:rPr lang="en-US" sz="1600" i="1" dirty="0" err="1">
                <a:solidFill>
                  <a:srgbClr val="000000"/>
                </a:solidFill>
                <a:latin typeface="Gill Sans MT"/>
              </a:rPr>
              <a:t>Noem</a:t>
            </a:r>
            <a:r>
              <a:rPr lang="en-US" sz="1600" i="1" dirty="0">
                <a:solidFill>
                  <a:srgbClr val="000000"/>
                </a:solidFill>
                <a:latin typeface="Gill Sans MT"/>
              </a:rPr>
              <a:t> </a:t>
            </a:r>
            <a:r>
              <a:rPr lang="en-US" sz="1600" dirty="0">
                <a:solidFill>
                  <a:srgbClr val="000000"/>
                </a:solidFill>
                <a:latin typeface="Gill Sans MT"/>
              </a:rPr>
              <a:t>because the project was necessary to expand the gaming floor to accommodate more machines.  Op. at 11.</a:t>
            </a:r>
          </a:p>
          <a:p>
            <a:pPr lvl="0" eaLnBrk="0" hangingPunct="0">
              <a:buClr>
                <a:srgbClr val="000000"/>
              </a:buClr>
            </a:pPr>
            <a:r>
              <a:rPr lang="en-US" sz="1600" dirty="0">
                <a:solidFill>
                  <a:srgbClr val="000000"/>
                </a:solidFill>
                <a:latin typeface="Gill Sans MT"/>
              </a:rPr>
              <a:t>The amount of money is substantial, and it “surely means more to the Tribe than to South Dakota, which has an annual budget of over $4 billion.”  Op. at 12.</a:t>
            </a:r>
          </a:p>
          <a:p>
            <a:pPr lvl="0" eaLnBrk="0" hangingPunct="0">
              <a:buClr>
                <a:srgbClr val="000000"/>
              </a:buClr>
            </a:pPr>
            <a:r>
              <a:rPr lang="en-US" sz="1600" dirty="0">
                <a:solidFill>
                  <a:srgbClr val="000000"/>
                </a:solidFill>
                <a:latin typeface="Gill Sans MT"/>
              </a:rPr>
              <a:t>Federal government has an interest in overseeing Casino construction, and shares the Tribe’s interests in tribal self sufficiency and economic development.  Op. at 12.</a:t>
            </a:r>
          </a:p>
          <a:p>
            <a:pPr lvl="0" eaLnBrk="0" hangingPunct="0">
              <a:buClr>
                <a:srgbClr val="000000"/>
              </a:buClr>
            </a:pPr>
            <a:r>
              <a:rPr lang="en-US" sz="1600" dirty="0">
                <a:solidFill>
                  <a:srgbClr val="000000"/>
                </a:solidFill>
                <a:latin typeface="Gill Sans MT"/>
              </a:rPr>
              <a:t>State has only a generalized interest in collecting tax with no specific connection to the taxed activity. The only instance of the State actually providing actual services – an electrical inspection – was funded with fees paid by the Tribe, not with revenues from the contractor’s excise tax.  Off-reservation benefits conferred on the contractor cannot justify the on-reservation tax.  Op. at 11, citing </a:t>
            </a:r>
            <a:r>
              <a:rPr lang="en-US" sz="1600" i="1" dirty="0">
                <a:solidFill>
                  <a:srgbClr val="000000"/>
                </a:solidFill>
                <a:latin typeface="Gill Sans MT"/>
              </a:rPr>
              <a:t>Ramah</a:t>
            </a:r>
            <a:r>
              <a:rPr lang="en-US" sz="1600" dirty="0">
                <a:solidFill>
                  <a:srgbClr val="000000"/>
                </a:solidFill>
                <a:latin typeface="Gill Sans MT"/>
              </a:rPr>
              <a:t>.</a:t>
            </a:r>
          </a:p>
          <a:p>
            <a:pPr marL="0" lvl="0" indent="0" eaLnBrk="0" hangingPunct="0">
              <a:buClr>
                <a:srgbClr val="000000"/>
              </a:buClr>
              <a:buNone/>
            </a:pPr>
            <a:endParaRPr lang="en-US" sz="1600" dirty="0">
              <a:solidFill>
                <a:srgbClr val="000000"/>
              </a:solidFill>
              <a:latin typeface="Gill Sans MT"/>
            </a:endParaRPr>
          </a:p>
        </p:txBody>
      </p:sp>
    </p:spTree>
    <p:extLst>
      <p:ext uri="{BB962C8B-B14F-4D97-AF65-F5344CB8AC3E}">
        <p14:creationId xmlns:p14="http://schemas.microsoft.com/office/powerpoint/2010/main" val="4240380455"/>
      </p:ext>
    </p:extLst>
  </p:cSld>
  <p:clrMapOvr>
    <a:masterClrMapping/>
  </p:clrMapOvr>
  <p:transition spd="med">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Haeder</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447800"/>
            <a:ext cx="8534399" cy="639762"/>
          </a:xfrm>
        </p:spPr>
        <p:txBody>
          <a:bodyPr/>
          <a:lstStyle/>
          <a:p>
            <a:pPr lvl="0" algn="ctr" eaLnBrk="0" hangingPunct="0">
              <a:buClr>
                <a:srgbClr val="000000"/>
              </a:buClr>
            </a:pPr>
            <a:r>
              <a:rPr lang="en-US" sz="1800" dirty="0">
                <a:solidFill>
                  <a:srgbClr val="000000"/>
                </a:solidFill>
                <a:latin typeface="Gill Sans MT"/>
              </a:rPr>
              <a:t>Status of the Case:  Tribe requested rehearing on Sept. 20, 2019</a:t>
            </a:r>
          </a:p>
        </p:txBody>
      </p:sp>
      <p:sp>
        <p:nvSpPr>
          <p:cNvPr id="6" name="Content Placeholder 5"/>
          <p:cNvSpPr>
            <a:spLocks noGrp="1"/>
          </p:cNvSpPr>
          <p:nvPr>
            <p:ph sz="quarter" idx="4"/>
          </p:nvPr>
        </p:nvSpPr>
        <p:spPr>
          <a:xfrm>
            <a:off x="342900" y="2087562"/>
            <a:ext cx="8458200" cy="2209800"/>
          </a:xfrm>
        </p:spPr>
        <p:txBody>
          <a:bodyPr/>
          <a:lstStyle/>
          <a:p>
            <a:pPr lvl="0" eaLnBrk="0" hangingPunct="0">
              <a:buClr>
                <a:srgbClr val="000000"/>
              </a:buClr>
            </a:pPr>
            <a:r>
              <a:rPr lang="en-US" sz="1800" dirty="0">
                <a:solidFill>
                  <a:srgbClr val="000000"/>
                </a:solidFill>
                <a:latin typeface="Gill Sans MT"/>
              </a:rPr>
              <a:t>Tribe filed a petition for rehearing on the basis that, contrary to Supreme Court and Eighth Circuit precedent:</a:t>
            </a:r>
          </a:p>
          <a:p>
            <a:pPr lvl="0" eaLnBrk="0" hangingPunct="0">
              <a:buClr>
                <a:srgbClr val="000000"/>
              </a:buClr>
            </a:pPr>
            <a:r>
              <a:rPr lang="en-US" sz="1800" dirty="0">
                <a:solidFill>
                  <a:srgbClr val="000000"/>
                </a:solidFill>
                <a:latin typeface="Gill Sans MT"/>
              </a:rPr>
              <a:t>The Court misconstrued IGRA</a:t>
            </a:r>
          </a:p>
          <a:p>
            <a:pPr lvl="1" eaLnBrk="0" hangingPunct="0">
              <a:buClr>
                <a:srgbClr val="000000"/>
              </a:buClr>
              <a:buFontTx/>
              <a:buChar char="•"/>
            </a:pPr>
            <a:r>
              <a:rPr lang="en-US" sz="1400" dirty="0">
                <a:solidFill>
                  <a:srgbClr val="000000"/>
                </a:solidFill>
                <a:latin typeface="Gill Sans MT"/>
              </a:rPr>
              <a:t>Which expressly and preemptively places Casino construction within the authority of tribal and federal governments, allowing states to acquire authority, if at all, only through a gaming compact</a:t>
            </a:r>
          </a:p>
          <a:p>
            <a:pPr lvl="0" eaLnBrk="0" hangingPunct="0">
              <a:buClr>
                <a:srgbClr val="000000"/>
              </a:buClr>
            </a:pPr>
            <a:r>
              <a:rPr lang="en-US" sz="1800" dirty="0">
                <a:solidFill>
                  <a:srgbClr val="000000"/>
                </a:solidFill>
                <a:latin typeface="Gill Sans MT"/>
              </a:rPr>
              <a:t>And misapplied the </a:t>
            </a:r>
            <a:r>
              <a:rPr lang="en-US" sz="1800" i="1" dirty="0" err="1">
                <a:solidFill>
                  <a:srgbClr val="000000"/>
                </a:solidFill>
                <a:latin typeface="Gill Sans MT"/>
              </a:rPr>
              <a:t>Bracker</a:t>
            </a:r>
            <a:r>
              <a:rPr lang="en-US" sz="1800" dirty="0">
                <a:solidFill>
                  <a:srgbClr val="000000"/>
                </a:solidFill>
                <a:latin typeface="Gill Sans MT"/>
              </a:rPr>
              <a:t> balancing test</a:t>
            </a:r>
          </a:p>
          <a:p>
            <a:pPr lvl="1" eaLnBrk="0" hangingPunct="0">
              <a:buClr>
                <a:srgbClr val="000000"/>
              </a:buClr>
              <a:buFontTx/>
              <a:buChar char="•"/>
            </a:pPr>
            <a:r>
              <a:rPr lang="en-US" sz="1400" dirty="0">
                <a:solidFill>
                  <a:srgbClr val="000000"/>
                </a:solidFill>
                <a:latin typeface="Gill Sans MT"/>
              </a:rPr>
              <a:t>By giving weight to the State’s off-reservation services and services not funded by the tax at issue</a:t>
            </a:r>
          </a:p>
          <a:p>
            <a:pPr lvl="1" eaLnBrk="0" hangingPunct="0">
              <a:buClr>
                <a:srgbClr val="000000"/>
              </a:buClr>
              <a:buFontTx/>
              <a:buChar char="•"/>
            </a:pPr>
            <a:r>
              <a:rPr lang="en-US" sz="1400" dirty="0">
                <a:solidFill>
                  <a:srgbClr val="000000"/>
                </a:solidFill>
                <a:latin typeface="Gill Sans MT"/>
              </a:rPr>
              <a:t>By giving weight to the State’s general interest in imposing tax everywhere within its borders</a:t>
            </a:r>
          </a:p>
          <a:p>
            <a:pPr lvl="1" eaLnBrk="0" hangingPunct="0">
              <a:buClr>
                <a:srgbClr val="000000"/>
              </a:buClr>
              <a:buFontTx/>
              <a:buChar char="•"/>
            </a:pPr>
            <a:r>
              <a:rPr lang="en-US" sz="1400" dirty="0">
                <a:solidFill>
                  <a:srgbClr val="000000"/>
                </a:solidFill>
                <a:latin typeface="Gill Sans MT"/>
              </a:rPr>
              <a:t>By minimizing the Tribe’s interests as pertaining only to Casino revenues, while ignoring tribal </a:t>
            </a:r>
            <a:r>
              <a:rPr lang="en-US" sz="1400" i="1" dirty="0">
                <a:solidFill>
                  <a:srgbClr val="000000"/>
                </a:solidFill>
                <a:latin typeface="Gill Sans MT"/>
              </a:rPr>
              <a:t>costs </a:t>
            </a:r>
            <a:r>
              <a:rPr lang="en-US" sz="1400" dirty="0">
                <a:solidFill>
                  <a:srgbClr val="000000"/>
                </a:solidFill>
                <a:latin typeface="Gill Sans MT"/>
              </a:rPr>
              <a:t>and ignoring the effect on tribal self-sufficiency and sovereignty.</a:t>
            </a:r>
          </a:p>
        </p:txBody>
      </p:sp>
      <p:sp>
        <p:nvSpPr>
          <p:cNvPr id="7" name="Text Placeholder 2">
            <a:extLst>
              <a:ext uri="{FF2B5EF4-FFF2-40B4-BE49-F238E27FC236}">
                <a16:creationId xmlns:a16="http://schemas.microsoft.com/office/drawing/2014/main" id="{5D711599-AEA6-4B34-9A0C-CDDC7E67ED35}"/>
              </a:ext>
            </a:extLst>
          </p:cNvPr>
          <p:cNvSpPr txBox="1">
            <a:spLocks/>
          </p:cNvSpPr>
          <p:nvPr/>
        </p:nvSpPr>
        <p:spPr bwMode="auto">
          <a:xfrm>
            <a:off x="457200" y="4915493"/>
            <a:ext cx="7848600" cy="346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Clr>
                <a:schemeClr val="tx1"/>
              </a:buClr>
              <a:buNone/>
              <a:defRPr sz="2400" b="1">
                <a:solidFill>
                  <a:srgbClr val="000000"/>
                </a:solidFill>
                <a:latin typeface="+mn-lt"/>
                <a:ea typeface="+mn-ea"/>
                <a:cs typeface="+mn-cs"/>
              </a:defRPr>
            </a:lvl1pPr>
            <a:lvl2pPr marL="457200" indent="0" algn="l" rtl="0" eaLnBrk="0" fontAlgn="base" hangingPunct="0">
              <a:spcBef>
                <a:spcPct val="20000"/>
              </a:spcBef>
              <a:spcAft>
                <a:spcPct val="0"/>
              </a:spcAft>
              <a:buClr>
                <a:schemeClr val="tx1"/>
              </a:buClr>
              <a:buNone/>
              <a:defRPr sz="2000" b="1">
                <a:solidFill>
                  <a:srgbClr val="000000"/>
                </a:solidFill>
                <a:latin typeface="+mn-lt"/>
              </a:defRPr>
            </a:lvl2pPr>
            <a:lvl3pPr marL="914400" indent="0" algn="l" rtl="0" eaLnBrk="0" fontAlgn="base" hangingPunct="0">
              <a:spcBef>
                <a:spcPct val="20000"/>
              </a:spcBef>
              <a:spcAft>
                <a:spcPct val="0"/>
              </a:spcAft>
              <a:buClr>
                <a:schemeClr val="tx1"/>
              </a:buClr>
              <a:buNone/>
              <a:defRPr sz="1800" b="1">
                <a:solidFill>
                  <a:srgbClr val="000000"/>
                </a:solidFill>
                <a:latin typeface="+mn-lt"/>
              </a:defRPr>
            </a:lvl3pPr>
            <a:lvl4pPr marL="1371600" indent="0" algn="l" rtl="0" eaLnBrk="0" fontAlgn="base" hangingPunct="0">
              <a:spcBef>
                <a:spcPct val="20000"/>
              </a:spcBef>
              <a:spcAft>
                <a:spcPct val="0"/>
              </a:spcAft>
              <a:buClr>
                <a:schemeClr val="tx1"/>
              </a:buClr>
              <a:buNone/>
              <a:defRPr sz="1600" b="1">
                <a:solidFill>
                  <a:srgbClr val="000000"/>
                </a:solidFill>
                <a:latin typeface="+mn-lt"/>
              </a:defRPr>
            </a:lvl4pPr>
            <a:lvl5pPr marL="1828800" indent="0" algn="l" rtl="0" eaLnBrk="0" fontAlgn="base" hangingPunct="0">
              <a:spcBef>
                <a:spcPct val="20000"/>
              </a:spcBef>
              <a:spcAft>
                <a:spcPct val="0"/>
              </a:spcAft>
              <a:buClr>
                <a:schemeClr val="tx1"/>
              </a:buClr>
              <a:buNone/>
              <a:defRPr sz="1600" b="1">
                <a:solidFill>
                  <a:srgbClr val="000000"/>
                </a:solidFill>
                <a:latin typeface="+mn-lt"/>
              </a:defRPr>
            </a:lvl5pPr>
            <a:lvl6pPr marL="2286000" indent="0" algn="l" rtl="0" eaLnBrk="1" fontAlgn="base" hangingPunct="1">
              <a:spcBef>
                <a:spcPct val="20000"/>
              </a:spcBef>
              <a:spcAft>
                <a:spcPct val="0"/>
              </a:spcAft>
              <a:buClr>
                <a:schemeClr val="tx1"/>
              </a:buClr>
              <a:buNone/>
              <a:defRPr sz="1600" b="1">
                <a:solidFill>
                  <a:srgbClr val="000000"/>
                </a:solidFill>
                <a:latin typeface="+mn-lt"/>
              </a:defRPr>
            </a:lvl6pPr>
            <a:lvl7pPr marL="2743200" indent="0" algn="l" rtl="0" eaLnBrk="1" fontAlgn="base" hangingPunct="1">
              <a:spcBef>
                <a:spcPct val="20000"/>
              </a:spcBef>
              <a:spcAft>
                <a:spcPct val="0"/>
              </a:spcAft>
              <a:buClr>
                <a:schemeClr val="tx1"/>
              </a:buClr>
              <a:buNone/>
              <a:defRPr sz="1600" b="1">
                <a:solidFill>
                  <a:srgbClr val="000000"/>
                </a:solidFill>
                <a:latin typeface="+mn-lt"/>
              </a:defRPr>
            </a:lvl7pPr>
            <a:lvl8pPr marL="3200400" indent="0" algn="l" rtl="0" eaLnBrk="1" fontAlgn="base" hangingPunct="1">
              <a:spcBef>
                <a:spcPct val="20000"/>
              </a:spcBef>
              <a:spcAft>
                <a:spcPct val="0"/>
              </a:spcAft>
              <a:buClr>
                <a:schemeClr val="tx1"/>
              </a:buClr>
              <a:buNone/>
              <a:defRPr sz="1600" b="1">
                <a:solidFill>
                  <a:srgbClr val="000000"/>
                </a:solidFill>
                <a:latin typeface="+mn-lt"/>
              </a:defRPr>
            </a:lvl8pPr>
            <a:lvl9pPr marL="3657600" indent="0" algn="l" rtl="0" eaLnBrk="1" fontAlgn="base" hangingPunct="1">
              <a:spcBef>
                <a:spcPct val="20000"/>
              </a:spcBef>
              <a:spcAft>
                <a:spcPct val="0"/>
              </a:spcAft>
              <a:buClr>
                <a:schemeClr val="tx1"/>
              </a:buClr>
              <a:buNone/>
              <a:defRPr sz="1600" b="1">
                <a:solidFill>
                  <a:srgbClr val="000000"/>
                </a:solidFill>
                <a:latin typeface="+mn-lt"/>
              </a:defRPr>
            </a:lvl9pPr>
          </a:lstStyle>
          <a:p>
            <a:pPr algn="ctr"/>
            <a:r>
              <a:rPr lang="en-US" sz="1800" kern="0" dirty="0">
                <a:latin typeface="Gill Sans MT" panose="020B0502020104020203" pitchFamily="34" charset="0"/>
              </a:rPr>
              <a:t>Remaining issue on remand</a:t>
            </a:r>
          </a:p>
        </p:txBody>
      </p:sp>
      <p:sp>
        <p:nvSpPr>
          <p:cNvPr id="9" name="Content Placeholder 3">
            <a:extLst>
              <a:ext uri="{FF2B5EF4-FFF2-40B4-BE49-F238E27FC236}">
                <a16:creationId xmlns:a16="http://schemas.microsoft.com/office/drawing/2014/main" id="{EC0342E4-A845-468B-B086-02BF36E40727}"/>
              </a:ext>
            </a:extLst>
          </p:cNvPr>
          <p:cNvSpPr txBox="1">
            <a:spLocks/>
          </p:cNvSpPr>
          <p:nvPr/>
        </p:nvSpPr>
        <p:spPr bwMode="auto">
          <a:xfrm>
            <a:off x="459166" y="5261568"/>
            <a:ext cx="7952528" cy="10255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Char char="•"/>
              <a:defRPr sz="24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000">
                <a:solidFill>
                  <a:srgbClr val="000000"/>
                </a:solidFill>
                <a:latin typeface="+mn-lt"/>
              </a:defRPr>
            </a:lvl2pPr>
            <a:lvl3pPr marL="1143000" indent="-228600" algn="l" rtl="0" eaLnBrk="0" fontAlgn="base" hangingPunct="0">
              <a:spcBef>
                <a:spcPct val="20000"/>
              </a:spcBef>
              <a:spcAft>
                <a:spcPct val="0"/>
              </a:spcAft>
              <a:buClr>
                <a:schemeClr val="tx1"/>
              </a:buClr>
              <a:buChar char="•"/>
              <a:defRPr sz="1800">
                <a:solidFill>
                  <a:srgbClr val="000000"/>
                </a:solidFill>
                <a:latin typeface="+mn-lt"/>
              </a:defRPr>
            </a:lvl3pPr>
            <a:lvl4pPr marL="1600200" indent="-228600" algn="l" rtl="0" eaLnBrk="0" fontAlgn="base" hangingPunct="0">
              <a:spcBef>
                <a:spcPct val="20000"/>
              </a:spcBef>
              <a:spcAft>
                <a:spcPct val="0"/>
              </a:spcAft>
              <a:buClr>
                <a:schemeClr val="tx1"/>
              </a:buClr>
              <a:buChar char="•"/>
              <a:defRPr sz="1600">
                <a:solidFill>
                  <a:srgbClr val="000000"/>
                </a:solidFill>
                <a:latin typeface="+mn-lt"/>
              </a:defRPr>
            </a:lvl4pPr>
            <a:lvl5pPr marL="2057400" indent="-228600" algn="l" rtl="0" eaLnBrk="0" fontAlgn="base" hangingPunct="0">
              <a:spcBef>
                <a:spcPct val="20000"/>
              </a:spcBef>
              <a:spcAft>
                <a:spcPct val="0"/>
              </a:spcAft>
              <a:buClr>
                <a:schemeClr val="tx1"/>
              </a:buClr>
              <a:buChar char="•"/>
              <a:defRPr sz="1600">
                <a:solidFill>
                  <a:srgbClr val="000000"/>
                </a:solidFill>
                <a:latin typeface="+mn-lt"/>
              </a:defRPr>
            </a:lvl5pPr>
            <a:lvl6pPr marL="2514600" indent="-228600" algn="l" rtl="0" eaLnBrk="1" fontAlgn="base" hangingPunct="1">
              <a:spcBef>
                <a:spcPct val="20000"/>
              </a:spcBef>
              <a:spcAft>
                <a:spcPct val="0"/>
              </a:spcAft>
              <a:buClr>
                <a:schemeClr val="tx1"/>
              </a:buClr>
              <a:buChar char="•"/>
              <a:defRPr sz="1600">
                <a:solidFill>
                  <a:srgbClr val="000000"/>
                </a:solidFill>
                <a:latin typeface="+mn-lt"/>
              </a:defRPr>
            </a:lvl6pPr>
            <a:lvl7pPr marL="2971800" indent="-228600" algn="l" rtl="0" eaLnBrk="1" fontAlgn="base" hangingPunct="1">
              <a:spcBef>
                <a:spcPct val="20000"/>
              </a:spcBef>
              <a:spcAft>
                <a:spcPct val="0"/>
              </a:spcAft>
              <a:buClr>
                <a:schemeClr val="tx1"/>
              </a:buClr>
              <a:buChar char="•"/>
              <a:defRPr sz="1600">
                <a:solidFill>
                  <a:srgbClr val="000000"/>
                </a:solidFill>
                <a:latin typeface="+mn-lt"/>
              </a:defRPr>
            </a:lvl7pPr>
            <a:lvl8pPr marL="3429000" indent="-228600" algn="l" rtl="0" eaLnBrk="1" fontAlgn="base" hangingPunct="1">
              <a:spcBef>
                <a:spcPct val="20000"/>
              </a:spcBef>
              <a:spcAft>
                <a:spcPct val="0"/>
              </a:spcAft>
              <a:buClr>
                <a:schemeClr val="tx1"/>
              </a:buClr>
              <a:buChar char="•"/>
              <a:defRPr sz="1600">
                <a:solidFill>
                  <a:srgbClr val="000000"/>
                </a:solidFill>
                <a:latin typeface="+mn-lt"/>
              </a:defRPr>
            </a:lvl8pPr>
            <a:lvl9pPr marL="3886200" indent="-228600" algn="l" rtl="0" eaLnBrk="1" fontAlgn="base" hangingPunct="1">
              <a:spcBef>
                <a:spcPct val="20000"/>
              </a:spcBef>
              <a:spcAft>
                <a:spcPct val="0"/>
              </a:spcAft>
              <a:buClr>
                <a:schemeClr val="tx1"/>
              </a:buClr>
              <a:buChar char="•"/>
              <a:defRPr sz="1600">
                <a:solidFill>
                  <a:srgbClr val="000000"/>
                </a:solidFill>
                <a:latin typeface="+mn-lt"/>
              </a:defRPr>
            </a:lvl9pPr>
          </a:lstStyle>
          <a:p>
            <a:pPr>
              <a:buClr>
                <a:srgbClr val="000000"/>
              </a:buClr>
            </a:pPr>
            <a:r>
              <a:rPr lang="en-US" sz="1800" kern="0" dirty="0">
                <a:latin typeface="Gill Sans MT"/>
              </a:rPr>
              <a:t>District court did not rule on Tribe’s claim that the Indian Trader Statutes preempt the tax.</a:t>
            </a:r>
          </a:p>
        </p:txBody>
      </p:sp>
    </p:spTree>
    <p:extLst>
      <p:ext uri="{BB962C8B-B14F-4D97-AF65-F5344CB8AC3E}">
        <p14:creationId xmlns:p14="http://schemas.microsoft.com/office/powerpoint/2010/main" val="2082762421"/>
      </p:ext>
    </p:extLst>
  </p:cSld>
  <p:clrMapOvr>
    <a:masterClrMapping/>
  </p:clrMapOvr>
  <p:transition spd="med">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57200"/>
            <a:ext cx="4648200" cy="1143000"/>
          </a:xfrm>
        </p:spPr>
        <p:txBody>
          <a:bodyPr/>
          <a:lstStyle/>
          <a:p>
            <a:r>
              <a:rPr lang="en-US" sz="3200" b="1" i="1" dirty="0">
                <a:latin typeface="Gill Sans MT" panose="020B0502020104020203" pitchFamily="34" charset="0"/>
              </a:rPr>
              <a:t>FSST v. </a:t>
            </a:r>
            <a:r>
              <a:rPr lang="en-US" sz="3200" b="1" i="1" dirty="0" err="1">
                <a:latin typeface="Gill Sans MT" panose="020B0502020104020203" pitchFamily="34" charset="0"/>
              </a:rPr>
              <a:t>Haeder</a:t>
            </a:r>
            <a:endParaRPr lang="en-US" b="1" dirty="0">
              <a:latin typeface="Gill Sans MT" panose="020B0502020104020203" pitchFamily="34" charset="0"/>
            </a:endParaRPr>
          </a:p>
        </p:txBody>
      </p:sp>
      <p:sp>
        <p:nvSpPr>
          <p:cNvPr id="5" name="Text Placeholder 4"/>
          <p:cNvSpPr>
            <a:spLocks noGrp="1"/>
          </p:cNvSpPr>
          <p:nvPr>
            <p:ph type="body" sz="quarter" idx="3"/>
          </p:nvPr>
        </p:nvSpPr>
        <p:spPr>
          <a:xfrm>
            <a:off x="533400" y="1595689"/>
            <a:ext cx="8534399" cy="639762"/>
          </a:xfrm>
        </p:spPr>
        <p:txBody>
          <a:bodyPr/>
          <a:lstStyle/>
          <a:p>
            <a:pPr lvl="0" algn="ctr" eaLnBrk="0" hangingPunct="0">
              <a:buClr>
                <a:srgbClr val="000000"/>
              </a:buClr>
            </a:pPr>
            <a:r>
              <a:rPr lang="en-US" sz="1800" dirty="0">
                <a:solidFill>
                  <a:srgbClr val="000000"/>
                </a:solidFill>
                <a:latin typeface="Gill Sans MT"/>
              </a:rPr>
              <a:t>What does the 8th Circuit decision mean for other tribes? </a:t>
            </a:r>
          </a:p>
        </p:txBody>
      </p:sp>
      <p:sp>
        <p:nvSpPr>
          <p:cNvPr id="6" name="Content Placeholder 5"/>
          <p:cNvSpPr>
            <a:spLocks noGrp="1"/>
          </p:cNvSpPr>
          <p:nvPr>
            <p:ph sz="quarter" idx="4"/>
          </p:nvPr>
        </p:nvSpPr>
        <p:spPr>
          <a:xfrm>
            <a:off x="342900" y="2421029"/>
            <a:ext cx="8458200" cy="2209800"/>
          </a:xfrm>
        </p:spPr>
        <p:txBody>
          <a:bodyPr/>
          <a:lstStyle/>
          <a:p>
            <a:pPr lvl="0" eaLnBrk="0" hangingPunct="0">
              <a:buClr>
                <a:srgbClr val="000000"/>
              </a:buClr>
            </a:pPr>
            <a:r>
              <a:rPr lang="en-US" sz="1600" dirty="0">
                <a:solidFill>
                  <a:srgbClr val="000000"/>
                </a:solidFill>
                <a:latin typeface="Gill Sans MT"/>
              </a:rPr>
              <a:t>Casino construction and renovation is subject to contractor’s excise tax. </a:t>
            </a:r>
          </a:p>
          <a:p>
            <a:pPr lvl="0" eaLnBrk="0" hangingPunct="0">
              <a:buClr>
                <a:srgbClr val="000000"/>
              </a:buClr>
            </a:pPr>
            <a:r>
              <a:rPr lang="en-US" sz="1600" dirty="0">
                <a:solidFill>
                  <a:srgbClr val="000000"/>
                </a:solidFill>
                <a:latin typeface="Gill Sans MT"/>
              </a:rPr>
              <a:t>Permits states to argue a one-time tax is not substantial enough to be preempted. </a:t>
            </a:r>
          </a:p>
          <a:p>
            <a:pPr lvl="0" eaLnBrk="0" hangingPunct="0">
              <a:buClr>
                <a:srgbClr val="000000"/>
              </a:buClr>
            </a:pPr>
            <a:r>
              <a:rPr lang="en-US" sz="1600" dirty="0">
                <a:solidFill>
                  <a:srgbClr val="000000"/>
                </a:solidFill>
                <a:latin typeface="Gill Sans MT"/>
              </a:rPr>
              <a:t>Permits states to include their off-reservation services to nonmember taxpayers in conducting </a:t>
            </a:r>
            <a:r>
              <a:rPr lang="en-US" sz="1600" i="1" dirty="0" err="1">
                <a:solidFill>
                  <a:srgbClr val="000000"/>
                </a:solidFill>
                <a:latin typeface="Gill Sans MT"/>
              </a:rPr>
              <a:t>Bracker</a:t>
            </a:r>
            <a:r>
              <a:rPr lang="en-US" sz="1600" dirty="0">
                <a:solidFill>
                  <a:srgbClr val="000000"/>
                </a:solidFill>
                <a:latin typeface="Gill Sans MT"/>
              </a:rPr>
              <a:t> balancing. </a:t>
            </a:r>
          </a:p>
          <a:p>
            <a:pPr lvl="0" eaLnBrk="0" hangingPunct="0">
              <a:buClr>
                <a:srgbClr val="000000"/>
              </a:buClr>
            </a:pPr>
            <a:r>
              <a:rPr lang="en-US" sz="1600" dirty="0">
                <a:solidFill>
                  <a:srgbClr val="000000"/>
                </a:solidFill>
                <a:latin typeface="Gill Sans MT"/>
              </a:rPr>
              <a:t>Permits states to rely exclusively on generalized interests in raising revenues and applying tax laws.  </a:t>
            </a:r>
          </a:p>
          <a:p>
            <a:pPr lvl="0" eaLnBrk="0" hangingPunct="0">
              <a:buClr>
                <a:srgbClr val="000000"/>
              </a:buClr>
            </a:pPr>
            <a:r>
              <a:rPr lang="en-US" sz="1600" dirty="0">
                <a:solidFill>
                  <a:srgbClr val="000000"/>
                </a:solidFill>
                <a:latin typeface="Gill Sans MT"/>
              </a:rPr>
              <a:t>Can State taxation of Casino construction be addressed in a </a:t>
            </a:r>
            <a:r>
              <a:rPr lang="en-US" sz="1600" i="1" dirty="0">
                <a:solidFill>
                  <a:srgbClr val="000000"/>
                </a:solidFill>
                <a:latin typeface="Gill Sans MT"/>
              </a:rPr>
              <a:t>gaming</a:t>
            </a:r>
            <a:r>
              <a:rPr lang="en-US" sz="1600" dirty="0">
                <a:solidFill>
                  <a:srgbClr val="000000"/>
                </a:solidFill>
                <a:latin typeface="Gill Sans MT"/>
              </a:rPr>
              <a:t> compact? </a:t>
            </a:r>
          </a:p>
          <a:p>
            <a:pPr lvl="1" eaLnBrk="0" hangingPunct="0">
              <a:buClr>
                <a:srgbClr val="000000"/>
              </a:buClr>
              <a:buFontTx/>
              <a:buChar char="•"/>
            </a:pPr>
            <a:r>
              <a:rPr lang="en-US" sz="1200" dirty="0">
                <a:solidFill>
                  <a:srgbClr val="000000"/>
                </a:solidFill>
                <a:latin typeface="Gill Sans MT"/>
              </a:rPr>
              <a:t>8th Circuit seems to say no.</a:t>
            </a:r>
          </a:p>
          <a:p>
            <a:pPr lvl="0" eaLnBrk="0" hangingPunct="0">
              <a:buClr>
                <a:srgbClr val="000000"/>
              </a:buClr>
            </a:pPr>
            <a:r>
              <a:rPr lang="en-US" sz="1600" dirty="0">
                <a:solidFill>
                  <a:srgbClr val="000000"/>
                </a:solidFill>
                <a:latin typeface="Gill Sans MT"/>
              </a:rPr>
              <a:t>Can State taxation of Casino construction be addressed in a </a:t>
            </a:r>
            <a:r>
              <a:rPr lang="en-US" sz="1600" i="1" dirty="0">
                <a:solidFill>
                  <a:srgbClr val="000000"/>
                </a:solidFill>
                <a:latin typeface="Gill Sans MT"/>
              </a:rPr>
              <a:t>tax</a:t>
            </a:r>
            <a:r>
              <a:rPr lang="en-US" sz="1600" dirty="0">
                <a:solidFill>
                  <a:srgbClr val="000000"/>
                </a:solidFill>
                <a:latin typeface="Gill Sans MT"/>
              </a:rPr>
              <a:t> compact?</a:t>
            </a:r>
          </a:p>
          <a:p>
            <a:pPr lvl="1" eaLnBrk="0" hangingPunct="0">
              <a:buClr>
                <a:srgbClr val="000000"/>
              </a:buClr>
              <a:buFontTx/>
              <a:buChar char="•"/>
            </a:pPr>
            <a:r>
              <a:rPr lang="en-US" sz="1200" dirty="0">
                <a:solidFill>
                  <a:srgbClr val="000000"/>
                </a:solidFill>
                <a:latin typeface="Gill Sans MT"/>
              </a:rPr>
              <a:t>Yes, if Tribe and State are willing.</a:t>
            </a:r>
          </a:p>
        </p:txBody>
      </p:sp>
    </p:spTree>
    <p:extLst>
      <p:ext uri="{BB962C8B-B14F-4D97-AF65-F5344CB8AC3E}">
        <p14:creationId xmlns:p14="http://schemas.microsoft.com/office/powerpoint/2010/main" val="3759765514"/>
      </p:ext>
    </p:extLst>
  </p:cSld>
  <p:clrMapOvr>
    <a:masterClrMapping/>
  </p:clrMapOvr>
  <p:transition spd="med">
    <p:wipe dir="d"/>
  </p:transition>
</p:sld>
</file>

<file path=ppt/theme/theme1.xml><?xml version="1.0" encoding="utf-8"?>
<a:theme xmlns:a="http://schemas.openxmlformats.org/drawingml/2006/main" name="FPM 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ative American Heritage Month presentation">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1269</TotalTime>
  <Words>2443</Words>
  <Application>Microsoft Office PowerPoint</Application>
  <PresentationFormat>On-screen Show (4:3)</PresentationFormat>
  <Paragraphs>137</Paragraphs>
  <Slides>16</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Gill Sans MT</vt:lpstr>
      <vt:lpstr>Times New Roman</vt:lpstr>
      <vt:lpstr>FPM template</vt:lpstr>
      <vt:lpstr>Native American Heritage Month presentation</vt:lpstr>
      <vt:lpstr>Case Updates: Flandreau Santee Sioux Tribe v. Noem, Flandreau Santee Sioux Tribe v. Haeder</vt:lpstr>
      <vt:lpstr>FSST v. Noem: use tax on casino amenities</vt:lpstr>
      <vt:lpstr>FSST v. Noem</vt:lpstr>
      <vt:lpstr>FSST v. Noem</vt:lpstr>
      <vt:lpstr>FSST v. Noem</vt:lpstr>
      <vt:lpstr>FSST v. Noem</vt:lpstr>
      <vt:lpstr>FSST v. Noem</vt:lpstr>
      <vt:lpstr>FSST v. Noem</vt:lpstr>
      <vt:lpstr>FSST v. Noem</vt:lpstr>
      <vt:lpstr>FSST v. Haeder: tax on casino construction</vt:lpstr>
      <vt:lpstr>FSST v. Haeder</vt:lpstr>
      <vt:lpstr>FSST v. Haeder</vt:lpstr>
      <vt:lpstr>FSST v. Haeder</vt:lpstr>
      <vt:lpstr>FSST v. Haeder</vt:lpstr>
      <vt:lpstr>FSST v. Haeder</vt:lpstr>
      <vt:lpstr>FSST v. Haeder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for Special Counsel</dc:title>
  <dc:creator>Leonika Charging</dc:creator>
  <cp:lastModifiedBy>Tim Hennessy</cp:lastModifiedBy>
  <cp:revision>100</cp:revision>
  <cp:lastPrinted>2016-07-07T14:44:41Z</cp:lastPrinted>
  <dcterms:modified xsi:type="dcterms:W3CDTF">2019-10-01T17:46:06Z</dcterms:modified>
</cp:coreProperties>
</file>