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9" r:id="rId2"/>
    <p:sldId id="267" r:id="rId3"/>
    <p:sldId id="276" r:id="rId4"/>
    <p:sldId id="278" r:id="rId5"/>
    <p:sldId id="284" r:id="rId6"/>
    <p:sldId id="285" r:id="rId7"/>
    <p:sldId id="283" r:id="rId8"/>
    <p:sldId id="282" r:id="rId9"/>
    <p:sldId id="279" r:id="rId10"/>
    <p:sldId id="277"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56" autoAdjust="0"/>
  </p:normalViewPr>
  <p:slideViewPr>
    <p:cSldViewPr>
      <p:cViewPr varScale="1">
        <p:scale>
          <a:sx n="70" d="100"/>
          <a:sy n="70" d="100"/>
        </p:scale>
        <p:origin x="1182" y="66"/>
      </p:cViewPr>
      <p:guideLst>
        <p:guide orient="horz" pos="2160"/>
        <p:guide pos="2880"/>
      </p:guideLst>
    </p:cSldViewPr>
  </p:slideViewPr>
  <p:outlineViewPr>
    <p:cViewPr>
      <p:scale>
        <a:sx n="33" d="100"/>
        <a:sy n="33" d="100"/>
      </p:scale>
      <p:origin x="0" y="33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0" tIns="45715" rIns="91430" bIns="45715" rtlCol="0"/>
          <a:lstStyle>
            <a:lvl1pPr algn="l">
              <a:defRPr sz="1200"/>
            </a:lvl1pPr>
          </a:lstStyle>
          <a:p>
            <a:endParaRPr lang="en-US" dirty="0"/>
          </a:p>
        </p:txBody>
      </p:sp>
      <p:sp>
        <p:nvSpPr>
          <p:cNvPr id="3" name="Date Placeholder 2"/>
          <p:cNvSpPr>
            <a:spLocks noGrp="1"/>
          </p:cNvSpPr>
          <p:nvPr>
            <p:ph type="dt" idx="1"/>
          </p:nvPr>
        </p:nvSpPr>
        <p:spPr>
          <a:xfrm>
            <a:off x="3884614" y="0"/>
            <a:ext cx="2971800" cy="457200"/>
          </a:xfrm>
          <a:prstGeom prst="rect">
            <a:avLst/>
          </a:prstGeom>
        </p:spPr>
        <p:txBody>
          <a:bodyPr vert="horz" lIns="91430" tIns="45715" rIns="91430" bIns="45715" rtlCol="0"/>
          <a:lstStyle>
            <a:lvl1pPr algn="r">
              <a:defRPr sz="1200"/>
            </a:lvl1pPr>
          </a:lstStyle>
          <a:p>
            <a:fld id="{E7193CD6-7FB4-43B9-871C-FD05610A59CA}" type="datetimeFigureOut">
              <a:rPr lang="en-US" smtClean="0"/>
              <a:pPr/>
              <a:t>9/30/2019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0" tIns="45715" rIns="91430" bIns="45715" rtlCol="0" anchor="ctr"/>
          <a:lstStyle/>
          <a:p>
            <a:endParaRPr lang="en-US" dirty="0"/>
          </a:p>
        </p:txBody>
      </p:sp>
      <p:sp>
        <p:nvSpPr>
          <p:cNvPr id="5" name="Notes Placeholder 4"/>
          <p:cNvSpPr>
            <a:spLocks noGrp="1"/>
          </p:cNvSpPr>
          <p:nvPr>
            <p:ph type="body" sz="quarter" idx="3"/>
          </p:nvPr>
        </p:nvSpPr>
        <p:spPr>
          <a:xfrm>
            <a:off x="685800" y="4343401"/>
            <a:ext cx="5486400" cy="4114800"/>
          </a:xfrm>
          <a:prstGeom prst="rect">
            <a:avLst/>
          </a:prstGeom>
        </p:spPr>
        <p:txBody>
          <a:bodyPr vert="horz" lIns="91430" tIns="45715" rIns="91430"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30" tIns="45715" rIns="91430" bIns="457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4" y="8685213"/>
            <a:ext cx="2971800" cy="457200"/>
          </a:xfrm>
          <a:prstGeom prst="rect">
            <a:avLst/>
          </a:prstGeom>
        </p:spPr>
        <p:txBody>
          <a:bodyPr vert="horz" lIns="91430" tIns="45715" rIns="91430" bIns="45715" rtlCol="0" anchor="b"/>
          <a:lstStyle>
            <a:lvl1pPr algn="r">
              <a:defRPr sz="1200"/>
            </a:lvl1pPr>
          </a:lstStyle>
          <a:p>
            <a:fld id="{120ABC6F-A2B2-4F07-B4A8-4BC15D594618}" type="slidenum">
              <a:rPr lang="en-US" smtClean="0"/>
              <a:pPr/>
              <a:t>‹#›</a:t>
            </a:fld>
            <a:endParaRPr lang="en-US" dirty="0"/>
          </a:p>
        </p:txBody>
      </p:sp>
    </p:spTree>
    <p:extLst>
      <p:ext uri="{BB962C8B-B14F-4D97-AF65-F5344CB8AC3E}">
        <p14:creationId xmlns:p14="http://schemas.microsoft.com/office/powerpoint/2010/main" val="15835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882012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IGRA,</a:t>
            </a:r>
            <a:r>
              <a:rPr lang="en-US" baseline="0" dirty="0" smtClean="0"/>
              <a:t> </a:t>
            </a:r>
            <a:r>
              <a:rPr lang="en-US" sz="1200" dirty="0" smtClean="0"/>
              <a:t>25 U.S.C. § 2710(d)(4) </a:t>
            </a:r>
          </a:p>
          <a:p>
            <a:r>
              <a:rPr lang="en-US" sz="1200" dirty="0" smtClean="0"/>
              <a:t>IGRA, 25 U.S.C. § 2710(d)(3)(c)(viii) </a:t>
            </a:r>
            <a:endParaRPr lang="en-US" dirty="0"/>
          </a:p>
        </p:txBody>
      </p:sp>
      <p:sp>
        <p:nvSpPr>
          <p:cNvPr id="4" name="Slide Number Placeholder 3"/>
          <p:cNvSpPr>
            <a:spLocks noGrp="1"/>
          </p:cNvSpPr>
          <p:nvPr>
            <p:ph type="sldNum" sz="quarter" idx="10"/>
          </p:nvPr>
        </p:nvSpPr>
        <p:spPr/>
        <p:txBody>
          <a:bodyPr/>
          <a:lstStyle/>
          <a:p>
            <a:fld id="{120ABC6F-A2B2-4F07-B4A8-4BC15D594618}" type="slidenum">
              <a:rPr lang="en-US" smtClean="0"/>
              <a:pPr/>
              <a:t>3</a:t>
            </a:fld>
            <a:endParaRPr lang="en-US" dirty="0"/>
          </a:p>
        </p:txBody>
      </p:sp>
    </p:spTree>
    <p:extLst>
      <p:ext uri="{BB962C8B-B14F-4D97-AF65-F5344CB8AC3E}">
        <p14:creationId xmlns:p14="http://schemas.microsoft.com/office/powerpoint/2010/main" val="2622312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nativeamericanhm_pg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5602" name="Rectangle 2"/>
          <p:cNvSpPr>
            <a:spLocks noGrp="1" noChangeArrowheads="1"/>
          </p:cNvSpPr>
          <p:nvPr>
            <p:ph type="ctrTitle"/>
          </p:nvPr>
        </p:nvSpPr>
        <p:spPr>
          <a:xfrm>
            <a:off x="685800" y="2819400"/>
            <a:ext cx="7772400" cy="2057400"/>
          </a:xfrm>
        </p:spPr>
        <p:txBody>
          <a:bodyPr/>
          <a:lstStyle>
            <a:lvl1pPr algn="ctr">
              <a:defRPr sz="4800"/>
            </a:lvl1pPr>
          </a:lstStyle>
          <a:p>
            <a:r>
              <a:rPr lang="en-US" smtClean="0"/>
              <a:t>Click to edit Master title style</a:t>
            </a:r>
            <a:endParaRPr lang="en-US"/>
          </a:p>
        </p:txBody>
      </p:sp>
      <p:sp>
        <p:nvSpPr>
          <p:cNvPr id="25603" name="Rectangle 3"/>
          <p:cNvSpPr>
            <a:spLocks noGrp="1" noChangeArrowheads="1"/>
          </p:cNvSpPr>
          <p:nvPr>
            <p:ph type="subTitle" idx="1"/>
          </p:nvPr>
        </p:nvSpPr>
        <p:spPr>
          <a:xfrm>
            <a:off x="1219200" y="381000"/>
            <a:ext cx="6400800" cy="914400"/>
          </a:xfrm>
        </p:spPr>
        <p:txBody>
          <a:bodyPr/>
          <a:lstStyle>
            <a:lvl1pPr marL="0" indent="0" algn="ctr">
              <a:buFontTx/>
              <a:buNone/>
              <a:defRPr sz="2400"/>
            </a:lvl1pPr>
          </a:lstStyle>
          <a:p>
            <a:r>
              <a:rPr lang="en-US" smtClean="0"/>
              <a:t>Click to edit Master subtitle style</a:t>
            </a:r>
            <a:endParaRPr lang="en-US"/>
          </a:p>
        </p:txBody>
      </p:sp>
    </p:spTree>
    <p:extLst>
      <p:ext uri="{BB962C8B-B14F-4D97-AF65-F5344CB8AC3E}">
        <p14:creationId xmlns:p14="http://schemas.microsoft.com/office/powerpoint/2010/main" val="1992975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6BD766-822D-4301-825D-FD2816F6307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7197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5C8E9B-671B-48AB-8038-CFF75CA5B6E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40323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CB7D95C-508E-4F1B-B49A-7B501779820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3901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8F2D2DB-B6BE-4D51-B5D0-69631D055C5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2776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731E087-F4CD-4DF0-A217-9611A2ED69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4153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89327CE-E03A-417E-951B-55CBBD9C21C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47073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F35980-3F4D-4C50-A907-F48962B4352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88984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BC6AAF6-A894-4FCF-B004-F3B4C9757EE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5415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B16565-5F2D-4E40-B077-5137BFB00F7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36466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2CAF72-7CC5-4114-8084-B0A3870507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50775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19200"/>
            <a:ext cx="8229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657600"/>
            <a:ext cx="8229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24A488-80F6-48A0-A5AC-A6758408B8A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44654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192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dirty="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20757D-AFB1-4D5A-9560-EDB7535ED3C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7040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pic>
        <p:nvPicPr>
          <p:cNvPr id="1026" name="Picture 8" descr="nativeamericanhm_pg2"/>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76200"/>
            <a:ext cx="6781800" cy="1066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219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400">
                <a:latin typeface="Times New Roman" pitchFamily="18" charset="0"/>
              </a:defRPr>
            </a:lvl1pPr>
          </a:lstStyle>
          <a:p>
            <a:pPr>
              <a:defRPr/>
            </a:pPr>
            <a:endParaRPr lang="en-US" dirty="0">
              <a:solidFill>
                <a:srgbClr val="000000"/>
              </a:solidFill>
            </a:endParaRPr>
          </a:p>
        </p:txBody>
      </p:sp>
      <p:sp>
        <p:nvSpPr>
          <p:cNvPr id="24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1" sz="1400">
                <a:latin typeface="Times New Roman" pitchFamily="18" charset="0"/>
              </a:defRPr>
            </a:lvl1pPr>
          </a:lstStyle>
          <a:p>
            <a:pPr>
              <a:defRPr/>
            </a:pPr>
            <a:endParaRPr lang="en-US" dirty="0">
              <a:solidFill>
                <a:srgbClr val="000000"/>
              </a:solidFill>
            </a:endParaRPr>
          </a:p>
        </p:txBody>
      </p:sp>
      <p:sp>
        <p:nvSpPr>
          <p:cNvPr id="24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400">
                <a:latin typeface="Times New Roman" pitchFamily="18" charset="0"/>
              </a:defRPr>
            </a:lvl1pPr>
          </a:lstStyle>
          <a:p>
            <a:pPr>
              <a:defRPr/>
            </a:pPr>
            <a:fld id="{4AB79F7A-370D-4275-8ABE-617D38A30B1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6754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itchFamily="34" charset="0"/>
        </a:defRPr>
      </a:lvl2pPr>
      <a:lvl3pPr algn="l" rtl="0" eaLnBrk="0" fontAlgn="base" hangingPunct="0">
        <a:spcBef>
          <a:spcPct val="0"/>
        </a:spcBef>
        <a:spcAft>
          <a:spcPct val="0"/>
        </a:spcAft>
        <a:defRPr sz="3600">
          <a:solidFill>
            <a:srgbClr val="000000"/>
          </a:solidFill>
          <a:latin typeface="Gill Sans MT" pitchFamily="34" charset="0"/>
        </a:defRPr>
      </a:lvl3pPr>
      <a:lvl4pPr algn="l" rtl="0" eaLnBrk="0" fontAlgn="base" hangingPunct="0">
        <a:spcBef>
          <a:spcPct val="0"/>
        </a:spcBef>
        <a:spcAft>
          <a:spcPct val="0"/>
        </a:spcAft>
        <a:defRPr sz="3600">
          <a:solidFill>
            <a:srgbClr val="000000"/>
          </a:solidFill>
          <a:latin typeface="Gill Sans MT" pitchFamily="34" charset="0"/>
        </a:defRPr>
      </a:lvl4pPr>
      <a:lvl5pPr algn="l" rtl="0" eaLnBrk="0" fontAlgn="base" hangingPunct="0">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ww.census.gov/newsroom/releases/archives/2010_census/cb12-95.html"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14401"/>
            <a:ext cx="7772400" cy="2686050"/>
          </a:xfrm>
        </p:spPr>
        <p:txBody>
          <a:bodyPr/>
          <a:lstStyle/>
          <a:p>
            <a:r>
              <a:rPr lang="en-US" dirty="0" smtClean="0"/>
              <a:t>Strategies in Negotiating a Tax Compact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851" y="914400"/>
            <a:ext cx="8538949" cy="838200"/>
          </a:xfrm>
        </p:spPr>
        <p:txBody>
          <a:bodyPr/>
          <a:lstStyle/>
          <a:p>
            <a:r>
              <a:rPr lang="en-US" sz="3600" dirty="0" smtClean="0"/>
              <a:t>Type of Taxes Matter</a:t>
            </a:r>
            <a:endParaRPr lang="en-US" sz="3600" dirty="0"/>
          </a:p>
        </p:txBody>
      </p:sp>
      <p:sp>
        <p:nvSpPr>
          <p:cNvPr id="5" name="Text Placeholder 4"/>
          <p:cNvSpPr>
            <a:spLocks noGrp="1"/>
          </p:cNvSpPr>
          <p:nvPr>
            <p:ph type="body" sz="quarter" idx="3"/>
          </p:nvPr>
        </p:nvSpPr>
        <p:spPr>
          <a:xfrm>
            <a:off x="152401" y="1476375"/>
            <a:ext cx="8534399" cy="639762"/>
          </a:xfrm>
        </p:spPr>
        <p:txBody>
          <a:bodyPr/>
          <a:lstStyle/>
          <a:p>
            <a:r>
              <a:rPr lang="en-US" dirty="0" smtClean="0"/>
              <a:t>Common State Taxes</a:t>
            </a:r>
            <a:endParaRPr lang="en-US" dirty="0"/>
          </a:p>
        </p:txBody>
      </p:sp>
      <p:sp>
        <p:nvSpPr>
          <p:cNvPr id="6" name="Content Placeholder 5"/>
          <p:cNvSpPr>
            <a:spLocks noGrp="1"/>
          </p:cNvSpPr>
          <p:nvPr>
            <p:ph sz="quarter" idx="4"/>
          </p:nvPr>
        </p:nvSpPr>
        <p:spPr>
          <a:xfrm>
            <a:off x="147851" y="2116136"/>
            <a:ext cx="8534400" cy="3935413"/>
          </a:xfrm>
        </p:spPr>
        <p:txBody>
          <a:bodyPr/>
          <a:lstStyle/>
          <a:p>
            <a:r>
              <a:rPr lang="en-US" sz="1600" dirty="0" smtClean="0"/>
              <a:t>Cigarette Excise tax</a:t>
            </a:r>
          </a:p>
          <a:p>
            <a:r>
              <a:rPr lang="en-US" sz="1600" dirty="0" smtClean="0"/>
              <a:t>Contractor’s Excise Tax</a:t>
            </a:r>
          </a:p>
          <a:p>
            <a:r>
              <a:rPr lang="en-US" sz="1600" dirty="0" smtClean="0"/>
              <a:t>Use Taxes</a:t>
            </a:r>
          </a:p>
          <a:p>
            <a:r>
              <a:rPr lang="en-US" sz="1600" dirty="0" smtClean="0"/>
              <a:t>Utility Taxes </a:t>
            </a:r>
          </a:p>
          <a:p>
            <a:r>
              <a:rPr lang="en-US" sz="1600" dirty="0" smtClean="0"/>
              <a:t>Fuel Taxes</a:t>
            </a:r>
          </a:p>
          <a:p>
            <a:r>
              <a:rPr lang="en-US" sz="1600" dirty="0" smtClean="0"/>
              <a:t>Amusement and </a:t>
            </a:r>
            <a:r>
              <a:rPr lang="en-US" sz="1600" dirty="0"/>
              <a:t>V</a:t>
            </a:r>
            <a:r>
              <a:rPr lang="en-US" sz="1600" dirty="0" smtClean="0"/>
              <a:t>ending  Device Taxes</a:t>
            </a:r>
          </a:p>
          <a:p>
            <a:r>
              <a:rPr lang="en-US" sz="1600" dirty="0" smtClean="0"/>
              <a:t>Tourism Taxes</a:t>
            </a:r>
          </a:p>
          <a:p>
            <a:r>
              <a:rPr lang="en-US" sz="1600" dirty="0" smtClean="0"/>
              <a:t>Telecommunications Taxes</a:t>
            </a:r>
          </a:p>
          <a:p>
            <a:r>
              <a:rPr lang="en-US" sz="1600" dirty="0" smtClean="0"/>
              <a:t>Energy Taxes (Oil/Gas, Solar, extractive industries, fuels, etc.)</a:t>
            </a:r>
          </a:p>
          <a:p>
            <a:pPr marL="0" indent="0">
              <a:buNone/>
            </a:pPr>
            <a:r>
              <a:rPr lang="en-US" sz="1600" b="1" dirty="0" smtClean="0"/>
              <a:t>OTHER – What States are Not Compacting on and for which state laws are not providing a mechanism to negotiate. </a:t>
            </a:r>
          </a:p>
          <a:p>
            <a:r>
              <a:rPr lang="en-US" sz="1600" dirty="0" smtClean="0"/>
              <a:t>Municipal Taxes – Municipal Use Tax</a:t>
            </a:r>
          </a:p>
          <a:p>
            <a:r>
              <a:rPr lang="en-US" sz="1600" dirty="0" smtClean="0"/>
              <a:t>County taxes – Wheel Tax </a:t>
            </a:r>
          </a:p>
          <a:p>
            <a:endParaRPr lang="en-US" sz="1800" dirty="0"/>
          </a:p>
        </p:txBody>
      </p:sp>
    </p:spTree>
    <p:extLst>
      <p:ext uri="{BB962C8B-B14F-4D97-AF65-F5344CB8AC3E}">
        <p14:creationId xmlns:p14="http://schemas.microsoft.com/office/powerpoint/2010/main" val="610503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7848600" cy="639762"/>
          </a:xfrm>
        </p:spPr>
        <p:txBody>
          <a:bodyPr/>
          <a:lstStyle/>
          <a:p>
            <a:r>
              <a:rPr lang="en-US" sz="1800" dirty="0"/>
              <a:t>Who Imposes the Tax Matters and What State Law Says Matter</a:t>
            </a:r>
          </a:p>
        </p:txBody>
      </p:sp>
      <p:sp>
        <p:nvSpPr>
          <p:cNvPr id="4" name="Content Placeholder 3"/>
          <p:cNvSpPr>
            <a:spLocks noGrp="1"/>
          </p:cNvSpPr>
          <p:nvPr>
            <p:ph sz="half" idx="2"/>
          </p:nvPr>
        </p:nvSpPr>
        <p:spPr/>
        <p:txBody>
          <a:bodyPr/>
          <a:lstStyle/>
          <a:p>
            <a:pPr marL="514350" indent="-514350">
              <a:buAutoNum type="romanUcPeriod"/>
            </a:pPr>
            <a:r>
              <a:rPr lang="en-US" sz="2000" dirty="0" smtClean="0"/>
              <a:t>Who bears the legal burden of the Tax (business – sales taxes) or the consumer (use taxes) or the vendor (gross receipts taxes)</a:t>
            </a:r>
          </a:p>
          <a:p>
            <a:pPr marL="514350" indent="-514350">
              <a:buFontTx/>
              <a:buAutoNum type="romanUcPeriod"/>
            </a:pPr>
            <a:r>
              <a:rPr lang="en-US" sz="2000" smtClean="0"/>
              <a:t>Who </a:t>
            </a:r>
            <a:r>
              <a:rPr lang="en-US" sz="2000" dirty="0"/>
              <a:t>bears the economic burden of the Tax matters (most gross receipts taxes can be passed on to the entity paying the </a:t>
            </a:r>
            <a:r>
              <a:rPr lang="en-US" sz="2000" dirty="0" smtClean="0"/>
              <a:t>tax. </a:t>
            </a:r>
          </a:p>
        </p:txBody>
      </p:sp>
      <p:sp>
        <p:nvSpPr>
          <p:cNvPr id="6" name="Content Placeholder 5"/>
          <p:cNvSpPr>
            <a:spLocks noGrp="1"/>
          </p:cNvSpPr>
          <p:nvPr>
            <p:ph sz="quarter" idx="4"/>
          </p:nvPr>
        </p:nvSpPr>
        <p:spPr/>
        <p:txBody>
          <a:bodyPr/>
          <a:lstStyle/>
          <a:p>
            <a:pPr marL="0" indent="0">
              <a:buNone/>
            </a:pPr>
            <a:r>
              <a:rPr lang="en-US" sz="2000" dirty="0" smtClean="0"/>
              <a:t>Example: </a:t>
            </a:r>
            <a:r>
              <a:rPr lang="en-US" sz="2000" dirty="0"/>
              <a:t>contractors excise taxes usually can be passed on to a Tribe as owner although they are paid to the State by the contractor. </a:t>
            </a:r>
          </a:p>
          <a:p>
            <a:pPr marL="0" indent="0">
              <a:buNone/>
            </a:pPr>
            <a:r>
              <a:rPr lang="en-US" sz="2000" dirty="0" smtClean="0"/>
              <a:t>- See, in contrast </a:t>
            </a:r>
            <a:r>
              <a:rPr lang="en-US" sz="2000" dirty="0" err="1" smtClean="0"/>
              <a:t>Everi</a:t>
            </a:r>
            <a:r>
              <a:rPr lang="en-US" sz="2000" dirty="0" smtClean="0"/>
              <a:t> Payments, Inc. v. Washington Department of Revenue, 6 Wash. App.2d 580 (</a:t>
            </a:r>
            <a:r>
              <a:rPr lang="en-US" sz="2000" dirty="0" err="1" smtClean="0"/>
              <a:t>Wa</a:t>
            </a:r>
            <a:r>
              <a:rPr lang="en-US" sz="2000" dirty="0" smtClean="0"/>
              <a:t>, 2018), Review denied 193 Wash.2d 1014 (June 5, 2019)(B&amp;O tax was not passed on to the Tribal casino)</a:t>
            </a:r>
            <a:endParaRPr lang="en-US" sz="2000" dirty="0"/>
          </a:p>
          <a:p>
            <a:pPr marL="0" indent="0">
              <a:buNone/>
            </a:pPr>
            <a:endParaRPr lang="en-US" sz="2000" b="1" dirty="0" smtClean="0"/>
          </a:p>
        </p:txBody>
      </p:sp>
    </p:spTree>
    <p:extLst>
      <p:ext uri="{BB962C8B-B14F-4D97-AF65-F5344CB8AC3E}">
        <p14:creationId xmlns:p14="http://schemas.microsoft.com/office/powerpoint/2010/main" val="1020110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7848600" cy="639762"/>
          </a:xfrm>
        </p:spPr>
        <p:txBody>
          <a:bodyPr/>
          <a:lstStyle/>
          <a:p>
            <a:r>
              <a:rPr lang="en-US" sz="1800" dirty="0"/>
              <a:t>Starting Point: What Does the State Consider in Negotiating</a:t>
            </a:r>
          </a:p>
        </p:txBody>
      </p:sp>
      <p:sp>
        <p:nvSpPr>
          <p:cNvPr id="4" name="Content Placeholder 3"/>
          <p:cNvSpPr>
            <a:spLocks noGrp="1"/>
          </p:cNvSpPr>
          <p:nvPr>
            <p:ph sz="half" idx="2"/>
          </p:nvPr>
        </p:nvSpPr>
        <p:spPr/>
        <p:txBody>
          <a:bodyPr/>
          <a:lstStyle/>
          <a:p>
            <a:r>
              <a:rPr lang="en-US" sz="2000" dirty="0" smtClean="0"/>
              <a:t>Population Data </a:t>
            </a:r>
          </a:p>
          <a:p>
            <a:pPr lvl="1"/>
            <a:r>
              <a:rPr lang="en-US" sz="1600" dirty="0" smtClean="0"/>
              <a:t>Adjustments to Population based on data from other sources</a:t>
            </a:r>
          </a:p>
          <a:p>
            <a:pPr lvl="1"/>
            <a:r>
              <a:rPr lang="en-US" sz="1600" dirty="0" smtClean="0"/>
              <a:t>Population Growth Expected based on birth and death rates (Indian Health Service User data, Census Population age </a:t>
            </a:r>
            <a:r>
              <a:rPr lang="en-US" sz="1600" dirty="0" err="1" smtClean="0"/>
              <a:t>informaiton</a:t>
            </a:r>
            <a:r>
              <a:rPr lang="en-US" sz="1600" dirty="0" smtClean="0"/>
              <a:t>)  </a:t>
            </a:r>
          </a:p>
          <a:p>
            <a:r>
              <a:rPr lang="en-US" sz="2000" dirty="0" smtClean="0"/>
              <a:t>Economic Burden – who is providing the services? </a:t>
            </a:r>
          </a:p>
          <a:p>
            <a:r>
              <a:rPr lang="en-US" sz="2000" dirty="0" smtClean="0"/>
              <a:t>Governmental Burden - Poverty</a:t>
            </a:r>
          </a:p>
          <a:p>
            <a:pPr marL="0" indent="0">
              <a:buNone/>
            </a:pPr>
            <a:endParaRPr lang="en-US" sz="2000" dirty="0"/>
          </a:p>
        </p:txBody>
      </p:sp>
      <p:sp>
        <p:nvSpPr>
          <p:cNvPr id="6" name="Content Placeholder 5"/>
          <p:cNvSpPr>
            <a:spLocks noGrp="1"/>
          </p:cNvSpPr>
          <p:nvPr>
            <p:ph sz="quarter" idx="4"/>
          </p:nvPr>
        </p:nvSpPr>
        <p:spPr>
          <a:xfrm>
            <a:off x="4645025" y="2174875"/>
            <a:ext cx="4041775" cy="3951288"/>
          </a:xfrm>
        </p:spPr>
        <p:txBody>
          <a:bodyPr/>
          <a:lstStyle/>
          <a:p>
            <a:pPr marL="0" indent="0">
              <a:buNone/>
            </a:pPr>
            <a:r>
              <a:rPr lang="en-US" sz="1800" b="1" dirty="0" smtClean="0"/>
              <a:t>What should a state consider? </a:t>
            </a:r>
          </a:p>
          <a:p>
            <a:r>
              <a:rPr lang="en-US" sz="1800" dirty="0" smtClean="0"/>
              <a:t>Who has the authority to impose the tax – tribally owned businesses and entities. </a:t>
            </a:r>
          </a:p>
          <a:p>
            <a:r>
              <a:rPr lang="en-US" sz="1800" dirty="0" smtClean="0"/>
              <a:t>Who is providing on-reservation services to the entity or person taxed where the tax is occurring?  (roads, police, fire, etc.)</a:t>
            </a:r>
          </a:p>
          <a:p>
            <a:r>
              <a:rPr lang="en-US" sz="1800" dirty="0" smtClean="0"/>
              <a:t>The economic benefit to the State of the activity taxed with tribally owned business and activities </a:t>
            </a:r>
          </a:p>
          <a:p>
            <a:r>
              <a:rPr lang="en-US" sz="1800" dirty="0" smtClean="0"/>
              <a:t>The economic multiplier effects of the local economy of the Tribe’s use of taxes collected </a:t>
            </a:r>
          </a:p>
          <a:p>
            <a:pPr marL="0" indent="0">
              <a:buNone/>
            </a:pPr>
            <a:endParaRPr lang="en-US" sz="1800" dirty="0" smtClean="0"/>
          </a:p>
        </p:txBody>
      </p:sp>
    </p:spTree>
    <p:extLst>
      <p:ext uri="{BB962C8B-B14F-4D97-AF65-F5344CB8AC3E}">
        <p14:creationId xmlns:p14="http://schemas.microsoft.com/office/powerpoint/2010/main" val="2408418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90600"/>
          </a:xfrm>
        </p:spPr>
        <p:txBody>
          <a:bodyPr/>
          <a:lstStyle/>
          <a:p>
            <a:r>
              <a:rPr lang="en-US" sz="2000" b="1" dirty="0" smtClean="0"/>
              <a:t>Starting Point: What does the State Use the Taxes for and What does the Tribe uses the taxes for</a:t>
            </a:r>
            <a:endParaRPr lang="en-US" sz="2000" b="1" dirty="0"/>
          </a:p>
        </p:txBody>
      </p:sp>
      <p:sp>
        <p:nvSpPr>
          <p:cNvPr id="4" name="Content Placeholder 3"/>
          <p:cNvSpPr>
            <a:spLocks noGrp="1"/>
          </p:cNvSpPr>
          <p:nvPr>
            <p:ph sz="half" idx="2"/>
          </p:nvPr>
        </p:nvSpPr>
        <p:spPr>
          <a:xfrm>
            <a:off x="304800" y="1752600"/>
            <a:ext cx="4265162" cy="4876800"/>
          </a:xfrm>
        </p:spPr>
        <p:txBody>
          <a:bodyPr/>
          <a:lstStyle/>
          <a:p>
            <a:r>
              <a:rPr lang="en-US" sz="2000" dirty="0" smtClean="0"/>
              <a:t>White Mountain Apache v. Bracker</a:t>
            </a:r>
            <a:r>
              <a:rPr lang="en-US" sz="2000" dirty="0"/>
              <a:t> 448 U.S. 136 (1980) </a:t>
            </a:r>
            <a:endParaRPr lang="en-US" sz="2000" dirty="0" smtClean="0"/>
          </a:p>
          <a:p>
            <a:pPr marL="0" indent="0">
              <a:buNone/>
            </a:pPr>
            <a:r>
              <a:rPr lang="en-US" sz="1600" dirty="0" smtClean="0"/>
              <a:t>Balancing Test that outlines how a State to have tax authority in Indian Country must demonstrate that the tax imposed bears a relationship to the services provided at the expense of the state. </a:t>
            </a:r>
          </a:p>
          <a:p>
            <a:pPr marL="0" indent="0">
              <a:buNone/>
            </a:pPr>
            <a:r>
              <a:rPr lang="en-US" sz="1600" i="1" dirty="0"/>
              <a:t>Bracker</a:t>
            </a:r>
            <a:r>
              <a:rPr lang="en-US" sz="1600" dirty="0"/>
              <a:t> observed that Congress’ broad constitutional power to regulate tribal affairs and the position of Indian tribes as “a separate people” “have given rise to two independent but related barriers to the assertion of state regulatory authority over tribal reservations and members.  First, the exercise of such authority may be pre-empted by federal law. … Second, it may unlawfully infringe ‘on the right of reservation Indians to make their own laws and be ruled by them.’”  </a:t>
            </a:r>
            <a:r>
              <a:rPr lang="en-US" sz="1600" i="1" dirty="0"/>
              <a:t>Bracker</a:t>
            </a:r>
            <a:r>
              <a:rPr lang="en-US" sz="1600" dirty="0"/>
              <a:t> at 142 </a:t>
            </a:r>
            <a:endParaRPr lang="en-US" sz="1600" dirty="0" smtClean="0"/>
          </a:p>
          <a:p>
            <a:endParaRPr lang="en-US" sz="2000" dirty="0" smtClean="0"/>
          </a:p>
          <a:p>
            <a:pPr marL="0" indent="0">
              <a:buNone/>
            </a:pPr>
            <a:endParaRPr lang="en-US" sz="2000" dirty="0"/>
          </a:p>
        </p:txBody>
      </p:sp>
      <p:sp>
        <p:nvSpPr>
          <p:cNvPr id="6" name="Content Placeholder 5"/>
          <p:cNvSpPr>
            <a:spLocks noGrp="1"/>
          </p:cNvSpPr>
          <p:nvPr>
            <p:ph sz="quarter" idx="4"/>
          </p:nvPr>
        </p:nvSpPr>
        <p:spPr>
          <a:xfrm>
            <a:off x="4645025" y="1871662"/>
            <a:ext cx="4041775" cy="4757738"/>
          </a:xfrm>
        </p:spPr>
        <p:txBody>
          <a:bodyPr/>
          <a:lstStyle/>
          <a:p>
            <a:pPr marL="0" indent="0">
              <a:buNone/>
            </a:pPr>
            <a:r>
              <a:rPr lang="en-US" sz="1800" dirty="0"/>
              <a:t>When a state tax falls on a non-Indian in Indian country and Congress has not expressly allowed (or prohibited) the tax, the Court uses “</a:t>
            </a:r>
            <a:r>
              <a:rPr lang="en-US" sz="1800" i="1" dirty="0"/>
              <a:t>Bracker </a:t>
            </a:r>
            <a:r>
              <a:rPr lang="en-US" sz="1800" dirty="0"/>
              <a:t>balancing” to determine whether the state can overcome the presumption by demonstrating that the taxation advances the state’s legitimate interests while not unduly burdening those of the tribe and the federal government.  </a:t>
            </a:r>
            <a:r>
              <a:rPr lang="en-US" sz="1800" i="1" dirty="0"/>
              <a:t>Bracker</a:t>
            </a:r>
            <a:r>
              <a:rPr lang="en-US" sz="1800" dirty="0"/>
              <a:t> at 150-51.  It is a “particularized inquiry into the nature of the state, federal, and tribal interests at stake[.]”  </a:t>
            </a:r>
            <a:r>
              <a:rPr lang="en-US" sz="1800" i="1" dirty="0"/>
              <a:t>Bracker</a:t>
            </a:r>
            <a:r>
              <a:rPr lang="en-US" sz="1800" dirty="0"/>
              <a:t> at 145.  </a:t>
            </a:r>
            <a:endParaRPr lang="en-US" sz="1800" dirty="0" smtClean="0"/>
          </a:p>
        </p:txBody>
      </p:sp>
    </p:spTree>
    <p:extLst>
      <p:ext uri="{BB962C8B-B14F-4D97-AF65-F5344CB8AC3E}">
        <p14:creationId xmlns:p14="http://schemas.microsoft.com/office/powerpoint/2010/main" val="3002310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305800" cy="1295400"/>
          </a:xfrm>
        </p:spPr>
        <p:txBody>
          <a:bodyPr/>
          <a:lstStyle/>
          <a:p>
            <a:r>
              <a:rPr lang="en-US" sz="2000" b="1" dirty="0" smtClean="0"/>
              <a:t>Starting Point: What does the State Use the Taxes for and What the Tribe uses the taxes for</a:t>
            </a:r>
            <a:endParaRPr lang="en-US" sz="2000" b="1" dirty="0"/>
          </a:p>
        </p:txBody>
      </p:sp>
      <p:sp>
        <p:nvSpPr>
          <p:cNvPr id="4" name="Content Placeholder 3"/>
          <p:cNvSpPr>
            <a:spLocks noGrp="1"/>
          </p:cNvSpPr>
          <p:nvPr>
            <p:ph sz="half" idx="2"/>
          </p:nvPr>
        </p:nvSpPr>
        <p:spPr>
          <a:xfrm>
            <a:off x="457200" y="1752600"/>
            <a:ext cx="4040188" cy="4373563"/>
          </a:xfrm>
        </p:spPr>
        <p:txBody>
          <a:bodyPr/>
          <a:lstStyle/>
          <a:p>
            <a:pPr marL="0" indent="0">
              <a:buNone/>
            </a:pPr>
            <a:r>
              <a:rPr lang="en-US" sz="1800" dirty="0"/>
              <a:t>The inquiry examines “relevant federal treaties and statutes in terms of both the broad policies that underlie them and the notions of sovereignty that have developed from historical traditions of tribal independence.”  </a:t>
            </a:r>
            <a:r>
              <a:rPr lang="en-US" sz="1800" i="1" dirty="0"/>
              <a:t>Id.</a:t>
            </a:r>
            <a:r>
              <a:rPr lang="en-US" sz="1800" dirty="0"/>
              <a:t> at 144-45.  It also gives weight to “any applicable regulatory interest of the State,” </a:t>
            </a:r>
            <a:r>
              <a:rPr lang="en-US" sz="1800" i="1" dirty="0"/>
              <a:t>id.</a:t>
            </a:r>
            <a:r>
              <a:rPr lang="en-US" sz="1800" dirty="0"/>
              <a:t> at 144, identified in </a:t>
            </a:r>
            <a:r>
              <a:rPr lang="en-US" sz="1800" i="1" dirty="0"/>
              <a:t>Bracker</a:t>
            </a:r>
            <a:r>
              <a:rPr lang="en-US" sz="1800" dirty="0"/>
              <a:t> as “government functions [the state] performs for those on whom the taxes fall,” or “a legitimate regulatory interest served by the taxes [the state] seek[s] to impose,” </a:t>
            </a:r>
            <a:r>
              <a:rPr lang="en-US" sz="1800" i="1" dirty="0"/>
              <a:t>id.</a:t>
            </a:r>
            <a:r>
              <a:rPr lang="en-US" sz="1800" dirty="0"/>
              <a:t> at 150.  A “general desire to raise revenue” alone is insufficient.  </a:t>
            </a:r>
            <a:r>
              <a:rPr lang="en-US" sz="1800" i="1" dirty="0"/>
              <a:t>Id.</a:t>
            </a:r>
            <a:r>
              <a:rPr lang="en-US" sz="1800" dirty="0"/>
              <a:t>  </a:t>
            </a:r>
          </a:p>
          <a:p>
            <a:pPr marL="0" indent="0">
              <a:buNone/>
            </a:pPr>
            <a:endParaRPr lang="en-US" dirty="0"/>
          </a:p>
          <a:p>
            <a:pPr marL="0" indent="0">
              <a:buNone/>
            </a:pPr>
            <a:endParaRPr lang="en-US" sz="2000" dirty="0"/>
          </a:p>
        </p:txBody>
      </p:sp>
      <p:sp>
        <p:nvSpPr>
          <p:cNvPr id="6" name="Content Placeholder 5"/>
          <p:cNvSpPr>
            <a:spLocks noGrp="1"/>
          </p:cNvSpPr>
          <p:nvPr>
            <p:ph sz="quarter" idx="4"/>
          </p:nvPr>
        </p:nvSpPr>
        <p:spPr>
          <a:xfrm>
            <a:off x="4645025" y="1871662"/>
            <a:ext cx="4041775" cy="4254501"/>
          </a:xfrm>
        </p:spPr>
        <p:txBody>
          <a:bodyPr/>
          <a:lstStyle/>
          <a:p>
            <a:pPr>
              <a:buFontTx/>
              <a:buChar char="-"/>
            </a:pPr>
            <a:r>
              <a:rPr lang="en-US" sz="1600" dirty="0" smtClean="0"/>
              <a:t>If a State cannot demonstrate the services it provides on reservation are funded by the taxes imposed, it should not have authority to tax. </a:t>
            </a:r>
          </a:p>
          <a:p>
            <a:pPr>
              <a:buFontTx/>
              <a:buChar char="-"/>
            </a:pPr>
            <a:r>
              <a:rPr lang="en-US" sz="1600" dirty="0" smtClean="0"/>
              <a:t>Taxes are a revenue raising mechanism to pay for services provided when it comes to Indian country. They should not be for the purpose of a windfall to states to provide services to off reservation populations.  For this reason, where the tribe shows the taxes it collects are used to provide services to the communities taxed, and the state does not show likewise, this is a rational reason to increase the tribal percentage of tax under a compact. </a:t>
            </a:r>
          </a:p>
        </p:txBody>
      </p:sp>
    </p:spTree>
    <p:extLst>
      <p:ext uri="{BB962C8B-B14F-4D97-AF65-F5344CB8AC3E}">
        <p14:creationId xmlns:p14="http://schemas.microsoft.com/office/powerpoint/2010/main" val="161854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8001000" cy="642938"/>
          </a:xfrm>
        </p:spPr>
        <p:txBody>
          <a:bodyPr/>
          <a:lstStyle/>
          <a:p>
            <a:r>
              <a:rPr lang="en-US" sz="3200" dirty="0" smtClean="0"/>
              <a:t>Census Data Strategies - Population</a:t>
            </a:r>
            <a:endParaRPr lang="en-US" sz="3200" dirty="0"/>
          </a:p>
        </p:txBody>
      </p:sp>
      <p:sp>
        <p:nvSpPr>
          <p:cNvPr id="3" name="Text Placeholder 2"/>
          <p:cNvSpPr>
            <a:spLocks noGrp="1"/>
          </p:cNvSpPr>
          <p:nvPr>
            <p:ph type="body" idx="1"/>
          </p:nvPr>
        </p:nvSpPr>
        <p:spPr>
          <a:xfrm>
            <a:off x="457200" y="1535113"/>
            <a:ext cx="7848600" cy="639762"/>
          </a:xfrm>
        </p:spPr>
        <p:txBody>
          <a:bodyPr/>
          <a:lstStyle/>
          <a:p>
            <a:r>
              <a:rPr lang="en-US" sz="1800" dirty="0" smtClean="0"/>
              <a:t>Population Statistics and Facts</a:t>
            </a:r>
            <a:endParaRPr lang="en-US" sz="1800" dirty="0"/>
          </a:p>
        </p:txBody>
      </p:sp>
      <p:sp>
        <p:nvSpPr>
          <p:cNvPr id="4" name="Content Placeholder 3"/>
          <p:cNvSpPr>
            <a:spLocks noGrp="1"/>
          </p:cNvSpPr>
          <p:nvPr>
            <p:ph sz="half" idx="2"/>
          </p:nvPr>
        </p:nvSpPr>
        <p:spPr/>
        <p:txBody>
          <a:bodyPr/>
          <a:lstStyle/>
          <a:p>
            <a:pPr>
              <a:buFontTx/>
              <a:buChar char="-"/>
            </a:pPr>
            <a:r>
              <a:rPr lang="en-US" sz="2000" dirty="0" smtClean="0"/>
              <a:t>Census undercount is always 4.9 percent undercount in rural areas. Hard to Count Census Tracts: </a:t>
            </a:r>
            <a:r>
              <a:rPr lang="en-US" sz="2000" dirty="0">
                <a:hlinkClick r:id="rId2"/>
              </a:rPr>
              <a:t>https://</a:t>
            </a:r>
            <a:r>
              <a:rPr lang="en-US" sz="2000" dirty="0" smtClean="0">
                <a:hlinkClick r:id="rId2"/>
              </a:rPr>
              <a:t>www.census.gov/newsroom/releases/archives/2010_census/cb12-95.html</a:t>
            </a:r>
            <a:endParaRPr lang="en-US" sz="2000" dirty="0" smtClean="0"/>
          </a:p>
          <a:p>
            <a:pPr>
              <a:buFontTx/>
              <a:buChar char="-"/>
            </a:pPr>
            <a:r>
              <a:rPr lang="en-US" sz="2000" dirty="0" smtClean="0"/>
              <a:t>School enrollment Data</a:t>
            </a:r>
          </a:p>
          <a:p>
            <a:pPr>
              <a:buFontTx/>
              <a:buChar char="-"/>
            </a:pPr>
            <a:r>
              <a:rPr lang="en-US" sz="2000" dirty="0" smtClean="0"/>
              <a:t>Tribal enrollment data</a:t>
            </a:r>
          </a:p>
          <a:p>
            <a:pPr>
              <a:buFontTx/>
              <a:buChar char="-"/>
            </a:pPr>
            <a:r>
              <a:rPr lang="en-US" sz="2000" dirty="0" smtClean="0"/>
              <a:t>IHS User Population Data</a:t>
            </a:r>
            <a:endParaRPr lang="en-US" sz="2000" b="1" dirty="0" smtClean="0"/>
          </a:p>
          <a:p>
            <a:pPr>
              <a:buFontTx/>
              <a:buChar char="-"/>
            </a:pPr>
            <a:endParaRPr lang="en-US" sz="2000" dirty="0"/>
          </a:p>
          <a:p>
            <a:pPr marL="0" indent="0">
              <a:buNone/>
            </a:pPr>
            <a:endParaRPr lang="en-US" sz="2000" dirty="0"/>
          </a:p>
        </p:txBody>
      </p:sp>
      <p:sp>
        <p:nvSpPr>
          <p:cNvPr id="6" name="Content Placeholder 5"/>
          <p:cNvSpPr>
            <a:spLocks noGrp="1"/>
          </p:cNvSpPr>
          <p:nvPr>
            <p:ph sz="quarter" idx="4"/>
          </p:nvPr>
        </p:nvSpPr>
        <p:spPr>
          <a:xfrm>
            <a:off x="4645025" y="1828800"/>
            <a:ext cx="4041775" cy="4297363"/>
          </a:xfrm>
        </p:spPr>
        <p:txBody>
          <a:bodyPr/>
          <a:lstStyle/>
          <a:p>
            <a:pPr marL="0" indent="0">
              <a:buNone/>
            </a:pPr>
            <a:r>
              <a:rPr lang="en-US" sz="1800" b="1" dirty="0" smtClean="0"/>
              <a:t>Population Growth</a:t>
            </a:r>
          </a:p>
          <a:p>
            <a:pPr>
              <a:buFontTx/>
              <a:buChar char="-"/>
            </a:pPr>
            <a:r>
              <a:rPr lang="en-US" sz="1800" dirty="0" smtClean="0"/>
              <a:t>Population Structure – young populations are growing  - exponential population growth. </a:t>
            </a:r>
          </a:p>
          <a:p>
            <a:pPr>
              <a:buFontTx/>
              <a:buChar char="-"/>
            </a:pPr>
            <a:r>
              <a:rPr lang="en-US" sz="1800" dirty="0" smtClean="0"/>
              <a:t>In most rural areas the Caucasian Populations are declining and aging while in most tribal communities populations are growing</a:t>
            </a:r>
          </a:p>
          <a:p>
            <a:pPr>
              <a:buFontTx/>
              <a:buChar char="-"/>
            </a:pPr>
            <a:r>
              <a:rPr lang="en-US" sz="1800" dirty="0" smtClean="0"/>
              <a:t>Median Age based on race data </a:t>
            </a:r>
          </a:p>
          <a:p>
            <a:pPr>
              <a:buFontTx/>
              <a:buChar char="-"/>
            </a:pPr>
            <a:r>
              <a:rPr lang="en-US" sz="1800" dirty="0" smtClean="0"/>
              <a:t>School enrollment data</a:t>
            </a:r>
          </a:p>
          <a:p>
            <a:pPr>
              <a:buFontTx/>
              <a:buChar char="-"/>
            </a:pPr>
            <a:r>
              <a:rPr lang="en-US" sz="1800" dirty="0" smtClean="0"/>
              <a:t>Birth and Death rates</a:t>
            </a:r>
            <a:endParaRPr lang="en-US" sz="1800" dirty="0"/>
          </a:p>
        </p:txBody>
      </p:sp>
    </p:spTree>
    <p:extLst>
      <p:ext uri="{BB962C8B-B14F-4D97-AF65-F5344CB8AC3E}">
        <p14:creationId xmlns:p14="http://schemas.microsoft.com/office/powerpoint/2010/main" val="1555566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8001000" cy="609600"/>
          </a:xfrm>
        </p:spPr>
        <p:txBody>
          <a:bodyPr/>
          <a:lstStyle/>
          <a:p>
            <a:r>
              <a:rPr lang="en-US" sz="2800" dirty="0" smtClean="0"/>
              <a:t>Who is Providing the Service? Governmental Burden</a:t>
            </a:r>
            <a:endParaRPr lang="en-US" sz="2800" dirty="0"/>
          </a:p>
        </p:txBody>
      </p:sp>
      <p:sp>
        <p:nvSpPr>
          <p:cNvPr id="3" name="Text Placeholder 2"/>
          <p:cNvSpPr>
            <a:spLocks noGrp="1"/>
          </p:cNvSpPr>
          <p:nvPr>
            <p:ph type="body" idx="1"/>
          </p:nvPr>
        </p:nvSpPr>
        <p:spPr>
          <a:xfrm>
            <a:off x="76200" y="1905000"/>
            <a:ext cx="7848600" cy="398608"/>
          </a:xfrm>
        </p:spPr>
        <p:txBody>
          <a:bodyPr/>
          <a:lstStyle/>
          <a:p>
            <a:r>
              <a:rPr lang="en-US" sz="1800" dirty="0" smtClean="0"/>
              <a:t>Common Areas to Discuss</a:t>
            </a:r>
            <a:endParaRPr lang="en-US" sz="1800" dirty="0"/>
          </a:p>
        </p:txBody>
      </p:sp>
      <p:sp>
        <p:nvSpPr>
          <p:cNvPr id="4" name="Content Placeholder 3"/>
          <p:cNvSpPr>
            <a:spLocks noGrp="1"/>
          </p:cNvSpPr>
          <p:nvPr>
            <p:ph sz="half" idx="2"/>
          </p:nvPr>
        </p:nvSpPr>
        <p:spPr>
          <a:xfrm>
            <a:off x="457200" y="2293935"/>
            <a:ext cx="4040188" cy="3832228"/>
          </a:xfrm>
        </p:spPr>
        <p:txBody>
          <a:bodyPr/>
          <a:lstStyle/>
          <a:p>
            <a:r>
              <a:rPr lang="en-US" dirty="0" smtClean="0"/>
              <a:t>Roads – road miles and road expenditures</a:t>
            </a:r>
          </a:p>
          <a:p>
            <a:r>
              <a:rPr lang="en-US" dirty="0" smtClean="0"/>
              <a:t>Services – </a:t>
            </a:r>
          </a:p>
          <a:p>
            <a:pPr lvl="1"/>
            <a:r>
              <a:rPr lang="en-US" dirty="0" smtClean="0"/>
              <a:t>Courts</a:t>
            </a:r>
          </a:p>
          <a:p>
            <a:pPr lvl="1"/>
            <a:r>
              <a:rPr lang="en-US" dirty="0" smtClean="0"/>
              <a:t>Social support expenditures</a:t>
            </a:r>
          </a:p>
          <a:p>
            <a:pPr lvl="1"/>
            <a:r>
              <a:rPr lang="en-US" dirty="0" smtClean="0"/>
              <a:t>Law Enforcement</a:t>
            </a:r>
          </a:p>
          <a:p>
            <a:pPr lvl="1"/>
            <a:r>
              <a:rPr lang="en-US" dirty="0" smtClean="0"/>
              <a:t>Telecommunications</a:t>
            </a:r>
          </a:p>
          <a:p>
            <a:pPr lvl="1"/>
            <a:r>
              <a:rPr lang="en-US" dirty="0" smtClean="0"/>
              <a:t>Water</a:t>
            </a:r>
          </a:p>
          <a:p>
            <a:pPr lvl="1"/>
            <a:r>
              <a:rPr lang="en-US" dirty="0" smtClean="0"/>
              <a:t>Education </a:t>
            </a:r>
            <a:endParaRPr lang="en-US" dirty="0"/>
          </a:p>
        </p:txBody>
      </p:sp>
      <p:sp>
        <p:nvSpPr>
          <p:cNvPr id="6" name="Content Placeholder 5"/>
          <p:cNvSpPr>
            <a:spLocks noGrp="1"/>
          </p:cNvSpPr>
          <p:nvPr>
            <p:ph sz="quarter" idx="4"/>
          </p:nvPr>
        </p:nvSpPr>
        <p:spPr>
          <a:xfrm>
            <a:off x="4284260" y="2254103"/>
            <a:ext cx="4041775" cy="3832227"/>
          </a:xfrm>
        </p:spPr>
        <p:txBody>
          <a:bodyPr/>
          <a:lstStyle/>
          <a:p>
            <a:r>
              <a:rPr lang="en-US" sz="2000" dirty="0" smtClean="0"/>
              <a:t>Government infrastructure and buildings and services – where the state has no on reservation services in an area. </a:t>
            </a:r>
          </a:p>
          <a:p>
            <a:r>
              <a:rPr lang="en-US" sz="2000" dirty="0" smtClean="0"/>
              <a:t>Cases: White Mountain Apache v. </a:t>
            </a:r>
            <a:r>
              <a:rPr lang="en-US" sz="2000" dirty="0" err="1" smtClean="0"/>
              <a:t>Bracker</a:t>
            </a:r>
            <a:r>
              <a:rPr lang="en-US" sz="2000" dirty="0" smtClean="0"/>
              <a:t>, Confederated Tribes of Chehalis Reservation v. Thurston County Board of Equalization 724 F.3d 1153 (9</a:t>
            </a:r>
            <a:r>
              <a:rPr lang="en-US" sz="2000" baseline="30000" dirty="0" smtClean="0"/>
              <a:t>th</a:t>
            </a:r>
            <a:r>
              <a:rPr lang="en-US" sz="2000" dirty="0" smtClean="0"/>
              <a:t> Cir. 2013) </a:t>
            </a:r>
            <a:endParaRPr lang="en-US" sz="2000" dirty="0"/>
          </a:p>
        </p:txBody>
      </p:sp>
    </p:spTree>
    <p:extLst>
      <p:ext uri="{BB962C8B-B14F-4D97-AF65-F5344CB8AC3E}">
        <p14:creationId xmlns:p14="http://schemas.microsoft.com/office/powerpoint/2010/main" val="2632580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19200"/>
            <a:ext cx="7772400" cy="609600"/>
          </a:xfrm>
        </p:spPr>
        <p:txBody>
          <a:bodyPr/>
          <a:lstStyle/>
          <a:p>
            <a:r>
              <a:rPr lang="en-US" sz="3200" dirty="0" smtClean="0"/>
              <a:t>Poverty and Governmental Burden</a:t>
            </a:r>
            <a:endParaRPr lang="en-US" sz="3200" dirty="0"/>
          </a:p>
        </p:txBody>
      </p:sp>
      <p:sp>
        <p:nvSpPr>
          <p:cNvPr id="3" name="Text Placeholder 2"/>
          <p:cNvSpPr>
            <a:spLocks noGrp="1"/>
          </p:cNvSpPr>
          <p:nvPr>
            <p:ph type="body" idx="1"/>
          </p:nvPr>
        </p:nvSpPr>
        <p:spPr>
          <a:xfrm>
            <a:off x="457200" y="1535113"/>
            <a:ext cx="7848600" cy="639762"/>
          </a:xfrm>
        </p:spPr>
        <p:txBody>
          <a:bodyPr/>
          <a:lstStyle/>
          <a:p>
            <a:r>
              <a:rPr lang="en-US" sz="1800" dirty="0" smtClean="0"/>
              <a:t>Governmental Burden</a:t>
            </a:r>
            <a:endParaRPr lang="en-US" sz="1800" dirty="0"/>
          </a:p>
        </p:txBody>
      </p:sp>
      <p:sp>
        <p:nvSpPr>
          <p:cNvPr id="4" name="Content Placeholder 3"/>
          <p:cNvSpPr>
            <a:spLocks noGrp="1"/>
          </p:cNvSpPr>
          <p:nvPr>
            <p:ph sz="half" idx="2"/>
          </p:nvPr>
        </p:nvSpPr>
        <p:spPr>
          <a:xfrm>
            <a:off x="457200" y="2174875"/>
            <a:ext cx="7696200" cy="3951288"/>
          </a:xfrm>
        </p:spPr>
        <p:txBody>
          <a:bodyPr/>
          <a:lstStyle/>
          <a:p>
            <a:r>
              <a:rPr lang="en-US" dirty="0" smtClean="0"/>
              <a:t>Poverty by Race Statistics</a:t>
            </a:r>
          </a:p>
          <a:p>
            <a:r>
              <a:rPr lang="en-US" dirty="0" smtClean="0"/>
              <a:t>Social Service case numbers</a:t>
            </a:r>
          </a:p>
          <a:p>
            <a:r>
              <a:rPr lang="en-US" dirty="0" smtClean="0"/>
              <a:t>Low Income Housing population counts</a:t>
            </a:r>
          </a:p>
          <a:p>
            <a:r>
              <a:rPr lang="en-US" dirty="0" smtClean="0"/>
              <a:t>Employment data – Census and Department of Labor</a:t>
            </a:r>
          </a:p>
          <a:p>
            <a:r>
              <a:rPr lang="en-US" dirty="0" smtClean="0"/>
              <a:t>Who is the largest employer? </a:t>
            </a:r>
          </a:p>
          <a:p>
            <a:pPr marL="0" indent="0">
              <a:buNone/>
            </a:pPr>
            <a:endParaRPr lang="en-US" dirty="0" smtClean="0"/>
          </a:p>
          <a:p>
            <a:endParaRPr lang="en-US" dirty="0"/>
          </a:p>
        </p:txBody>
      </p:sp>
    </p:spTree>
    <p:extLst>
      <p:ext uri="{BB962C8B-B14F-4D97-AF65-F5344CB8AC3E}">
        <p14:creationId xmlns:p14="http://schemas.microsoft.com/office/powerpoint/2010/main" val="664479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90600"/>
            <a:ext cx="7696200" cy="762000"/>
          </a:xfrm>
        </p:spPr>
        <p:txBody>
          <a:bodyPr/>
          <a:lstStyle/>
          <a:p>
            <a:r>
              <a:rPr lang="en-US" sz="3200" dirty="0" smtClean="0"/>
              <a:t>A New Discussion: Tax Parity</a:t>
            </a:r>
            <a:endParaRPr lang="en-US" sz="3200" dirty="0"/>
          </a:p>
        </p:txBody>
      </p:sp>
      <p:sp>
        <p:nvSpPr>
          <p:cNvPr id="8" name="Text Placeholder 2"/>
          <p:cNvSpPr>
            <a:spLocks noGrp="1"/>
          </p:cNvSpPr>
          <p:nvPr>
            <p:ph sz="half" idx="2"/>
          </p:nvPr>
        </p:nvSpPr>
        <p:spPr>
          <a:xfrm>
            <a:off x="76200" y="1752600"/>
            <a:ext cx="4421188" cy="4373563"/>
          </a:xfrm>
        </p:spPr>
        <p:txBody>
          <a:bodyPr/>
          <a:lstStyle/>
          <a:p>
            <a:r>
              <a:rPr lang="en-US" b="1" dirty="0" smtClean="0"/>
              <a:t>Why Beggar thy Indian Neighbor: The Case for Tribal Tax Primacy in Taxation in Indian </a:t>
            </a:r>
            <a:r>
              <a:rPr lang="en-US" sz="1600" dirty="0" smtClean="0"/>
              <a:t>Countryhttp</a:t>
            </a:r>
            <a:r>
              <a:rPr lang="en-US" sz="1600" dirty="0"/>
              <a:t>://</a:t>
            </a:r>
            <a:r>
              <a:rPr lang="en-US" sz="1600" dirty="0" smtClean="0"/>
              <a:t>nni.arizona.edu/application/files/8914/6254/9090/2016_Croman_why_beggar_thy_Indian_neighbor.pdf</a:t>
            </a:r>
          </a:p>
          <a:p>
            <a:r>
              <a:rPr lang="en-US" sz="1600" dirty="0" smtClean="0"/>
              <a:t>Tribal government as a large employer in the area is responsible for providing the source of income for its residents who then buy goods and services off reservation </a:t>
            </a:r>
          </a:p>
          <a:p>
            <a:r>
              <a:rPr lang="en-US" sz="1600" dirty="0" smtClean="0"/>
              <a:t>States collect ALL taxes on Indian country residents off-reservation.  </a:t>
            </a:r>
          </a:p>
          <a:p>
            <a:r>
              <a:rPr lang="en-US" sz="1600" dirty="0" smtClean="0"/>
              <a:t>But it is the Tribe that pays for and provides the services to those residents. </a:t>
            </a:r>
            <a:endParaRPr lang="en-US" sz="1600" dirty="0"/>
          </a:p>
        </p:txBody>
      </p:sp>
      <p:sp>
        <p:nvSpPr>
          <p:cNvPr id="6" name="Content Placeholder 5"/>
          <p:cNvSpPr>
            <a:spLocks noGrp="1"/>
          </p:cNvSpPr>
          <p:nvPr>
            <p:ph sz="quarter" idx="4"/>
          </p:nvPr>
        </p:nvSpPr>
        <p:spPr>
          <a:xfrm>
            <a:off x="4645025" y="1417638"/>
            <a:ext cx="4041775" cy="4708525"/>
          </a:xfrm>
        </p:spPr>
        <p:txBody>
          <a:bodyPr/>
          <a:lstStyle/>
          <a:p>
            <a:pPr marL="571500" indent="-457200">
              <a:buAutoNum type="alphaUcPeriod"/>
            </a:pPr>
            <a:endParaRPr lang="en-US" sz="2000" dirty="0"/>
          </a:p>
          <a:p>
            <a:r>
              <a:rPr lang="en-US" sz="2000" dirty="0" smtClean="0"/>
              <a:t>This creates an inequitable burden on tribal governments.</a:t>
            </a:r>
          </a:p>
          <a:p>
            <a:r>
              <a:rPr lang="en-US" sz="2000" dirty="0" smtClean="0"/>
              <a:t>It also creates inequity for residents in Indian country – the government providing the services is not the government receiving their tax payments which in turn ensures reduced improvement in services they receive in their communities. </a:t>
            </a:r>
          </a:p>
          <a:p>
            <a:r>
              <a:rPr lang="en-US" sz="2000" dirty="0" smtClean="0"/>
              <a:t>See Minnesota Laws which provide for Tax Parity.   </a:t>
            </a:r>
            <a:endParaRPr lang="en-US" sz="2000" dirty="0"/>
          </a:p>
        </p:txBody>
      </p:sp>
    </p:spTree>
    <p:extLst>
      <p:ext uri="{BB962C8B-B14F-4D97-AF65-F5344CB8AC3E}">
        <p14:creationId xmlns:p14="http://schemas.microsoft.com/office/powerpoint/2010/main" val="1260715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Native American Heritage Month presentation">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4342</TotalTime>
  <Words>1202</Words>
  <Application>Microsoft Office PowerPoint</Application>
  <PresentationFormat>On-screen Show (4:3)</PresentationFormat>
  <Paragraphs>83</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Gill Sans MT</vt:lpstr>
      <vt:lpstr>Times New Roman</vt:lpstr>
      <vt:lpstr>Native American Heritage Month presentation</vt:lpstr>
      <vt:lpstr>Strategies in Negotiating a Tax Compact</vt:lpstr>
      <vt:lpstr>Type of Taxes Matter</vt:lpstr>
      <vt:lpstr>PowerPoint Presentation</vt:lpstr>
      <vt:lpstr>PowerPoint Presentation</vt:lpstr>
      <vt:lpstr>Starting Point: What does the State Use the Taxes for and What does the Tribe uses the taxes for</vt:lpstr>
      <vt:lpstr>Starting Point: What does the State Use the Taxes for and What the Tribe uses the taxes for</vt:lpstr>
      <vt:lpstr>Census Data Strategies - Population</vt:lpstr>
      <vt:lpstr>Who is Providing the Service? Governmental Burden</vt:lpstr>
      <vt:lpstr>Poverty and Governmental Burden</vt:lpstr>
      <vt:lpstr>A New Discussion: Tax Parity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Special Counsel</dc:title>
  <dc:creator>Leonika Charging</dc:creator>
  <cp:lastModifiedBy>Rebecca Kidder</cp:lastModifiedBy>
  <cp:revision>153</cp:revision>
  <cp:lastPrinted>2016-07-07T14:44:41Z</cp:lastPrinted>
  <dcterms:modified xsi:type="dcterms:W3CDTF">2019-09-30T20:58:00Z</dcterms:modified>
</cp:coreProperties>
</file>