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6"/>
  </p:notesMasterIdLst>
  <p:sldIdLst>
    <p:sldId id="256" r:id="rId2"/>
    <p:sldId id="269" r:id="rId3"/>
    <p:sldId id="270" r:id="rId4"/>
    <p:sldId id="257" r:id="rId5"/>
    <p:sldId id="296" r:id="rId6"/>
    <p:sldId id="306" r:id="rId7"/>
    <p:sldId id="265" r:id="rId8"/>
    <p:sldId id="297" r:id="rId9"/>
    <p:sldId id="298" r:id="rId10"/>
    <p:sldId id="299" r:id="rId11"/>
    <p:sldId id="300" r:id="rId12"/>
    <p:sldId id="301" r:id="rId13"/>
    <p:sldId id="302" r:id="rId14"/>
    <p:sldId id="305" r:id="rId15"/>
    <p:sldId id="303" r:id="rId16"/>
    <p:sldId id="304" r:id="rId17"/>
    <p:sldId id="295" r:id="rId18"/>
    <p:sldId id="294" r:id="rId19"/>
    <p:sldId id="308" r:id="rId20"/>
    <p:sldId id="307"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64" r:id="rId43"/>
    <p:sldId id="262" r:id="rId44"/>
    <p:sldId id="263" r:id="rId45"/>
  </p:sldIdLst>
  <p:sldSz cx="12192000" cy="6858000"/>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E941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5" d="100"/>
          <a:sy n="85" d="100"/>
        </p:scale>
        <p:origin x="18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DB738D-D327-4D17-8BA0-B60FAB931C59}" type="datetimeFigureOut">
              <a:rPr lang="en-US" smtClean="0"/>
              <a:t>4/7/2020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AF73BB-40E7-436D-A28C-174317515C13}" type="slidenum">
              <a:rPr lang="en-US" smtClean="0"/>
              <a:t>‹#›</a:t>
            </a:fld>
            <a:endParaRPr lang="en-US"/>
          </a:p>
        </p:txBody>
      </p:sp>
    </p:spTree>
    <p:extLst>
      <p:ext uri="{BB962C8B-B14F-4D97-AF65-F5344CB8AC3E}">
        <p14:creationId xmlns:p14="http://schemas.microsoft.com/office/powerpoint/2010/main" val="36904241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2156425-08F4-40BB-A7ED-4114E8015DC4}" type="slidenum">
              <a:rPr lang="en-US" smtClean="0"/>
              <a:t>28</a:t>
            </a:fld>
            <a:endParaRPr lang="en-US"/>
          </a:p>
        </p:txBody>
      </p:sp>
    </p:spTree>
    <p:extLst>
      <p:ext uri="{BB962C8B-B14F-4D97-AF65-F5344CB8AC3E}">
        <p14:creationId xmlns:p14="http://schemas.microsoft.com/office/powerpoint/2010/main" val="17692837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2156425-08F4-40BB-A7ED-4114E8015DC4}" type="slidenum">
              <a:rPr lang="en-US" smtClean="0"/>
              <a:t>29</a:t>
            </a:fld>
            <a:endParaRPr lang="en-US"/>
          </a:p>
        </p:txBody>
      </p:sp>
    </p:spTree>
    <p:extLst>
      <p:ext uri="{BB962C8B-B14F-4D97-AF65-F5344CB8AC3E}">
        <p14:creationId xmlns:p14="http://schemas.microsoft.com/office/powerpoint/2010/main" val="16665557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2156425-08F4-40BB-A7ED-4114E8015DC4}" type="slidenum">
              <a:rPr lang="en-US" smtClean="0"/>
              <a:t>30</a:t>
            </a:fld>
            <a:endParaRPr lang="en-US"/>
          </a:p>
        </p:txBody>
      </p:sp>
    </p:spTree>
    <p:extLst>
      <p:ext uri="{BB962C8B-B14F-4D97-AF65-F5344CB8AC3E}">
        <p14:creationId xmlns:p14="http://schemas.microsoft.com/office/powerpoint/2010/main" val="29857929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2156425-08F4-40BB-A7ED-4114E8015DC4}" type="slidenum">
              <a:rPr lang="en-US" smtClean="0"/>
              <a:t>31</a:t>
            </a:fld>
            <a:endParaRPr lang="en-US"/>
          </a:p>
        </p:txBody>
      </p:sp>
    </p:spTree>
    <p:extLst>
      <p:ext uri="{BB962C8B-B14F-4D97-AF65-F5344CB8AC3E}">
        <p14:creationId xmlns:p14="http://schemas.microsoft.com/office/powerpoint/2010/main" val="39429321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2156425-08F4-40BB-A7ED-4114E8015DC4}" type="slidenum">
              <a:rPr lang="en-US" smtClean="0"/>
              <a:t>32</a:t>
            </a:fld>
            <a:endParaRPr lang="en-US"/>
          </a:p>
        </p:txBody>
      </p:sp>
    </p:spTree>
    <p:extLst>
      <p:ext uri="{BB962C8B-B14F-4D97-AF65-F5344CB8AC3E}">
        <p14:creationId xmlns:p14="http://schemas.microsoft.com/office/powerpoint/2010/main" val="14715235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2156425-08F4-40BB-A7ED-4114E8015DC4}" type="slidenum">
              <a:rPr lang="en-US" smtClean="0"/>
              <a:t>33</a:t>
            </a:fld>
            <a:endParaRPr lang="en-US"/>
          </a:p>
        </p:txBody>
      </p:sp>
    </p:spTree>
    <p:extLst>
      <p:ext uri="{BB962C8B-B14F-4D97-AF65-F5344CB8AC3E}">
        <p14:creationId xmlns:p14="http://schemas.microsoft.com/office/powerpoint/2010/main" val="34190866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2156425-08F4-40BB-A7ED-4114E8015DC4}" type="slidenum">
              <a:rPr lang="en-US" smtClean="0"/>
              <a:t>34</a:t>
            </a:fld>
            <a:endParaRPr lang="en-US"/>
          </a:p>
        </p:txBody>
      </p:sp>
    </p:spTree>
    <p:extLst>
      <p:ext uri="{BB962C8B-B14F-4D97-AF65-F5344CB8AC3E}">
        <p14:creationId xmlns:p14="http://schemas.microsoft.com/office/powerpoint/2010/main" val="37209352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2156425-08F4-40BB-A7ED-4114E8015DC4}" type="slidenum">
              <a:rPr lang="en-US" smtClean="0"/>
              <a:t>35</a:t>
            </a:fld>
            <a:endParaRPr lang="en-US"/>
          </a:p>
        </p:txBody>
      </p:sp>
    </p:spTree>
    <p:extLst>
      <p:ext uri="{BB962C8B-B14F-4D97-AF65-F5344CB8AC3E}">
        <p14:creationId xmlns:p14="http://schemas.microsoft.com/office/powerpoint/2010/main" val="817586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2156425-08F4-40BB-A7ED-4114E8015DC4}" type="slidenum">
              <a:rPr lang="en-US" smtClean="0"/>
              <a:t>36</a:t>
            </a:fld>
            <a:endParaRPr lang="en-US"/>
          </a:p>
        </p:txBody>
      </p:sp>
    </p:spTree>
    <p:extLst>
      <p:ext uri="{BB962C8B-B14F-4D97-AF65-F5344CB8AC3E}">
        <p14:creationId xmlns:p14="http://schemas.microsoft.com/office/powerpoint/2010/main" val="32006664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2156425-08F4-40BB-A7ED-4114E8015DC4}" type="slidenum">
              <a:rPr lang="en-US" smtClean="0"/>
              <a:t>38</a:t>
            </a:fld>
            <a:endParaRPr lang="en-US"/>
          </a:p>
        </p:txBody>
      </p:sp>
    </p:spTree>
    <p:extLst>
      <p:ext uri="{BB962C8B-B14F-4D97-AF65-F5344CB8AC3E}">
        <p14:creationId xmlns:p14="http://schemas.microsoft.com/office/powerpoint/2010/main" val="42312943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2156425-08F4-40BB-A7ED-4114E8015DC4}" type="slidenum">
              <a:rPr lang="en-US" smtClean="0"/>
              <a:t>39</a:t>
            </a:fld>
            <a:endParaRPr lang="en-US"/>
          </a:p>
        </p:txBody>
      </p:sp>
    </p:spTree>
    <p:extLst>
      <p:ext uri="{BB962C8B-B14F-4D97-AF65-F5344CB8AC3E}">
        <p14:creationId xmlns:p14="http://schemas.microsoft.com/office/powerpoint/2010/main" val="35135449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1EE5171-AA3E-3848-A805-258236E4F0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gray">
          <a:xfrm>
            <a:off x="0" y="0"/>
            <a:ext cx="12192000" cy="6858000"/>
          </a:xfrm>
          <a:prstGeom prst="rect">
            <a:avLst/>
          </a:prstGeom>
        </p:spPr>
      </p:pic>
      <p:sp>
        <p:nvSpPr>
          <p:cNvPr id="12" name="Title 1">
            <a:extLst>
              <a:ext uri="{FF2B5EF4-FFF2-40B4-BE49-F238E27FC236}">
                <a16:creationId xmlns:a16="http://schemas.microsoft.com/office/drawing/2014/main" id="{6D793597-4723-6346-892D-4BC31CB11D1F}"/>
              </a:ext>
            </a:extLst>
          </p:cNvPr>
          <p:cNvSpPr>
            <a:spLocks noGrp="1"/>
          </p:cNvSpPr>
          <p:nvPr>
            <p:ph type="ctrTitle"/>
          </p:nvPr>
        </p:nvSpPr>
        <p:spPr>
          <a:xfrm>
            <a:off x="6908800" y="2209801"/>
            <a:ext cx="4775200" cy="1960033"/>
          </a:xfrm>
        </p:spPr>
        <p:txBody>
          <a:bodyPr/>
          <a:lstStyle/>
          <a:p>
            <a:r>
              <a:rPr lang="en-US" smtClean="0"/>
              <a:t>Click to edit Master title style</a:t>
            </a:r>
            <a:endParaRPr lang="en-US" dirty="0"/>
          </a:p>
        </p:txBody>
      </p:sp>
      <p:sp>
        <p:nvSpPr>
          <p:cNvPr id="13" name="Subtitle 2">
            <a:extLst>
              <a:ext uri="{FF2B5EF4-FFF2-40B4-BE49-F238E27FC236}">
                <a16:creationId xmlns:a16="http://schemas.microsoft.com/office/drawing/2014/main" id="{B5F1DC12-FC98-4142-AB5F-A815BB73560F}"/>
              </a:ext>
            </a:extLst>
          </p:cNvPr>
          <p:cNvSpPr>
            <a:spLocks noGrp="1"/>
          </p:cNvSpPr>
          <p:nvPr>
            <p:ph type="subTitle" idx="1"/>
          </p:nvPr>
        </p:nvSpPr>
        <p:spPr>
          <a:xfrm>
            <a:off x="6908800" y="4169832"/>
            <a:ext cx="4775200" cy="1291169"/>
          </a:xfrm>
        </p:spPr>
        <p:txBody>
          <a:bodyPr/>
          <a:lstStyle>
            <a:lvl1pPr marL="0" indent="0">
              <a:buNone/>
              <a:defRPr>
                <a:solidFill>
                  <a:srgbClr val="983222"/>
                </a:solidFill>
              </a:defRPr>
            </a:lvl1pPr>
          </a:lstStyle>
          <a:p>
            <a:r>
              <a:rPr lang="en-US" smtClean="0"/>
              <a:t>Click to edit Master subtitle style</a:t>
            </a:r>
            <a:endParaRPr lang="en-US" dirty="0"/>
          </a:p>
        </p:txBody>
      </p:sp>
      <p:sp>
        <p:nvSpPr>
          <p:cNvPr id="8" name="Rectangle 7"/>
          <p:cNvSpPr/>
          <p:nvPr/>
        </p:nvSpPr>
        <p:spPr bwMode="gray">
          <a:xfrm>
            <a:off x="406400" y="5969001"/>
            <a:ext cx="9144000" cy="511102"/>
          </a:xfrm>
          <a:prstGeom prst="rect">
            <a:avLst/>
          </a:prstGeom>
        </p:spPr>
        <p:txBody>
          <a:bodyPr wrap="square" anchor="t" anchorCtr="0">
            <a:spAutoFit/>
          </a:bodyPr>
          <a:lstStyle/>
          <a:p>
            <a:r>
              <a:rPr lang="en-US" sz="907" b="0" i="0" kern="1200" dirty="0">
                <a:solidFill>
                  <a:srgbClr val="929292"/>
                </a:solidFill>
                <a:effectLst/>
                <a:latin typeface="Arial Narrow" panose="020B0604020202020204" pitchFamily="34" charset="0"/>
                <a:ea typeface="+mn-ea"/>
                <a:cs typeface="Arial Narrow" panose="020B0604020202020204" pitchFamily="34" charset="0"/>
              </a:rPr>
              <a:t>CONFIDENTIAL © 2020 Barnes &amp; Thornburg LLP. All Rights Reserved. This page, and all information on it, is confidential, proprietary and the property of Barnes &amp; Thornburg LLP, which may not be disseminated or disclosed to any person or entity other than the intended recipient(s), and may not be reproduced, in any form, without the express written consent of the author or presenter. The information on this page is intended for informational purposes only and shall not be construed as legal advice or a legal opinion of Barnes &amp; Thornburg LLP.</a:t>
            </a:r>
          </a:p>
        </p:txBody>
      </p:sp>
    </p:spTree>
    <p:extLst>
      <p:ext uri="{BB962C8B-B14F-4D97-AF65-F5344CB8AC3E}">
        <p14:creationId xmlns:p14="http://schemas.microsoft.com/office/powerpoint/2010/main" val="4055088221"/>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6"/>
          <p:cNvSpPr>
            <a:spLocks noGrp="1"/>
          </p:cNvSpPr>
          <p:nvPr>
            <p:ph type="sldNum" sz="quarter" idx="10"/>
          </p:nvPr>
        </p:nvSpPr>
        <p:spPr>
          <a:xfrm>
            <a:off x="9245600" y="6356354"/>
            <a:ext cx="2844800" cy="365125"/>
          </a:xfrm>
          <a:prstGeom prst="rect">
            <a:avLst/>
          </a:prstGeom>
        </p:spPr>
        <p:txBody>
          <a:bodyPr anchor="b"/>
          <a:lstStyle>
            <a:lvl1pPr algn="r">
              <a:defRPr sz="1200">
                <a:solidFill>
                  <a:schemeClr val="tx1"/>
                </a:solidFill>
              </a:defRPr>
            </a:lvl1pPr>
          </a:lstStyle>
          <a:p>
            <a:fld id="{C5701615-5578-4F03-81C4-83A78B5831AA}" type="slidenum">
              <a:rPr lang="en-US" smtClean="0"/>
              <a:t>‹#›</a:t>
            </a:fld>
            <a:endParaRPr lang="en-US"/>
          </a:p>
        </p:txBody>
      </p:sp>
    </p:spTree>
    <p:extLst>
      <p:ext uri="{BB962C8B-B14F-4D97-AF65-F5344CB8AC3E}">
        <p14:creationId xmlns:p14="http://schemas.microsoft.com/office/powerpoint/2010/main" val="8766545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4"/>
            <a:ext cx="103632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smtClean="0"/>
              <a:t>Edit Master text styles</a:t>
            </a:r>
          </a:p>
        </p:txBody>
      </p:sp>
      <p:sp>
        <p:nvSpPr>
          <p:cNvPr id="7" name="Slide Number Placeholder 6"/>
          <p:cNvSpPr>
            <a:spLocks noGrp="1"/>
          </p:cNvSpPr>
          <p:nvPr>
            <p:ph type="sldNum" sz="quarter" idx="10"/>
          </p:nvPr>
        </p:nvSpPr>
        <p:spPr>
          <a:xfrm>
            <a:off x="9245600" y="6356354"/>
            <a:ext cx="2844800" cy="365125"/>
          </a:xfrm>
          <a:prstGeom prst="rect">
            <a:avLst/>
          </a:prstGeom>
        </p:spPr>
        <p:txBody>
          <a:bodyPr anchor="b"/>
          <a:lstStyle>
            <a:lvl1pPr algn="r">
              <a:defRPr sz="1200">
                <a:solidFill>
                  <a:schemeClr val="tx1"/>
                </a:solidFill>
              </a:defRPr>
            </a:lvl1pPr>
          </a:lstStyle>
          <a:p>
            <a:fld id="{C5701615-5578-4F03-81C4-83A78B5831AA}" type="slidenum">
              <a:rPr lang="en-US" smtClean="0"/>
              <a:t>‹#›</a:t>
            </a:fld>
            <a:endParaRPr lang="en-US"/>
          </a:p>
        </p:txBody>
      </p:sp>
    </p:spTree>
    <p:extLst>
      <p:ext uri="{BB962C8B-B14F-4D97-AF65-F5344CB8AC3E}">
        <p14:creationId xmlns:p14="http://schemas.microsoft.com/office/powerpoint/2010/main" val="41757855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Slide Number Placeholder 7"/>
          <p:cNvSpPr>
            <a:spLocks noGrp="1"/>
          </p:cNvSpPr>
          <p:nvPr>
            <p:ph type="sldNum" sz="quarter" idx="10"/>
          </p:nvPr>
        </p:nvSpPr>
        <p:spPr>
          <a:xfrm>
            <a:off x="9245600" y="6356354"/>
            <a:ext cx="2844800" cy="365125"/>
          </a:xfrm>
          <a:prstGeom prst="rect">
            <a:avLst/>
          </a:prstGeom>
        </p:spPr>
        <p:txBody>
          <a:bodyPr anchor="b"/>
          <a:lstStyle>
            <a:lvl1pPr algn="r">
              <a:defRPr sz="1200">
                <a:solidFill>
                  <a:schemeClr val="tx1"/>
                </a:solidFill>
              </a:defRPr>
            </a:lvl1pPr>
          </a:lstStyle>
          <a:p>
            <a:fld id="{C5701615-5578-4F03-81C4-83A78B5831AA}" type="slidenum">
              <a:rPr lang="en-US" smtClean="0"/>
              <a:t>‹#›</a:t>
            </a:fld>
            <a:endParaRPr lang="en-US"/>
          </a:p>
        </p:txBody>
      </p:sp>
    </p:spTree>
    <p:extLst>
      <p:ext uri="{BB962C8B-B14F-4D97-AF65-F5344CB8AC3E}">
        <p14:creationId xmlns:p14="http://schemas.microsoft.com/office/powerpoint/2010/main" val="21593286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600" y="1535113"/>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70" y="1535113"/>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Slide Number Placeholder 10"/>
          <p:cNvSpPr>
            <a:spLocks noGrp="1"/>
          </p:cNvSpPr>
          <p:nvPr>
            <p:ph type="sldNum" sz="quarter" idx="10"/>
          </p:nvPr>
        </p:nvSpPr>
        <p:spPr>
          <a:xfrm>
            <a:off x="9245600" y="6356354"/>
            <a:ext cx="2844800" cy="365125"/>
          </a:xfrm>
          <a:prstGeom prst="rect">
            <a:avLst/>
          </a:prstGeom>
        </p:spPr>
        <p:txBody>
          <a:bodyPr anchor="b"/>
          <a:lstStyle>
            <a:lvl1pPr algn="r">
              <a:defRPr sz="1200">
                <a:solidFill>
                  <a:schemeClr val="tx1"/>
                </a:solidFill>
              </a:defRPr>
            </a:lvl1pPr>
          </a:lstStyle>
          <a:p>
            <a:fld id="{C5701615-5578-4F03-81C4-83A78B5831AA}" type="slidenum">
              <a:rPr lang="en-US" smtClean="0"/>
              <a:t>‹#›</a:t>
            </a:fld>
            <a:endParaRPr lang="en-US"/>
          </a:p>
        </p:txBody>
      </p:sp>
    </p:spTree>
    <p:extLst>
      <p:ext uri="{BB962C8B-B14F-4D97-AF65-F5344CB8AC3E}">
        <p14:creationId xmlns:p14="http://schemas.microsoft.com/office/powerpoint/2010/main" val="17076584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Slide Number Placeholder 5"/>
          <p:cNvSpPr>
            <a:spLocks noGrp="1"/>
          </p:cNvSpPr>
          <p:nvPr>
            <p:ph type="sldNum" sz="quarter" idx="10"/>
          </p:nvPr>
        </p:nvSpPr>
        <p:spPr>
          <a:xfrm>
            <a:off x="9245600" y="6356354"/>
            <a:ext cx="2844800" cy="365125"/>
          </a:xfrm>
          <a:prstGeom prst="rect">
            <a:avLst/>
          </a:prstGeom>
        </p:spPr>
        <p:txBody>
          <a:bodyPr anchor="b"/>
          <a:lstStyle>
            <a:lvl1pPr algn="r">
              <a:defRPr sz="1200">
                <a:solidFill>
                  <a:schemeClr val="tx1"/>
                </a:solidFill>
              </a:defRPr>
            </a:lvl1pPr>
          </a:lstStyle>
          <a:p>
            <a:fld id="{C5701615-5578-4F03-81C4-83A78B5831AA}" type="slidenum">
              <a:rPr lang="en-US" smtClean="0"/>
              <a:t>‹#›</a:t>
            </a:fld>
            <a:endParaRPr lang="en-US"/>
          </a:p>
        </p:txBody>
      </p:sp>
    </p:spTree>
    <p:extLst>
      <p:ext uri="{BB962C8B-B14F-4D97-AF65-F5344CB8AC3E}">
        <p14:creationId xmlns:p14="http://schemas.microsoft.com/office/powerpoint/2010/main" val="264369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a:xfrm>
            <a:off x="9245600" y="6356354"/>
            <a:ext cx="2844800" cy="365125"/>
          </a:xfrm>
          <a:prstGeom prst="rect">
            <a:avLst/>
          </a:prstGeom>
        </p:spPr>
        <p:txBody>
          <a:bodyPr anchor="b"/>
          <a:lstStyle>
            <a:lvl1pPr algn="r">
              <a:defRPr sz="1200">
                <a:solidFill>
                  <a:schemeClr val="tx1"/>
                </a:solidFill>
              </a:defRPr>
            </a:lvl1pPr>
          </a:lstStyle>
          <a:p>
            <a:fld id="{C5701615-5578-4F03-81C4-83A78B5831AA}" type="slidenum">
              <a:rPr lang="en-US" smtClean="0"/>
              <a:t>‹#›</a:t>
            </a:fld>
            <a:endParaRPr lang="en-US"/>
          </a:p>
        </p:txBody>
      </p:sp>
    </p:spTree>
    <p:extLst>
      <p:ext uri="{BB962C8B-B14F-4D97-AF65-F5344CB8AC3E}">
        <p14:creationId xmlns:p14="http://schemas.microsoft.com/office/powerpoint/2010/main" val="4457285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630233"/>
            <a:ext cx="4011084" cy="11430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630238"/>
            <a:ext cx="6815667" cy="53646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603" y="1773238"/>
            <a:ext cx="4011084" cy="42216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smtClean="0"/>
              <a:t>Edit Master text styles</a:t>
            </a:r>
          </a:p>
        </p:txBody>
      </p:sp>
      <p:sp>
        <p:nvSpPr>
          <p:cNvPr id="8" name="Slide Number Placeholder 7"/>
          <p:cNvSpPr>
            <a:spLocks noGrp="1"/>
          </p:cNvSpPr>
          <p:nvPr>
            <p:ph type="sldNum" sz="quarter" idx="10"/>
          </p:nvPr>
        </p:nvSpPr>
        <p:spPr>
          <a:xfrm>
            <a:off x="9245600" y="6356354"/>
            <a:ext cx="2844800" cy="365125"/>
          </a:xfrm>
          <a:prstGeom prst="rect">
            <a:avLst/>
          </a:prstGeom>
        </p:spPr>
        <p:txBody>
          <a:bodyPr anchor="b"/>
          <a:lstStyle>
            <a:lvl1pPr algn="r">
              <a:defRPr sz="1200">
                <a:solidFill>
                  <a:schemeClr val="tx1"/>
                </a:solidFill>
              </a:defRPr>
            </a:lvl1pPr>
          </a:lstStyle>
          <a:p>
            <a:fld id="{C5701615-5578-4F03-81C4-83A78B5831AA}" type="slidenum">
              <a:rPr lang="en-US" smtClean="0"/>
              <a:t>‹#›</a:t>
            </a:fld>
            <a:endParaRPr lang="en-US"/>
          </a:p>
        </p:txBody>
      </p:sp>
    </p:spTree>
    <p:extLst>
      <p:ext uri="{BB962C8B-B14F-4D97-AF65-F5344CB8AC3E}">
        <p14:creationId xmlns:p14="http://schemas.microsoft.com/office/powerpoint/2010/main" val="3821366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smtClean="0"/>
              <a:t>Edit Master text styles</a:t>
            </a:r>
          </a:p>
        </p:txBody>
      </p:sp>
      <p:sp>
        <p:nvSpPr>
          <p:cNvPr id="8" name="Slide Number Placeholder 7"/>
          <p:cNvSpPr>
            <a:spLocks noGrp="1"/>
          </p:cNvSpPr>
          <p:nvPr>
            <p:ph type="sldNum" sz="quarter" idx="10"/>
          </p:nvPr>
        </p:nvSpPr>
        <p:spPr>
          <a:xfrm>
            <a:off x="9245600" y="6356354"/>
            <a:ext cx="2844800" cy="365125"/>
          </a:xfrm>
          <a:prstGeom prst="rect">
            <a:avLst/>
          </a:prstGeom>
        </p:spPr>
        <p:txBody>
          <a:bodyPr anchor="b"/>
          <a:lstStyle>
            <a:lvl1pPr algn="r">
              <a:defRPr sz="1200">
                <a:solidFill>
                  <a:schemeClr val="tx1"/>
                </a:solidFill>
              </a:defRPr>
            </a:lvl1pPr>
          </a:lstStyle>
          <a:p>
            <a:fld id="{C5701615-5578-4F03-81C4-83A78B5831AA}" type="slidenum">
              <a:rPr lang="en-US" smtClean="0"/>
              <a:t>‹#›</a:t>
            </a:fld>
            <a:endParaRPr lang="en-US"/>
          </a:p>
        </p:txBody>
      </p:sp>
    </p:spTree>
    <p:extLst>
      <p:ext uri="{BB962C8B-B14F-4D97-AF65-F5344CB8AC3E}">
        <p14:creationId xmlns:p14="http://schemas.microsoft.com/office/powerpoint/2010/main" val="42357578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a:xfrm>
            <a:off x="9245600" y="6356354"/>
            <a:ext cx="2844800" cy="365125"/>
          </a:xfrm>
          <a:prstGeom prst="rect">
            <a:avLst/>
          </a:prstGeom>
        </p:spPr>
        <p:txBody>
          <a:bodyPr anchor="b"/>
          <a:lstStyle>
            <a:lvl1pPr algn="r">
              <a:defRPr sz="1200">
                <a:solidFill>
                  <a:schemeClr val="tx1"/>
                </a:solidFill>
              </a:defRPr>
            </a:lvl1pPr>
          </a:lstStyle>
          <a:p>
            <a:fld id="{C5701615-5578-4F03-81C4-83A78B5831AA}" type="slidenum">
              <a:rPr lang="en-US" smtClean="0"/>
              <a:t>‹#›</a:t>
            </a:fld>
            <a:endParaRPr lang="en-US"/>
          </a:p>
        </p:txBody>
      </p:sp>
    </p:spTree>
    <p:extLst>
      <p:ext uri="{BB962C8B-B14F-4D97-AF65-F5344CB8AC3E}">
        <p14:creationId xmlns:p14="http://schemas.microsoft.com/office/powerpoint/2010/main" val="1428917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604837"/>
            <a:ext cx="2743200" cy="54657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600" y="604837"/>
            <a:ext cx="8026400" cy="5465763"/>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6"/>
          <p:cNvSpPr>
            <a:spLocks noGrp="1"/>
          </p:cNvSpPr>
          <p:nvPr>
            <p:ph type="sldNum" sz="quarter" idx="10"/>
          </p:nvPr>
        </p:nvSpPr>
        <p:spPr>
          <a:xfrm>
            <a:off x="9245600" y="6356354"/>
            <a:ext cx="2844800" cy="365125"/>
          </a:xfrm>
          <a:prstGeom prst="rect">
            <a:avLst/>
          </a:prstGeom>
        </p:spPr>
        <p:txBody>
          <a:bodyPr anchor="b"/>
          <a:lstStyle>
            <a:lvl1pPr algn="r">
              <a:defRPr sz="1200">
                <a:solidFill>
                  <a:schemeClr val="tx1"/>
                </a:solidFill>
              </a:defRPr>
            </a:lvl1pPr>
          </a:lstStyle>
          <a:p>
            <a:fld id="{C5701615-5578-4F03-81C4-83A78B5831AA}" type="slidenum">
              <a:rPr lang="en-US" smtClean="0"/>
              <a:t>‹#›</a:t>
            </a:fld>
            <a:endParaRPr lang="en-US"/>
          </a:p>
        </p:txBody>
      </p:sp>
    </p:spTree>
    <p:extLst>
      <p:ext uri="{BB962C8B-B14F-4D97-AF65-F5344CB8AC3E}">
        <p14:creationId xmlns:p14="http://schemas.microsoft.com/office/powerpoint/2010/main" val="3861244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hyperlink" Target="https://twitter.com/BTLawNews"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F666F03-0367-CC44-8D64-32924DB39B0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8467"/>
            <a:ext cx="12192000" cy="6841067"/>
          </a:xfrm>
          <a:prstGeom prst="rect">
            <a:avLst/>
          </a:prstGeom>
        </p:spPr>
      </p:pic>
      <p:sp>
        <p:nvSpPr>
          <p:cNvPr id="2" name="Title Placeholder 1"/>
          <p:cNvSpPr>
            <a:spLocks noGrp="1"/>
          </p:cNvSpPr>
          <p:nvPr>
            <p:ph type="title"/>
          </p:nvPr>
        </p:nvSpPr>
        <p:spPr>
          <a:xfrm>
            <a:off x="609600" y="630233"/>
            <a:ext cx="10972800" cy="1143000"/>
          </a:xfrm>
          <a:prstGeom prst="rect">
            <a:avLst/>
          </a:prstGeom>
        </p:spPr>
        <p:txBody>
          <a:bodyPr vert="horz" lIns="91440" tIns="45720" rIns="91440" bIns="45720" rtlCol="0" anchor="ctr"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849438"/>
            <a:ext cx="10972800" cy="4213055"/>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extBox 7"/>
          <p:cNvSpPr txBox="1"/>
          <p:nvPr/>
        </p:nvSpPr>
        <p:spPr bwMode="gray">
          <a:xfrm>
            <a:off x="508001" y="6289166"/>
            <a:ext cx="10363199" cy="492635"/>
          </a:xfrm>
          <a:prstGeom prst="rect">
            <a:avLst/>
          </a:prstGeom>
          <a:noFill/>
        </p:spPr>
        <p:txBody>
          <a:bodyPr wrap="square" lIns="121920" rtlCol="0" anchor="b" anchorCtr="0">
            <a:spAutoFit/>
          </a:bodyPr>
          <a:lstStyle/>
          <a:p>
            <a:r>
              <a:rPr lang="en-US" sz="867" b="0" i="0" kern="1200" dirty="0">
                <a:solidFill>
                  <a:srgbClr val="929292"/>
                </a:solidFill>
                <a:effectLst/>
                <a:latin typeface="Arial Narrow" panose="020B0604020202020204" pitchFamily="34" charset="0"/>
                <a:ea typeface="+mn-ea"/>
                <a:cs typeface="Arial Narrow" panose="020B0604020202020204" pitchFamily="34" charset="0"/>
              </a:rPr>
              <a:t>CONFIDENTIAL © 2020 Barnes &amp; Thornburg LLP. All Rights Reserved. This page, and all information on it, is confidential, proprietary and the property of Barnes &amp; Thornburg LLP, which may not be disseminated or disclosed to any person or entity other than the intended recipient(s), and may not be reproduced, in any form, without the express written consent of the author or presenter. The information on this page is intended for informational purposes only and shall not be construed as legal advice or a legal opinion of Barnes &amp; Thornburg LLP.</a:t>
            </a:r>
          </a:p>
        </p:txBody>
      </p:sp>
      <p:grpSp>
        <p:nvGrpSpPr>
          <p:cNvPr id="14" name="Group 13"/>
          <p:cNvGrpSpPr/>
          <p:nvPr/>
        </p:nvGrpSpPr>
        <p:grpSpPr bwMode="gray">
          <a:xfrm>
            <a:off x="10769600" y="6375410"/>
            <a:ext cx="990600" cy="210312"/>
            <a:chOff x="7391400" y="6462730"/>
            <a:chExt cx="990600" cy="210312"/>
          </a:xfrm>
        </p:grpSpPr>
        <p:pic>
          <p:nvPicPr>
            <p:cNvPr id="15" name="Picture 14" descr="Twitter_Blue.png">
              <a:hlinkClick r:id="rId14"/>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bwMode="gray">
            <a:xfrm>
              <a:off x="7391400" y="6462730"/>
              <a:ext cx="258774" cy="210312"/>
            </a:xfrm>
            <a:prstGeom prst="rect">
              <a:avLst/>
            </a:prstGeom>
          </p:spPr>
        </p:pic>
        <p:sp>
          <p:nvSpPr>
            <p:cNvPr id="16" name="TextBox 15">
              <a:hlinkClick r:id="rId14"/>
            </p:cNvPr>
            <p:cNvSpPr txBox="1"/>
            <p:nvPr/>
          </p:nvSpPr>
          <p:spPr bwMode="gray">
            <a:xfrm>
              <a:off x="7620000" y="6477001"/>
              <a:ext cx="762000" cy="184666"/>
            </a:xfrm>
            <a:prstGeom prst="rect">
              <a:avLst/>
            </a:prstGeom>
            <a:noFill/>
          </p:spPr>
          <p:txBody>
            <a:bodyPr wrap="square" rtlCol="0">
              <a:spAutoFit/>
            </a:bodyPr>
            <a:lstStyle/>
            <a:p>
              <a:pPr algn="l"/>
              <a:r>
                <a:rPr lang="en-US" sz="600" dirty="0">
                  <a:solidFill>
                    <a:srgbClr val="7F7F7F"/>
                  </a:solidFill>
                  <a:latin typeface="R Frutiger Roman"/>
                  <a:cs typeface="R Frutiger Roman"/>
                </a:rPr>
                <a:t>@BTLawNews</a:t>
              </a:r>
              <a:endParaRPr lang="en-US" sz="600" dirty="0">
                <a:solidFill>
                  <a:srgbClr val="7F7F7F"/>
                </a:solidFill>
              </a:endParaRPr>
            </a:p>
          </p:txBody>
        </p:sp>
      </p:grpSp>
    </p:spTree>
    <p:extLst>
      <p:ext uri="{BB962C8B-B14F-4D97-AF65-F5344CB8AC3E}">
        <p14:creationId xmlns:p14="http://schemas.microsoft.com/office/powerpoint/2010/main" val="8079369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377" rtl="0" eaLnBrk="1" latinLnBrk="0" hangingPunct="1">
        <a:spcBef>
          <a:spcPct val="0"/>
        </a:spcBef>
        <a:buNone/>
        <a:defRPr sz="4400" b="0" i="0" u="none" kern="1200">
          <a:solidFill>
            <a:srgbClr val="983222"/>
          </a:solidFill>
          <a:latin typeface="+mj-lt"/>
          <a:ea typeface="+mj-ea"/>
          <a:cs typeface="+mj-cs"/>
        </a:defRPr>
      </a:lvl1pPr>
    </p:titleStyle>
    <p:bodyStyle>
      <a:lvl1pPr marL="342891" indent="-342891" algn="l" defTabSz="914377"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32" indent="-285744" algn="l" defTabSz="914377"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71" indent="-228594" algn="l" defTabSz="914377"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160"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49"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4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065553" y="2092236"/>
            <a:ext cx="4286070" cy="1960033"/>
          </a:xfrm>
        </p:spPr>
        <p:txBody>
          <a:bodyPr>
            <a:noAutofit/>
          </a:bodyPr>
          <a:lstStyle/>
          <a:p>
            <a:r>
              <a:rPr lang="en-US" sz="3000" b="1" dirty="0" err="1" smtClean="0"/>
              <a:t>COVID</a:t>
            </a:r>
            <a:r>
              <a:rPr lang="en-US" sz="3000" b="1" dirty="0" smtClean="0"/>
              <a:t>-19 Town Hall: </a:t>
            </a:r>
            <a:br>
              <a:rPr lang="en-US" sz="3000" b="1" dirty="0" smtClean="0"/>
            </a:br>
            <a:r>
              <a:rPr lang="en-US" sz="3000" b="1" dirty="0" smtClean="0"/>
              <a:t>The Pandemic’s Impact on Michigan Tribes &amp; Economic Development Companies</a:t>
            </a:r>
            <a:endParaRPr lang="en-US" sz="3000" b="1" dirty="0"/>
          </a:p>
        </p:txBody>
      </p:sp>
      <p:sp>
        <p:nvSpPr>
          <p:cNvPr id="3" name="Subtitle 2"/>
          <p:cNvSpPr>
            <a:spLocks noGrp="1"/>
          </p:cNvSpPr>
          <p:nvPr>
            <p:ph type="subTitle" idx="1"/>
          </p:nvPr>
        </p:nvSpPr>
        <p:spPr>
          <a:xfrm>
            <a:off x="7065553" y="4561718"/>
            <a:ext cx="4775200" cy="1291169"/>
          </a:xfrm>
        </p:spPr>
        <p:txBody>
          <a:bodyPr>
            <a:normAutofit/>
          </a:bodyPr>
          <a:lstStyle/>
          <a:p>
            <a:r>
              <a:rPr lang="en-US" sz="2000" dirty="0" smtClean="0"/>
              <a:t>March 31, 2020</a:t>
            </a:r>
            <a:endParaRPr lang="en-US" sz="2000" dirty="0"/>
          </a:p>
        </p:txBody>
      </p:sp>
    </p:spTree>
    <p:extLst>
      <p:ext uri="{BB962C8B-B14F-4D97-AF65-F5344CB8AC3E}">
        <p14:creationId xmlns:p14="http://schemas.microsoft.com/office/powerpoint/2010/main" val="37030996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Speakers</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2404" y="2053359"/>
            <a:ext cx="2205038" cy="2205038"/>
          </a:xfrm>
          <a:prstGeom prst="rect">
            <a:avLst/>
          </a:prstGeom>
          <a:solidFill>
            <a:srgbClr val="FFFFFF">
              <a:shade val="85000"/>
            </a:srgbClr>
          </a:solidFill>
          <a:ln w="762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7" name="TextBox 6"/>
          <p:cNvSpPr txBox="1"/>
          <p:nvPr/>
        </p:nvSpPr>
        <p:spPr>
          <a:xfrm>
            <a:off x="1644078" y="4420326"/>
            <a:ext cx="3469539" cy="1538883"/>
          </a:xfrm>
          <a:prstGeom prst="rect">
            <a:avLst/>
          </a:prstGeom>
          <a:noFill/>
        </p:spPr>
        <p:txBody>
          <a:bodyPr wrap="square" rtlCol="0">
            <a:spAutoFit/>
          </a:bodyPr>
          <a:lstStyle/>
          <a:p>
            <a:r>
              <a:rPr lang="en-US" sz="1800" b="1" dirty="0" smtClean="0">
                <a:solidFill>
                  <a:srgbClr val="8E941E"/>
                </a:solidFill>
              </a:rPr>
              <a:t>Jeff Davis, Of Counsel</a:t>
            </a:r>
          </a:p>
          <a:p>
            <a:r>
              <a:rPr lang="en-US" sz="1800" b="1" dirty="0" smtClean="0"/>
              <a:t>Grand Rapids</a:t>
            </a:r>
          </a:p>
          <a:p>
            <a:r>
              <a:rPr lang="en-US" sz="1400" dirty="0" smtClean="0"/>
              <a:t>Chair, Native </a:t>
            </a:r>
            <a:r>
              <a:rPr lang="en-US" sz="1400" dirty="0"/>
              <a:t>American Law &amp; Policy PG</a:t>
            </a:r>
          </a:p>
          <a:p>
            <a:r>
              <a:rPr lang="en-US" sz="1400" dirty="0" smtClean="0"/>
              <a:t>jdavis@btlaw.com</a:t>
            </a:r>
            <a:endParaRPr lang="en-US" sz="1400" dirty="0"/>
          </a:p>
          <a:p>
            <a:r>
              <a:rPr lang="en-US" sz="1400" dirty="0" smtClean="0"/>
              <a:t>616-742-3984</a:t>
            </a:r>
          </a:p>
          <a:p>
            <a:endParaRPr lang="en-US" sz="1600" dirty="0" smtClean="0"/>
          </a:p>
        </p:txBody>
      </p:sp>
      <p:sp>
        <p:nvSpPr>
          <p:cNvPr id="8" name="TextBox 7"/>
          <p:cNvSpPr txBox="1"/>
          <p:nvPr/>
        </p:nvSpPr>
        <p:spPr>
          <a:xfrm>
            <a:off x="7639509" y="4434904"/>
            <a:ext cx="3469539" cy="1292662"/>
          </a:xfrm>
          <a:prstGeom prst="rect">
            <a:avLst/>
          </a:prstGeom>
          <a:noFill/>
        </p:spPr>
        <p:txBody>
          <a:bodyPr wrap="square" rtlCol="0">
            <a:spAutoFit/>
          </a:bodyPr>
          <a:lstStyle/>
          <a:p>
            <a:r>
              <a:rPr lang="en-US" sz="1800" b="1" dirty="0" smtClean="0">
                <a:solidFill>
                  <a:srgbClr val="8E941E"/>
                </a:solidFill>
              </a:rPr>
              <a:t>Matt O’Hanlon, Partner</a:t>
            </a:r>
          </a:p>
          <a:p>
            <a:r>
              <a:rPr lang="en-US" sz="1800" b="1" dirty="0" smtClean="0"/>
              <a:t>Los Angeles</a:t>
            </a:r>
          </a:p>
          <a:p>
            <a:r>
              <a:rPr lang="en-US" sz="1400" dirty="0" smtClean="0"/>
              <a:t>Insurance Recovery &amp; Counseling PG</a:t>
            </a:r>
            <a:endParaRPr lang="en-US" sz="1400" dirty="0"/>
          </a:p>
          <a:p>
            <a:r>
              <a:rPr lang="en-US" sz="1400" dirty="0" smtClean="0"/>
              <a:t>matthew.ohanlon@btlaw.com</a:t>
            </a:r>
            <a:endParaRPr lang="en-US" sz="1400" dirty="0"/>
          </a:p>
          <a:p>
            <a:r>
              <a:rPr lang="en-US" sz="1400" dirty="0"/>
              <a:t>(310) 284-3878</a:t>
            </a:r>
            <a:endParaRPr lang="en-US" sz="1600" dirty="0" smtClean="0"/>
          </a:p>
        </p:txBody>
      </p:sp>
      <p:sp>
        <p:nvSpPr>
          <p:cNvPr id="11" name="TextBox 10"/>
          <p:cNvSpPr txBox="1"/>
          <p:nvPr/>
        </p:nvSpPr>
        <p:spPr>
          <a:xfrm>
            <a:off x="4680285" y="4420325"/>
            <a:ext cx="3469539" cy="1292662"/>
          </a:xfrm>
          <a:prstGeom prst="rect">
            <a:avLst/>
          </a:prstGeom>
          <a:noFill/>
        </p:spPr>
        <p:txBody>
          <a:bodyPr wrap="square" rtlCol="0">
            <a:spAutoFit/>
          </a:bodyPr>
          <a:lstStyle/>
          <a:p>
            <a:r>
              <a:rPr lang="en-US" sz="1800" b="1" dirty="0" smtClean="0">
                <a:solidFill>
                  <a:srgbClr val="8E941E"/>
                </a:solidFill>
              </a:rPr>
              <a:t>Lee Kolodny, Partner</a:t>
            </a:r>
          </a:p>
          <a:p>
            <a:r>
              <a:rPr lang="en-US" sz="1800" b="1" dirty="0" smtClean="0"/>
              <a:t>Los Angeles</a:t>
            </a:r>
          </a:p>
          <a:p>
            <a:r>
              <a:rPr lang="en-US" sz="1400" dirty="0" smtClean="0"/>
              <a:t>Native American Law &amp; Policy PG</a:t>
            </a:r>
            <a:endParaRPr lang="en-US" sz="1400" dirty="0"/>
          </a:p>
          <a:p>
            <a:r>
              <a:rPr lang="en-US" sz="1400" dirty="0" smtClean="0"/>
              <a:t>lkolodny@btlaw.com</a:t>
            </a:r>
            <a:endParaRPr lang="en-US" sz="1400" dirty="0"/>
          </a:p>
          <a:p>
            <a:r>
              <a:rPr lang="en-US" sz="1400" dirty="0"/>
              <a:t>(310) 284-3829</a:t>
            </a:r>
            <a:endParaRPr lang="en-US" sz="1600" dirty="0" smtClean="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54047" y="2053359"/>
            <a:ext cx="2193926" cy="21939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34578" y="2053359"/>
            <a:ext cx="2193926" cy="21939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043050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Speakers</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40991" y="2053359"/>
            <a:ext cx="2205038" cy="2205038"/>
          </a:xfrm>
          <a:prstGeom prst="rect">
            <a:avLst/>
          </a:prstGeom>
          <a:solidFill>
            <a:srgbClr val="FFFFFF">
              <a:shade val="85000"/>
            </a:srgbClr>
          </a:solidFill>
          <a:ln w="762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9" name="TextBox 8"/>
          <p:cNvSpPr txBox="1"/>
          <p:nvPr/>
        </p:nvSpPr>
        <p:spPr>
          <a:xfrm>
            <a:off x="6524615" y="4420326"/>
            <a:ext cx="3469539" cy="1538883"/>
          </a:xfrm>
          <a:prstGeom prst="rect">
            <a:avLst/>
          </a:prstGeom>
          <a:noFill/>
        </p:spPr>
        <p:txBody>
          <a:bodyPr wrap="square" rtlCol="0">
            <a:spAutoFit/>
          </a:bodyPr>
          <a:lstStyle/>
          <a:p>
            <a:r>
              <a:rPr lang="en-US" sz="1800" b="1" dirty="0" smtClean="0">
                <a:solidFill>
                  <a:srgbClr val="8E941E"/>
                </a:solidFill>
              </a:rPr>
              <a:t>Erika Weiss, Associate</a:t>
            </a:r>
          </a:p>
          <a:p>
            <a:r>
              <a:rPr lang="en-US" sz="1800" b="1" dirty="0" smtClean="0"/>
              <a:t>Grand Rapids</a:t>
            </a:r>
          </a:p>
          <a:p>
            <a:r>
              <a:rPr lang="en-US" sz="1400" dirty="0" smtClean="0"/>
              <a:t>Native American Law &amp; Policy PG</a:t>
            </a:r>
            <a:endParaRPr lang="en-US" sz="1400" dirty="0"/>
          </a:p>
          <a:p>
            <a:r>
              <a:rPr lang="en-US" sz="1400" dirty="0" smtClean="0"/>
              <a:t>erika.Weiss@btlaw.com</a:t>
            </a:r>
            <a:endParaRPr lang="en-US" sz="1400" dirty="0"/>
          </a:p>
          <a:p>
            <a:r>
              <a:rPr lang="en-US" sz="1400" dirty="0" smtClean="0"/>
              <a:t>616-742-3984</a:t>
            </a:r>
          </a:p>
          <a:p>
            <a:endParaRPr lang="en-US" sz="1600" dirty="0" smtClean="0"/>
          </a:p>
        </p:txBody>
      </p:sp>
      <p:sp>
        <p:nvSpPr>
          <p:cNvPr id="15" name="TextBox 14"/>
          <p:cNvSpPr txBox="1"/>
          <p:nvPr/>
        </p:nvSpPr>
        <p:spPr>
          <a:xfrm>
            <a:off x="2689559" y="4420326"/>
            <a:ext cx="3469539" cy="1292662"/>
          </a:xfrm>
          <a:prstGeom prst="rect">
            <a:avLst/>
          </a:prstGeom>
          <a:noFill/>
        </p:spPr>
        <p:txBody>
          <a:bodyPr wrap="square" rtlCol="0">
            <a:spAutoFit/>
          </a:bodyPr>
          <a:lstStyle/>
          <a:p>
            <a:r>
              <a:rPr lang="en-US" sz="1800" b="1" dirty="0" smtClean="0">
                <a:solidFill>
                  <a:srgbClr val="8E941E"/>
                </a:solidFill>
              </a:rPr>
              <a:t>Scott Witlin, Partner</a:t>
            </a:r>
          </a:p>
          <a:p>
            <a:r>
              <a:rPr lang="en-US" sz="1800" b="1" dirty="0" smtClean="0"/>
              <a:t>Los Angeles</a:t>
            </a:r>
          </a:p>
          <a:p>
            <a:r>
              <a:rPr lang="en-US" sz="1400" dirty="0" smtClean="0"/>
              <a:t>Labor &amp; Employment Department</a:t>
            </a:r>
            <a:endParaRPr lang="en-US" sz="1400" dirty="0"/>
          </a:p>
          <a:p>
            <a:r>
              <a:rPr lang="en-US" sz="1400" dirty="0" smtClean="0"/>
              <a:t>scott.witlin@btlaw.com</a:t>
            </a:r>
            <a:endParaRPr lang="en-US" sz="1400" dirty="0"/>
          </a:p>
          <a:p>
            <a:r>
              <a:rPr lang="en-US" sz="1400" dirty="0"/>
              <a:t>(310) 284-3777</a:t>
            </a:r>
            <a:endParaRPr lang="en-US" sz="1600" dirty="0" smtClean="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0395" y="2053359"/>
            <a:ext cx="2193926" cy="21939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299731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to be Covered: </a:t>
            </a:r>
            <a:endParaRPr lang="en-US" dirty="0"/>
          </a:p>
        </p:txBody>
      </p:sp>
      <p:sp>
        <p:nvSpPr>
          <p:cNvPr id="3" name="Content Placeholder 2"/>
          <p:cNvSpPr>
            <a:spLocks noGrp="1"/>
          </p:cNvSpPr>
          <p:nvPr>
            <p:ph idx="1"/>
          </p:nvPr>
        </p:nvSpPr>
        <p:spPr/>
        <p:txBody>
          <a:bodyPr/>
          <a:lstStyle/>
          <a:p>
            <a:pPr lvl="0"/>
            <a:r>
              <a:rPr lang="en-US" dirty="0"/>
              <a:t>Passing of the federal stimulus bill and its application to tribes, as well as their economic development companies (EDCs)</a:t>
            </a:r>
          </a:p>
          <a:p>
            <a:pPr lvl="0"/>
            <a:r>
              <a:rPr lang="en-US" dirty="0" smtClean="0"/>
              <a:t>Employer </a:t>
            </a:r>
            <a:r>
              <a:rPr lang="en-US" dirty="0"/>
              <a:t>and employee responsibilities at the state and federal level</a:t>
            </a:r>
          </a:p>
          <a:p>
            <a:r>
              <a:rPr lang="en-US" dirty="0"/>
              <a:t>Insurance coverage under business interruption or other policies</a:t>
            </a:r>
          </a:p>
        </p:txBody>
      </p:sp>
    </p:spTree>
    <p:extLst>
      <p:ext uri="{BB962C8B-B14F-4D97-AF65-F5344CB8AC3E}">
        <p14:creationId xmlns:p14="http://schemas.microsoft.com/office/powerpoint/2010/main" val="37620630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OF STIMULUS ACTS / CARES ACT</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20127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Phase I	</a:t>
            </a:r>
            <a:endParaRPr lang="en-US" dirty="0"/>
          </a:p>
        </p:txBody>
      </p:sp>
      <p:sp>
        <p:nvSpPr>
          <p:cNvPr id="3" name="Content Placeholder 2"/>
          <p:cNvSpPr>
            <a:spLocks noGrp="1"/>
          </p:cNvSpPr>
          <p:nvPr>
            <p:ph idx="1"/>
          </p:nvPr>
        </p:nvSpPr>
        <p:spPr>
          <a:xfrm>
            <a:off x="609600" y="1643699"/>
            <a:ext cx="10972800" cy="1693862"/>
          </a:xfrm>
        </p:spPr>
        <p:txBody>
          <a:bodyPr/>
          <a:lstStyle/>
          <a:p>
            <a:r>
              <a:rPr lang="en-US" dirty="0" smtClean="0"/>
              <a:t>For </a:t>
            </a:r>
            <a:r>
              <a:rPr lang="en-US" dirty="0" err="1" smtClean="0"/>
              <a:t>Covid</a:t>
            </a:r>
            <a:r>
              <a:rPr lang="en-US" dirty="0" smtClean="0"/>
              <a:t>-19 response </a:t>
            </a:r>
            <a:r>
              <a:rPr lang="en-US" dirty="0"/>
              <a:t>focused primarily on health - $40 million to CDC to carry out surveillance, epidemiology, lab capacity, infection control, mitigation, etc.</a:t>
            </a:r>
          </a:p>
        </p:txBody>
      </p:sp>
      <p:sp>
        <p:nvSpPr>
          <p:cNvPr id="4" name="Title 1"/>
          <p:cNvSpPr txBox="1">
            <a:spLocks/>
          </p:cNvSpPr>
          <p:nvPr/>
        </p:nvSpPr>
        <p:spPr>
          <a:xfrm>
            <a:off x="609600" y="3068633"/>
            <a:ext cx="10972800" cy="1143000"/>
          </a:xfrm>
          <a:prstGeom prst="rect">
            <a:avLst/>
          </a:prstGeom>
        </p:spPr>
        <p:txBody>
          <a:bodyPr vert="horz" lIns="91440" tIns="45720" rIns="91440" bIns="45720" rtlCol="0" anchor="ctr" anchorCtr="0">
            <a:normAutofit/>
          </a:bodyPr>
          <a:lstStyle>
            <a:lvl1pPr algn="l" defTabSz="914377" rtl="0" eaLnBrk="1" latinLnBrk="0" hangingPunct="1">
              <a:spcBef>
                <a:spcPct val="0"/>
              </a:spcBef>
              <a:buNone/>
              <a:defRPr sz="4400" b="0" i="0" u="none" kern="1200">
                <a:solidFill>
                  <a:srgbClr val="983222"/>
                </a:solidFill>
                <a:latin typeface="+mj-lt"/>
                <a:ea typeface="+mj-ea"/>
                <a:cs typeface="+mj-cs"/>
              </a:defRPr>
            </a:lvl1pPr>
          </a:lstStyle>
          <a:p>
            <a:r>
              <a:rPr lang="en-US" dirty="0" smtClean="0"/>
              <a:t>Phase II	</a:t>
            </a:r>
            <a:endParaRPr lang="en-US" dirty="0"/>
          </a:p>
        </p:txBody>
      </p:sp>
      <p:sp>
        <p:nvSpPr>
          <p:cNvPr id="5" name="Content Placeholder 2"/>
          <p:cNvSpPr txBox="1">
            <a:spLocks/>
          </p:cNvSpPr>
          <p:nvPr/>
        </p:nvSpPr>
        <p:spPr>
          <a:xfrm>
            <a:off x="609600" y="4173539"/>
            <a:ext cx="10972800" cy="1693862"/>
          </a:xfrm>
          <a:prstGeom prst="rect">
            <a:avLst/>
          </a:prstGeom>
        </p:spPr>
        <p:txBody>
          <a:bodyPr vert="horz" lIns="91440" tIns="45720" rIns="91440" bIns="45720" rtlCol="0">
            <a:normAutofit/>
          </a:bodyPr>
          <a:lstStyle>
            <a:lvl1pPr marL="342891" indent="-342891" algn="l" defTabSz="914377"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32" indent="-285744" algn="l" defTabSz="914377"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71" indent="-228594" algn="l" defTabSz="914377"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160"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49"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$64 million to </a:t>
            </a:r>
            <a:r>
              <a:rPr lang="en-US" dirty="0" err="1"/>
              <a:t>IHS</a:t>
            </a:r>
            <a:r>
              <a:rPr lang="en-US" dirty="0"/>
              <a:t> : primarily to cover diagnostic testing for </a:t>
            </a:r>
            <a:r>
              <a:rPr lang="en-US" dirty="0" err="1"/>
              <a:t>Covid</a:t>
            </a:r>
            <a:r>
              <a:rPr lang="en-US" dirty="0"/>
              <a:t> 19 testing for Indians receiving services through HIS or Urban Indian Health </a:t>
            </a:r>
            <a:r>
              <a:rPr lang="en-US" dirty="0" smtClean="0"/>
              <a:t>Organization</a:t>
            </a:r>
            <a:endParaRPr lang="en-US" dirty="0"/>
          </a:p>
        </p:txBody>
      </p:sp>
    </p:spTree>
    <p:extLst>
      <p:ext uri="{BB962C8B-B14F-4D97-AF65-F5344CB8AC3E}">
        <p14:creationId xmlns:p14="http://schemas.microsoft.com/office/powerpoint/2010/main" val="3118046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Phase III: The CARES Act</a:t>
            </a:r>
            <a:endParaRPr lang="en-US" dirty="0"/>
          </a:p>
        </p:txBody>
      </p:sp>
      <p:sp>
        <p:nvSpPr>
          <p:cNvPr id="3" name="Content Placeholder 2"/>
          <p:cNvSpPr>
            <a:spLocks noGrp="1"/>
          </p:cNvSpPr>
          <p:nvPr>
            <p:ph idx="1"/>
          </p:nvPr>
        </p:nvSpPr>
        <p:spPr/>
        <p:txBody>
          <a:bodyPr/>
          <a:lstStyle/>
          <a:p>
            <a:r>
              <a:rPr lang="en-US" dirty="0" smtClean="0"/>
              <a:t>Broken into six categories:</a:t>
            </a:r>
          </a:p>
          <a:p>
            <a:pPr lvl="1"/>
            <a:r>
              <a:rPr lang="en-US" dirty="0" smtClean="0"/>
              <a:t>Healthcare</a:t>
            </a:r>
          </a:p>
          <a:p>
            <a:pPr lvl="1"/>
            <a:r>
              <a:rPr lang="en-US" dirty="0" smtClean="0"/>
              <a:t>Public Health</a:t>
            </a:r>
          </a:p>
          <a:p>
            <a:pPr lvl="1"/>
            <a:r>
              <a:rPr lang="en-US" dirty="0" smtClean="0"/>
              <a:t>Tribal Governance &amp; Housing/Community Development</a:t>
            </a:r>
          </a:p>
          <a:p>
            <a:pPr lvl="1"/>
            <a:r>
              <a:rPr lang="en-US" dirty="0" smtClean="0"/>
              <a:t>Nutrition</a:t>
            </a:r>
          </a:p>
          <a:p>
            <a:pPr lvl="1"/>
            <a:r>
              <a:rPr lang="en-US" dirty="0" smtClean="0"/>
              <a:t>Education</a:t>
            </a:r>
          </a:p>
          <a:p>
            <a:pPr lvl="1"/>
            <a:r>
              <a:rPr lang="en-US" dirty="0" smtClean="0"/>
              <a:t>Economic Relief</a:t>
            </a:r>
            <a:endParaRPr lang="en-US" dirty="0"/>
          </a:p>
        </p:txBody>
      </p:sp>
      <p:sp>
        <p:nvSpPr>
          <p:cNvPr id="4" name="Content Placeholder 2"/>
          <p:cNvSpPr txBox="1">
            <a:spLocks/>
          </p:cNvSpPr>
          <p:nvPr/>
        </p:nvSpPr>
        <p:spPr>
          <a:xfrm>
            <a:off x="8412480" y="5488776"/>
            <a:ext cx="3779520" cy="649922"/>
          </a:xfrm>
          <a:prstGeom prst="rect">
            <a:avLst/>
          </a:prstGeom>
        </p:spPr>
        <p:txBody>
          <a:bodyPr vert="horz" lIns="91440" tIns="45720" rIns="91440" bIns="45720" rtlCol="0">
            <a:normAutofit/>
          </a:bodyPr>
          <a:lstStyle>
            <a:lvl1pPr marL="342891" indent="-342891" algn="l" defTabSz="914377"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32" indent="-285744" algn="l" defTabSz="914377"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71" indent="-228594" algn="l" defTabSz="914377"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160"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49"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200" dirty="0" smtClean="0"/>
              <a:t>Source: Congressional Native American Caucus</a:t>
            </a:r>
          </a:p>
          <a:p>
            <a:pPr marL="0" indent="0">
              <a:buNone/>
            </a:pPr>
            <a:r>
              <a:rPr lang="en-US" sz="1200" dirty="0" smtClean="0"/>
              <a:t>Co-Chairs Tom Cole (</a:t>
            </a:r>
            <a:r>
              <a:rPr lang="en-US" sz="1200" dirty="0" err="1" smtClean="0"/>
              <a:t>Okla</a:t>
            </a:r>
            <a:r>
              <a:rPr lang="en-US" sz="1200" dirty="0" smtClean="0"/>
              <a:t>-04) &amp; Deb </a:t>
            </a:r>
            <a:r>
              <a:rPr lang="en-US" sz="1200" dirty="0" err="1" smtClean="0"/>
              <a:t>Haaland</a:t>
            </a:r>
            <a:r>
              <a:rPr lang="en-US" sz="1200" dirty="0" smtClean="0"/>
              <a:t> (NM-01)</a:t>
            </a:r>
            <a:endParaRPr lang="en-US" sz="1200" dirty="0"/>
          </a:p>
        </p:txBody>
      </p:sp>
    </p:spTree>
    <p:extLst>
      <p:ext uri="{BB962C8B-B14F-4D97-AF65-F5344CB8AC3E}">
        <p14:creationId xmlns:p14="http://schemas.microsoft.com/office/powerpoint/2010/main" val="37631878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Federal Stimulus Bill – Healthcare &amp; Public Health</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t>
            </a:r>
            <a:r>
              <a:rPr lang="en-US" dirty="0"/>
              <a:t>1.032 billion for the Indian Health Service (</a:t>
            </a:r>
            <a:r>
              <a:rPr lang="en-US" dirty="0" err="1"/>
              <a:t>IHS</a:t>
            </a:r>
            <a:r>
              <a:rPr lang="en-US" dirty="0"/>
              <a:t>) Services </a:t>
            </a:r>
            <a:r>
              <a:rPr lang="en-US" dirty="0" smtClean="0"/>
              <a:t>Account</a:t>
            </a:r>
          </a:p>
          <a:p>
            <a:r>
              <a:rPr lang="en-US" dirty="0" smtClean="0"/>
              <a:t>$</a:t>
            </a:r>
            <a:r>
              <a:rPr lang="en-US" dirty="0"/>
              <a:t>1.5 billion for CDC grants and cooperative agreements of which Indian Tribes, </a:t>
            </a:r>
            <a:r>
              <a:rPr lang="en-US" dirty="0" smtClean="0"/>
              <a:t>Tribal Organizations</a:t>
            </a:r>
            <a:r>
              <a:rPr lang="en-US" dirty="0"/>
              <a:t>, and Urban Indian Health Organizations are eligible to apply; and</a:t>
            </a:r>
          </a:p>
          <a:p>
            <a:r>
              <a:rPr lang="en-US" dirty="0" smtClean="0"/>
              <a:t>Minimum </a:t>
            </a:r>
            <a:r>
              <a:rPr lang="en-US" dirty="0"/>
              <a:t>$125 million for CDC set-aside funding directly to Indian Tribes, </a:t>
            </a:r>
            <a:r>
              <a:rPr lang="en-US" dirty="0" smtClean="0"/>
              <a:t>Tribal Organizations</a:t>
            </a:r>
            <a:r>
              <a:rPr lang="en-US" dirty="0"/>
              <a:t>, and Urban Indian Health </a:t>
            </a:r>
            <a:r>
              <a:rPr lang="en-US" dirty="0" smtClean="0"/>
              <a:t>Organizations</a:t>
            </a:r>
            <a:endParaRPr lang="en-US" dirty="0"/>
          </a:p>
          <a:p>
            <a:r>
              <a:rPr lang="en-US" dirty="0"/>
              <a:t>Minimum $15 million in set-aside funding for Tribes and Tribal organizations under Substance Abuse and Mental Health Services Administration (SAMHSA) </a:t>
            </a:r>
          </a:p>
          <a:p>
            <a:endParaRPr lang="en-US" dirty="0"/>
          </a:p>
        </p:txBody>
      </p:sp>
      <p:sp>
        <p:nvSpPr>
          <p:cNvPr id="4" name="Content Placeholder 2"/>
          <p:cNvSpPr txBox="1">
            <a:spLocks/>
          </p:cNvSpPr>
          <p:nvPr/>
        </p:nvSpPr>
        <p:spPr>
          <a:xfrm>
            <a:off x="8412480" y="5488776"/>
            <a:ext cx="3779520" cy="649922"/>
          </a:xfrm>
          <a:prstGeom prst="rect">
            <a:avLst/>
          </a:prstGeom>
        </p:spPr>
        <p:txBody>
          <a:bodyPr vert="horz" lIns="91440" tIns="45720" rIns="91440" bIns="45720" rtlCol="0">
            <a:normAutofit/>
          </a:bodyPr>
          <a:lstStyle>
            <a:lvl1pPr marL="342891" indent="-342891" algn="l" defTabSz="914377"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32" indent="-285744" algn="l" defTabSz="914377"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71" indent="-228594" algn="l" defTabSz="914377"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160"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49"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200" dirty="0" smtClean="0"/>
              <a:t>Source: Congressional Native American Caucus</a:t>
            </a:r>
          </a:p>
          <a:p>
            <a:pPr marL="0" indent="0">
              <a:buNone/>
            </a:pPr>
            <a:r>
              <a:rPr lang="en-US" sz="1200" dirty="0" smtClean="0"/>
              <a:t>Co-Chairs Tom Cole (</a:t>
            </a:r>
            <a:r>
              <a:rPr lang="en-US" sz="1200" dirty="0" err="1" smtClean="0"/>
              <a:t>Okla</a:t>
            </a:r>
            <a:r>
              <a:rPr lang="en-US" sz="1200" dirty="0" smtClean="0"/>
              <a:t>-04) &amp; Deb </a:t>
            </a:r>
            <a:r>
              <a:rPr lang="en-US" sz="1200" dirty="0" err="1" smtClean="0"/>
              <a:t>Haaland</a:t>
            </a:r>
            <a:r>
              <a:rPr lang="en-US" sz="1200" dirty="0" smtClean="0"/>
              <a:t> (NM-01)</a:t>
            </a:r>
            <a:endParaRPr lang="en-US" sz="1200" dirty="0"/>
          </a:p>
        </p:txBody>
      </p:sp>
    </p:spTree>
    <p:extLst>
      <p:ext uri="{BB962C8B-B14F-4D97-AF65-F5344CB8AC3E}">
        <p14:creationId xmlns:p14="http://schemas.microsoft.com/office/powerpoint/2010/main" val="21554043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Federal Stimulus Bill – Healthcare &amp; Public Health</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Minimum </a:t>
            </a:r>
            <a:r>
              <a:rPr lang="en-US" dirty="0"/>
              <a:t>$15 million from the Public Health Service </a:t>
            </a:r>
            <a:r>
              <a:rPr lang="en-US" dirty="0" smtClean="0"/>
              <a:t>and Social </a:t>
            </a:r>
            <a:r>
              <a:rPr lang="en-US" dirty="0"/>
              <a:t>Services Emergency Fund </a:t>
            </a:r>
          </a:p>
          <a:p>
            <a:r>
              <a:rPr lang="en-US" dirty="0" smtClean="0"/>
              <a:t>Minimum </a:t>
            </a:r>
            <a:r>
              <a:rPr lang="en-US" dirty="0"/>
              <a:t>$15 million telehealth and rural health activities set-aside funding for Tribes, Tribal organizations, urban Indian health organizations, or health service providers under Health Resources and Services Administration (</a:t>
            </a:r>
            <a:r>
              <a:rPr lang="en-US" dirty="0" err="1"/>
              <a:t>HRSA</a:t>
            </a:r>
            <a:r>
              <a:rPr lang="en-US" dirty="0"/>
              <a:t>) </a:t>
            </a:r>
          </a:p>
          <a:p>
            <a:r>
              <a:rPr lang="en-US" dirty="0" smtClean="0"/>
              <a:t>Extension </a:t>
            </a:r>
            <a:r>
              <a:rPr lang="en-US" dirty="0"/>
              <a:t>of the Special Diabetes Program for Indians through November 30, 2020 </a:t>
            </a:r>
          </a:p>
          <a:p>
            <a:r>
              <a:rPr lang="en-US" dirty="0" smtClean="0"/>
              <a:t>Extension </a:t>
            </a:r>
            <a:r>
              <a:rPr lang="en-US" dirty="0"/>
              <a:t>of the Temporary Assistance for Needy Families (</a:t>
            </a:r>
            <a:r>
              <a:rPr lang="en-US" dirty="0" err="1"/>
              <a:t>TANF</a:t>
            </a:r>
            <a:r>
              <a:rPr lang="en-US" dirty="0"/>
              <a:t>) Program through November 30, 2020 </a:t>
            </a:r>
          </a:p>
          <a:p>
            <a:endParaRPr lang="en-US" dirty="0"/>
          </a:p>
        </p:txBody>
      </p:sp>
      <p:sp>
        <p:nvSpPr>
          <p:cNvPr id="4" name="Content Placeholder 2"/>
          <p:cNvSpPr txBox="1">
            <a:spLocks/>
          </p:cNvSpPr>
          <p:nvPr/>
        </p:nvSpPr>
        <p:spPr>
          <a:xfrm>
            <a:off x="8412480" y="5488776"/>
            <a:ext cx="3779520" cy="649922"/>
          </a:xfrm>
          <a:prstGeom prst="rect">
            <a:avLst/>
          </a:prstGeom>
        </p:spPr>
        <p:txBody>
          <a:bodyPr vert="horz" lIns="91440" tIns="45720" rIns="91440" bIns="45720" rtlCol="0">
            <a:normAutofit/>
          </a:bodyPr>
          <a:lstStyle>
            <a:lvl1pPr marL="342891" indent="-342891" algn="l" defTabSz="914377"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32" indent="-285744" algn="l" defTabSz="914377"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71" indent="-228594" algn="l" defTabSz="914377"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160"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49"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200" dirty="0" smtClean="0"/>
              <a:t>Source: Congressional Native American Caucus</a:t>
            </a:r>
          </a:p>
          <a:p>
            <a:pPr marL="0" indent="0">
              <a:buNone/>
            </a:pPr>
            <a:r>
              <a:rPr lang="en-US" sz="1200" dirty="0" smtClean="0"/>
              <a:t>Co-Chairs Tom Cole (</a:t>
            </a:r>
            <a:r>
              <a:rPr lang="en-US" sz="1200" dirty="0" err="1" smtClean="0"/>
              <a:t>Okla</a:t>
            </a:r>
            <a:r>
              <a:rPr lang="en-US" sz="1200" dirty="0" smtClean="0"/>
              <a:t>-04) &amp; Deb </a:t>
            </a:r>
            <a:r>
              <a:rPr lang="en-US" sz="1200" dirty="0" err="1" smtClean="0"/>
              <a:t>Haaland</a:t>
            </a:r>
            <a:r>
              <a:rPr lang="en-US" sz="1200" dirty="0" smtClean="0"/>
              <a:t> (NM-01)</a:t>
            </a:r>
            <a:endParaRPr lang="en-US" sz="1200" dirty="0"/>
          </a:p>
        </p:txBody>
      </p:sp>
    </p:spTree>
    <p:extLst>
      <p:ext uri="{BB962C8B-B14F-4D97-AF65-F5344CB8AC3E}">
        <p14:creationId xmlns:p14="http://schemas.microsoft.com/office/powerpoint/2010/main" val="36392197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Tribal Governance &amp; Housing/Community Development</a:t>
            </a:r>
            <a:endParaRPr lang="en-US" sz="3600" dirty="0"/>
          </a:p>
        </p:txBody>
      </p:sp>
      <p:sp>
        <p:nvSpPr>
          <p:cNvPr id="3" name="Content Placeholder 2"/>
          <p:cNvSpPr>
            <a:spLocks noGrp="1"/>
          </p:cNvSpPr>
          <p:nvPr>
            <p:ph idx="1"/>
          </p:nvPr>
        </p:nvSpPr>
        <p:spPr/>
        <p:txBody>
          <a:bodyPr>
            <a:normAutofit fontScale="92500" lnSpcReduction="10000"/>
          </a:bodyPr>
          <a:lstStyle/>
          <a:p>
            <a:r>
              <a:rPr lang="en-US" dirty="0" smtClean="0"/>
              <a:t>$</a:t>
            </a:r>
            <a:r>
              <a:rPr lang="en-US" dirty="0"/>
              <a:t>453 million for Indian Affairs Operation of Indian Programs until September 30, 2021 </a:t>
            </a:r>
          </a:p>
          <a:p>
            <a:r>
              <a:rPr lang="en-US" dirty="0" smtClean="0"/>
              <a:t>$</a:t>
            </a:r>
            <a:r>
              <a:rPr lang="en-US" dirty="0"/>
              <a:t>300 million under the Native American Housing Assistance and Self-Determination Act (</a:t>
            </a:r>
            <a:r>
              <a:rPr lang="en-US" dirty="0" err="1"/>
              <a:t>NAHASDA</a:t>
            </a:r>
            <a:r>
              <a:rPr lang="en-US" dirty="0"/>
              <a:t>) </a:t>
            </a:r>
          </a:p>
          <a:p>
            <a:r>
              <a:rPr lang="en-US" dirty="0" smtClean="0"/>
              <a:t>$</a:t>
            </a:r>
            <a:r>
              <a:rPr lang="en-US" dirty="0"/>
              <a:t>4.5 million for tribal domestic violence shelters through the Family Violence and Prevention Services Act (10 percent tribal set-aside from $45 million) </a:t>
            </a:r>
          </a:p>
          <a:p>
            <a:r>
              <a:rPr lang="en-US" dirty="0" smtClean="0"/>
              <a:t>$</a:t>
            </a:r>
            <a:r>
              <a:rPr lang="en-US" dirty="0"/>
              <a:t>900 million for Low Income Home Energy Assistance (</a:t>
            </a:r>
            <a:r>
              <a:rPr lang="en-US" dirty="0" err="1"/>
              <a:t>LIHEAP</a:t>
            </a:r>
            <a:r>
              <a:rPr lang="en-US" dirty="0"/>
              <a:t>) which includes Tribal </a:t>
            </a:r>
            <a:r>
              <a:rPr lang="en-US" dirty="0" err="1"/>
              <a:t>LIHEAP</a:t>
            </a:r>
            <a:r>
              <a:rPr lang="en-US" dirty="0"/>
              <a:t> </a:t>
            </a:r>
          </a:p>
          <a:p>
            <a:endParaRPr lang="en-US" dirty="0"/>
          </a:p>
        </p:txBody>
      </p:sp>
      <p:sp>
        <p:nvSpPr>
          <p:cNvPr id="4" name="Content Placeholder 2"/>
          <p:cNvSpPr txBox="1">
            <a:spLocks/>
          </p:cNvSpPr>
          <p:nvPr/>
        </p:nvSpPr>
        <p:spPr>
          <a:xfrm>
            <a:off x="8412480" y="5488776"/>
            <a:ext cx="3779520" cy="649922"/>
          </a:xfrm>
          <a:prstGeom prst="rect">
            <a:avLst/>
          </a:prstGeom>
        </p:spPr>
        <p:txBody>
          <a:bodyPr vert="horz" lIns="91440" tIns="45720" rIns="91440" bIns="45720" rtlCol="0">
            <a:normAutofit/>
          </a:bodyPr>
          <a:lstStyle>
            <a:lvl1pPr marL="342891" indent="-342891" algn="l" defTabSz="914377"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32" indent="-285744" algn="l" defTabSz="914377"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71" indent="-228594" algn="l" defTabSz="914377"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160"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49"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200" dirty="0" smtClean="0"/>
              <a:t>Source: Congressional Native American Caucus</a:t>
            </a:r>
          </a:p>
          <a:p>
            <a:pPr marL="0" indent="0">
              <a:buNone/>
            </a:pPr>
            <a:r>
              <a:rPr lang="en-US" sz="1200" dirty="0" smtClean="0"/>
              <a:t>Co-Chairs Tom Cole (</a:t>
            </a:r>
            <a:r>
              <a:rPr lang="en-US" sz="1200" dirty="0" err="1" smtClean="0"/>
              <a:t>Okla</a:t>
            </a:r>
            <a:r>
              <a:rPr lang="en-US" sz="1200" dirty="0" smtClean="0"/>
              <a:t>-04) &amp; Deb </a:t>
            </a:r>
            <a:r>
              <a:rPr lang="en-US" sz="1200" dirty="0" err="1" smtClean="0"/>
              <a:t>Haaland</a:t>
            </a:r>
            <a:r>
              <a:rPr lang="en-US" sz="1200" dirty="0" smtClean="0"/>
              <a:t> (NM-01)</a:t>
            </a:r>
            <a:endParaRPr lang="en-US" sz="1200" dirty="0"/>
          </a:p>
        </p:txBody>
      </p:sp>
    </p:spTree>
    <p:extLst>
      <p:ext uri="{BB962C8B-B14F-4D97-AF65-F5344CB8AC3E}">
        <p14:creationId xmlns:p14="http://schemas.microsoft.com/office/powerpoint/2010/main" val="12818708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Nutrition</a:t>
            </a:r>
            <a:endParaRPr lang="en-US" sz="3600" dirty="0"/>
          </a:p>
        </p:txBody>
      </p:sp>
      <p:sp>
        <p:nvSpPr>
          <p:cNvPr id="3" name="Content Placeholder 2"/>
          <p:cNvSpPr>
            <a:spLocks noGrp="1"/>
          </p:cNvSpPr>
          <p:nvPr>
            <p:ph idx="1"/>
          </p:nvPr>
        </p:nvSpPr>
        <p:spPr/>
        <p:txBody>
          <a:bodyPr>
            <a:normAutofit/>
          </a:bodyPr>
          <a:lstStyle/>
          <a:p>
            <a:r>
              <a:rPr lang="en-US" dirty="0" smtClean="0"/>
              <a:t>$</a:t>
            </a:r>
            <a:r>
              <a:rPr lang="en-US" dirty="0"/>
              <a:t>100 million for the Food Distribution Program for Indians Reservations (</a:t>
            </a:r>
            <a:r>
              <a:rPr lang="en-US" dirty="0" err="1"/>
              <a:t>FDPIR</a:t>
            </a:r>
            <a:r>
              <a:rPr lang="en-US" dirty="0"/>
              <a:t>)</a:t>
            </a:r>
          </a:p>
          <a:p>
            <a:r>
              <a:rPr lang="en-US" dirty="0" smtClean="0"/>
              <a:t>$</a:t>
            </a:r>
            <a:r>
              <a:rPr lang="en-US" dirty="0"/>
              <a:t>20 million for Older American Act, Tribal Nutrition Program. Provides funds for the delivery of nutrition services to American Indians, Alaska Natives, and native Hawaiian elders</a:t>
            </a:r>
          </a:p>
          <a:p>
            <a:r>
              <a:rPr lang="en-US" dirty="0" smtClean="0"/>
              <a:t>$</a:t>
            </a:r>
            <a:r>
              <a:rPr lang="en-US" dirty="0"/>
              <a:t>8.8 billion for Child Nutrition Programs</a:t>
            </a:r>
          </a:p>
        </p:txBody>
      </p:sp>
      <p:sp>
        <p:nvSpPr>
          <p:cNvPr id="4" name="Content Placeholder 2"/>
          <p:cNvSpPr txBox="1">
            <a:spLocks/>
          </p:cNvSpPr>
          <p:nvPr/>
        </p:nvSpPr>
        <p:spPr>
          <a:xfrm>
            <a:off x="8412480" y="5488776"/>
            <a:ext cx="3779520" cy="649922"/>
          </a:xfrm>
          <a:prstGeom prst="rect">
            <a:avLst/>
          </a:prstGeom>
        </p:spPr>
        <p:txBody>
          <a:bodyPr vert="horz" lIns="91440" tIns="45720" rIns="91440" bIns="45720" rtlCol="0">
            <a:normAutofit/>
          </a:bodyPr>
          <a:lstStyle>
            <a:lvl1pPr marL="342891" indent="-342891" algn="l" defTabSz="914377"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32" indent="-285744" algn="l" defTabSz="914377"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71" indent="-228594" algn="l" defTabSz="914377"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160"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49"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200" dirty="0" smtClean="0"/>
              <a:t>Source: Congressional Native American Caucus</a:t>
            </a:r>
          </a:p>
          <a:p>
            <a:pPr marL="0" indent="0">
              <a:buNone/>
            </a:pPr>
            <a:r>
              <a:rPr lang="en-US" sz="1200" dirty="0" smtClean="0"/>
              <a:t>Co-Chairs Tom Cole (</a:t>
            </a:r>
            <a:r>
              <a:rPr lang="en-US" sz="1200" dirty="0" err="1" smtClean="0"/>
              <a:t>Okla</a:t>
            </a:r>
            <a:r>
              <a:rPr lang="en-US" sz="1200" dirty="0" smtClean="0"/>
              <a:t>-04) &amp; Deb </a:t>
            </a:r>
            <a:r>
              <a:rPr lang="en-US" sz="1200" dirty="0" err="1" smtClean="0"/>
              <a:t>Haaland</a:t>
            </a:r>
            <a:r>
              <a:rPr lang="en-US" sz="1200" dirty="0" smtClean="0"/>
              <a:t> (NM-01)</a:t>
            </a:r>
            <a:endParaRPr lang="en-US" sz="1200" dirty="0"/>
          </a:p>
        </p:txBody>
      </p:sp>
    </p:spTree>
    <p:extLst>
      <p:ext uri="{BB962C8B-B14F-4D97-AF65-F5344CB8AC3E}">
        <p14:creationId xmlns:p14="http://schemas.microsoft.com/office/powerpoint/2010/main" val="22209457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Education</a:t>
            </a:r>
            <a:endParaRPr lang="en-US" sz="3600" dirty="0"/>
          </a:p>
        </p:txBody>
      </p:sp>
      <p:sp>
        <p:nvSpPr>
          <p:cNvPr id="3" name="Content Placeholder 2"/>
          <p:cNvSpPr>
            <a:spLocks noGrp="1"/>
          </p:cNvSpPr>
          <p:nvPr>
            <p:ph idx="1"/>
          </p:nvPr>
        </p:nvSpPr>
        <p:spPr/>
        <p:txBody>
          <a:bodyPr>
            <a:normAutofit/>
          </a:bodyPr>
          <a:lstStyle/>
          <a:p>
            <a:r>
              <a:rPr lang="en-US" dirty="0" smtClean="0"/>
              <a:t>$69 million for Operation of Indian Education Program until September 30, 2021</a:t>
            </a:r>
          </a:p>
          <a:p>
            <a:r>
              <a:rPr lang="en-US" dirty="0" smtClean="0"/>
              <a:t>$78,000 for Institute of American Indian and Alaska Native Culture and Arts Development</a:t>
            </a:r>
          </a:p>
          <a:p>
            <a:r>
              <a:rPr lang="en-US" dirty="0" smtClean="0"/>
              <a:t>Over $1.1 billion for Education Stabilization Fund</a:t>
            </a:r>
          </a:p>
          <a:p>
            <a:r>
              <a:rPr lang="en-US" dirty="0" smtClean="0"/>
              <a:t>Access to Institute of Museum Library Services grants</a:t>
            </a:r>
            <a:endParaRPr lang="en-US" dirty="0"/>
          </a:p>
        </p:txBody>
      </p:sp>
      <p:sp>
        <p:nvSpPr>
          <p:cNvPr id="4" name="Content Placeholder 2"/>
          <p:cNvSpPr txBox="1">
            <a:spLocks/>
          </p:cNvSpPr>
          <p:nvPr/>
        </p:nvSpPr>
        <p:spPr>
          <a:xfrm>
            <a:off x="8412480" y="5488776"/>
            <a:ext cx="3779520" cy="649922"/>
          </a:xfrm>
          <a:prstGeom prst="rect">
            <a:avLst/>
          </a:prstGeom>
        </p:spPr>
        <p:txBody>
          <a:bodyPr vert="horz" lIns="91440" tIns="45720" rIns="91440" bIns="45720" rtlCol="0">
            <a:normAutofit/>
          </a:bodyPr>
          <a:lstStyle>
            <a:lvl1pPr marL="342891" indent="-342891" algn="l" defTabSz="914377"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32" indent="-285744" algn="l" defTabSz="914377"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71" indent="-228594" algn="l" defTabSz="914377"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160"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49"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200" dirty="0" smtClean="0"/>
              <a:t>Source: Congressional Native American Caucus</a:t>
            </a:r>
          </a:p>
          <a:p>
            <a:pPr marL="0" indent="0">
              <a:buNone/>
            </a:pPr>
            <a:r>
              <a:rPr lang="en-US" sz="1200" dirty="0" smtClean="0"/>
              <a:t>Co-Chairs Tom Cole (</a:t>
            </a:r>
            <a:r>
              <a:rPr lang="en-US" sz="1200" dirty="0" err="1" smtClean="0"/>
              <a:t>Okla</a:t>
            </a:r>
            <a:r>
              <a:rPr lang="en-US" sz="1200" dirty="0" smtClean="0"/>
              <a:t>-04) &amp; Deb </a:t>
            </a:r>
            <a:r>
              <a:rPr lang="en-US" sz="1200" dirty="0" err="1" smtClean="0"/>
              <a:t>Haaland</a:t>
            </a:r>
            <a:r>
              <a:rPr lang="en-US" sz="1200" dirty="0" smtClean="0"/>
              <a:t> (NM-01)</a:t>
            </a:r>
            <a:endParaRPr lang="en-US" sz="1200" dirty="0"/>
          </a:p>
        </p:txBody>
      </p:sp>
    </p:spTree>
    <p:extLst>
      <p:ext uri="{BB962C8B-B14F-4D97-AF65-F5344CB8AC3E}">
        <p14:creationId xmlns:p14="http://schemas.microsoft.com/office/powerpoint/2010/main" val="21556505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Economic Relief</a:t>
            </a:r>
            <a:endParaRPr lang="en-US" sz="3600" dirty="0"/>
          </a:p>
        </p:txBody>
      </p:sp>
      <p:sp>
        <p:nvSpPr>
          <p:cNvPr id="3" name="Content Placeholder 2"/>
          <p:cNvSpPr>
            <a:spLocks noGrp="1"/>
          </p:cNvSpPr>
          <p:nvPr>
            <p:ph idx="1"/>
          </p:nvPr>
        </p:nvSpPr>
        <p:spPr/>
        <p:txBody>
          <a:bodyPr>
            <a:normAutofit/>
          </a:bodyPr>
          <a:lstStyle/>
          <a:p>
            <a:r>
              <a:rPr lang="en-US" dirty="0" smtClean="0"/>
              <a:t>$8 billion set-aside from Coronavirus Relief Fund for Tribal Governments to use for expenditures incurred due to              </a:t>
            </a:r>
            <a:r>
              <a:rPr lang="en-US" dirty="0" err="1" smtClean="0"/>
              <a:t>COVID</a:t>
            </a:r>
            <a:r>
              <a:rPr lang="en-US" dirty="0" smtClean="0"/>
              <a:t>-19 emergency</a:t>
            </a:r>
          </a:p>
          <a:p>
            <a:r>
              <a:rPr lang="en-US" dirty="0" smtClean="0"/>
              <a:t>$454 billion from Coronavirus Economic Stabilization Act of 2020 – used for loans, loan guarantees and investments in support of the Fed Reserve’s lending facilities to eligible businesses, state (Tribes included), and municipalities.</a:t>
            </a:r>
            <a:endParaRPr lang="en-US" dirty="0"/>
          </a:p>
        </p:txBody>
      </p:sp>
      <p:sp>
        <p:nvSpPr>
          <p:cNvPr id="4" name="Content Placeholder 2"/>
          <p:cNvSpPr txBox="1">
            <a:spLocks/>
          </p:cNvSpPr>
          <p:nvPr/>
        </p:nvSpPr>
        <p:spPr>
          <a:xfrm>
            <a:off x="8412480" y="5488776"/>
            <a:ext cx="3779520" cy="649922"/>
          </a:xfrm>
          <a:prstGeom prst="rect">
            <a:avLst/>
          </a:prstGeom>
        </p:spPr>
        <p:txBody>
          <a:bodyPr vert="horz" lIns="91440" tIns="45720" rIns="91440" bIns="45720" rtlCol="0">
            <a:normAutofit/>
          </a:bodyPr>
          <a:lstStyle>
            <a:lvl1pPr marL="342891" indent="-342891" algn="l" defTabSz="914377"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32" indent="-285744" algn="l" defTabSz="914377"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71" indent="-228594" algn="l" defTabSz="914377"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160"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49"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200" dirty="0" smtClean="0"/>
              <a:t>Source: Congressional Native American Caucus</a:t>
            </a:r>
          </a:p>
          <a:p>
            <a:pPr marL="0" indent="0">
              <a:buNone/>
            </a:pPr>
            <a:r>
              <a:rPr lang="en-US" sz="1200" dirty="0" smtClean="0"/>
              <a:t>Co-Chairs Tom Cole (</a:t>
            </a:r>
            <a:r>
              <a:rPr lang="en-US" sz="1200" dirty="0" err="1" smtClean="0"/>
              <a:t>Okla</a:t>
            </a:r>
            <a:r>
              <a:rPr lang="en-US" sz="1200" dirty="0" smtClean="0"/>
              <a:t>-04) &amp; Deb </a:t>
            </a:r>
            <a:r>
              <a:rPr lang="en-US" sz="1200" dirty="0" err="1" smtClean="0"/>
              <a:t>Haaland</a:t>
            </a:r>
            <a:r>
              <a:rPr lang="en-US" sz="1200" dirty="0" smtClean="0"/>
              <a:t> (NM-01)</a:t>
            </a:r>
            <a:endParaRPr lang="en-US" sz="1200" dirty="0"/>
          </a:p>
        </p:txBody>
      </p:sp>
    </p:spTree>
    <p:extLst>
      <p:ext uri="{BB962C8B-B14F-4D97-AF65-F5344CB8AC3E}">
        <p14:creationId xmlns:p14="http://schemas.microsoft.com/office/powerpoint/2010/main" val="2380460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Economic Relief</a:t>
            </a:r>
            <a:endParaRPr lang="en-US" sz="3600" dirty="0"/>
          </a:p>
        </p:txBody>
      </p:sp>
      <p:sp>
        <p:nvSpPr>
          <p:cNvPr id="3" name="Content Placeholder 2"/>
          <p:cNvSpPr>
            <a:spLocks noGrp="1"/>
          </p:cNvSpPr>
          <p:nvPr>
            <p:ph idx="1"/>
          </p:nvPr>
        </p:nvSpPr>
        <p:spPr/>
        <p:txBody>
          <a:bodyPr>
            <a:normAutofit/>
          </a:bodyPr>
          <a:lstStyle/>
          <a:p>
            <a:r>
              <a:rPr lang="en-US" dirty="0" smtClean="0"/>
              <a:t>Keeping </a:t>
            </a:r>
            <a:r>
              <a:rPr lang="en-US" dirty="0"/>
              <a:t>American Workers Paid and Employed </a:t>
            </a:r>
            <a:r>
              <a:rPr lang="en-US" dirty="0" smtClean="0"/>
              <a:t>Act</a:t>
            </a:r>
          </a:p>
          <a:p>
            <a:pPr lvl="1"/>
            <a:r>
              <a:rPr lang="en-US" dirty="0" smtClean="0"/>
              <a:t>Makes </a:t>
            </a:r>
            <a:r>
              <a:rPr lang="en-US" dirty="0"/>
              <a:t>Tribes eligible for the Small Business Act Section 7(a) Paycheck Protection Program, which provides 100% federal loan guarantees up to $10 million to cover costs like employee salaries, paid sick leave/medical leave, mortgages/rents, and employee health insurance premiums. Includes Tribal businesses </a:t>
            </a:r>
          </a:p>
          <a:p>
            <a:endParaRPr lang="en-US" dirty="0"/>
          </a:p>
          <a:p>
            <a:endParaRPr lang="en-US" dirty="0"/>
          </a:p>
        </p:txBody>
      </p:sp>
      <p:sp>
        <p:nvSpPr>
          <p:cNvPr id="4" name="Content Placeholder 2"/>
          <p:cNvSpPr txBox="1">
            <a:spLocks/>
          </p:cNvSpPr>
          <p:nvPr/>
        </p:nvSpPr>
        <p:spPr>
          <a:xfrm>
            <a:off x="8412480" y="5488776"/>
            <a:ext cx="3779520" cy="649922"/>
          </a:xfrm>
          <a:prstGeom prst="rect">
            <a:avLst/>
          </a:prstGeom>
        </p:spPr>
        <p:txBody>
          <a:bodyPr vert="horz" lIns="91440" tIns="45720" rIns="91440" bIns="45720" rtlCol="0">
            <a:normAutofit/>
          </a:bodyPr>
          <a:lstStyle>
            <a:lvl1pPr marL="342891" indent="-342891" algn="l" defTabSz="914377"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32" indent="-285744" algn="l" defTabSz="914377"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71" indent="-228594" algn="l" defTabSz="914377"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160"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49"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200" dirty="0" smtClean="0"/>
              <a:t>Source: Congressional Native American Caucus</a:t>
            </a:r>
          </a:p>
          <a:p>
            <a:pPr marL="0" indent="0">
              <a:buNone/>
            </a:pPr>
            <a:r>
              <a:rPr lang="en-US" sz="1200" dirty="0" smtClean="0"/>
              <a:t>Co-Chairs Tom Cole (</a:t>
            </a:r>
            <a:r>
              <a:rPr lang="en-US" sz="1200" dirty="0" err="1" smtClean="0"/>
              <a:t>Okla</a:t>
            </a:r>
            <a:r>
              <a:rPr lang="en-US" sz="1200" dirty="0" smtClean="0"/>
              <a:t>-04) &amp; Deb </a:t>
            </a:r>
            <a:r>
              <a:rPr lang="en-US" sz="1200" dirty="0" err="1" smtClean="0"/>
              <a:t>Haaland</a:t>
            </a:r>
            <a:r>
              <a:rPr lang="en-US" sz="1200" dirty="0" smtClean="0"/>
              <a:t> (NM-01)</a:t>
            </a:r>
            <a:endParaRPr lang="en-US" sz="1200" dirty="0"/>
          </a:p>
        </p:txBody>
      </p:sp>
    </p:spTree>
    <p:extLst>
      <p:ext uri="{BB962C8B-B14F-4D97-AF65-F5344CB8AC3E}">
        <p14:creationId xmlns:p14="http://schemas.microsoft.com/office/powerpoint/2010/main" val="29287965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Economic Relief</a:t>
            </a:r>
            <a:endParaRPr lang="en-US" sz="3600" dirty="0"/>
          </a:p>
        </p:txBody>
      </p:sp>
      <p:sp>
        <p:nvSpPr>
          <p:cNvPr id="3" name="Content Placeholder 2"/>
          <p:cNvSpPr>
            <a:spLocks noGrp="1"/>
          </p:cNvSpPr>
          <p:nvPr>
            <p:ph idx="1"/>
          </p:nvPr>
        </p:nvSpPr>
        <p:spPr/>
        <p:txBody>
          <a:bodyPr>
            <a:normAutofit/>
          </a:bodyPr>
          <a:lstStyle/>
          <a:p>
            <a:r>
              <a:rPr lang="en-US" dirty="0" smtClean="0"/>
              <a:t>Emergency </a:t>
            </a:r>
            <a:r>
              <a:rPr lang="en-US" dirty="0"/>
              <a:t>Unemployment Relief for Governmental Entities and Nonprofit </a:t>
            </a:r>
            <a:r>
              <a:rPr lang="en-US" dirty="0" smtClean="0"/>
              <a:t>Organizations</a:t>
            </a:r>
          </a:p>
          <a:p>
            <a:pPr lvl="1"/>
            <a:r>
              <a:rPr lang="en-US" dirty="0" smtClean="0"/>
              <a:t>During </a:t>
            </a:r>
            <a:r>
              <a:rPr lang="en-US" dirty="0"/>
              <a:t>the period of the national emergency, the federal government would pay a 50 percent reimbursement for the cost of unemployment compensation paid by Indian Tribes that are reimbursement-option employers</a:t>
            </a:r>
          </a:p>
        </p:txBody>
      </p:sp>
      <p:sp>
        <p:nvSpPr>
          <p:cNvPr id="4" name="Content Placeholder 2"/>
          <p:cNvSpPr txBox="1">
            <a:spLocks/>
          </p:cNvSpPr>
          <p:nvPr/>
        </p:nvSpPr>
        <p:spPr>
          <a:xfrm>
            <a:off x="8412480" y="5488776"/>
            <a:ext cx="3779520" cy="649922"/>
          </a:xfrm>
          <a:prstGeom prst="rect">
            <a:avLst/>
          </a:prstGeom>
        </p:spPr>
        <p:txBody>
          <a:bodyPr vert="horz" lIns="91440" tIns="45720" rIns="91440" bIns="45720" rtlCol="0">
            <a:normAutofit/>
          </a:bodyPr>
          <a:lstStyle>
            <a:lvl1pPr marL="342891" indent="-342891" algn="l" defTabSz="914377"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32" indent="-285744" algn="l" defTabSz="914377"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71" indent="-228594" algn="l" defTabSz="914377"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160"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49"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200" dirty="0" smtClean="0"/>
              <a:t>Source: Congressional Native American Caucus</a:t>
            </a:r>
          </a:p>
          <a:p>
            <a:pPr marL="0" indent="0">
              <a:buNone/>
            </a:pPr>
            <a:r>
              <a:rPr lang="en-US" sz="1200" dirty="0" smtClean="0"/>
              <a:t>Co-Chairs Tom Cole (</a:t>
            </a:r>
            <a:r>
              <a:rPr lang="en-US" sz="1200" dirty="0" err="1" smtClean="0"/>
              <a:t>Okla</a:t>
            </a:r>
            <a:r>
              <a:rPr lang="en-US" sz="1200" dirty="0" smtClean="0"/>
              <a:t>-04) &amp; Deb </a:t>
            </a:r>
            <a:r>
              <a:rPr lang="en-US" sz="1200" dirty="0" err="1" smtClean="0"/>
              <a:t>Haaland</a:t>
            </a:r>
            <a:r>
              <a:rPr lang="en-US" sz="1200" dirty="0" smtClean="0"/>
              <a:t> (NM-01)</a:t>
            </a:r>
            <a:endParaRPr lang="en-US" sz="1200" dirty="0"/>
          </a:p>
        </p:txBody>
      </p:sp>
    </p:spTree>
    <p:extLst>
      <p:ext uri="{BB962C8B-B14F-4D97-AF65-F5344CB8AC3E}">
        <p14:creationId xmlns:p14="http://schemas.microsoft.com/office/powerpoint/2010/main" val="10952298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Economic Relief</a:t>
            </a:r>
            <a:endParaRPr lang="en-US" sz="3600" dirty="0"/>
          </a:p>
        </p:txBody>
      </p:sp>
      <p:sp>
        <p:nvSpPr>
          <p:cNvPr id="3" name="Content Placeholder 2"/>
          <p:cNvSpPr>
            <a:spLocks noGrp="1"/>
          </p:cNvSpPr>
          <p:nvPr>
            <p:ph idx="1"/>
          </p:nvPr>
        </p:nvSpPr>
        <p:spPr>
          <a:xfrm>
            <a:off x="609600" y="1712278"/>
            <a:ext cx="10972800" cy="4213055"/>
          </a:xfrm>
        </p:spPr>
        <p:txBody>
          <a:bodyPr>
            <a:normAutofit fontScale="85000" lnSpcReduction="20000"/>
          </a:bodyPr>
          <a:lstStyle/>
          <a:p>
            <a:r>
              <a:rPr lang="en-US" dirty="0" smtClean="0"/>
              <a:t>Emergency </a:t>
            </a:r>
            <a:r>
              <a:rPr lang="en-US" dirty="0"/>
              <a:t>Economic Injury Disaster Loan (</a:t>
            </a:r>
            <a:r>
              <a:rPr lang="en-US" dirty="0" err="1"/>
              <a:t>EIDL</a:t>
            </a:r>
            <a:r>
              <a:rPr lang="en-US" dirty="0"/>
              <a:t>) Grants—Tribal small businesses eligible.</a:t>
            </a:r>
          </a:p>
          <a:p>
            <a:r>
              <a:rPr lang="en-US" dirty="0" smtClean="0"/>
              <a:t>Nursing </a:t>
            </a:r>
            <a:r>
              <a:rPr lang="en-US" dirty="0"/>
              <a:t>Workforce Development Amendments—Includes </a:t>
            </a:r>
            <a:r>
              <a:rPr lang="en-US" dirty="0" err="1"/>
              <a:t>IHS</a:t>
            </a:r>
            <a:r>
              <a:rPr lang="en-US" dirty="0"/>
              <a:t> Community Health Aides.</a:t>
            </a:r>
          </a:p>
          <a:p>
            <a:r>
              <a:rPr lang="en-US" dirty="0" smtClean="0"/>
              <a:t>Health </a:t>
            </a:r>
            <a:r>
              <a:rPr lang="en-US" dirty="0"/>
              <a:t>Professions Workforce Programs— Qualified Tribes or tribal organizations may be prioritized for awards</a:t>
            </a:r>
          </a:p>
          <a:p>
            <a:r>
              <a:rPr lang="en-US" dirty="0" smtClean="0"/>
              <a:t>Priority </a:t>
            </a:r>
            <a:r>
              <a:rPr lang="en-US" dirty="0"/>
              <a:t>for Geriatrics Education and Training Grants for applicants with programs or activities that are expected to serve older adults in Indian Tribes or Tribal Organizations</a:t>
            </a:r>
          </a:p>
          <a:p>
            <a:r>
              <a:rPr lang="en-US" dirty="0" smtClean="0"/>
              <a:t>Extension </a:t>
            </a:r>
            <a:r>
              <a:rPr lang="en-US" dirty="0"/>
              <a:t>of the Temporary Assistance for Needy Families (</a:t>
            </a:r>
            <a:r>
              <a:rPr lang="en-US" dirty="0" err="1"/>
              <a:t>TANF</a:t>
            </a:r>
            <a:r>
              <a:rPr lang="en-US" dirty="0"/>
              <a:t>) Program through November 30, 2020</a:t>
            </a:r>
          </a:p>
        </p:txBody>
      </p:sp>
      <p:sp>
        <p:nvSpPr>
          <p:cNvPr id="4" name="Content Placeholder 2"/>
          <p:cNvSpPr txBox="1">
            <a:spLocks/>
          </p:cNvSpPr>
          <p:nvPr/>
        </p:nvSpPr>
        <p:spPr>
          <a:xfrm>
            <a:off x="8412480" y="5488776"/>
            <a:ext cx="3779520" cy="649922"/>
          </a:xfrm>
          <a:prstGeom prst="rect">
            <a:avLst/>
          </a:prstGeom>
        </p:spPr>
        <p:txBody>
          <a:bodyPr vert="horz" lIns="91440" tIns="45720" rIns="91440" bIns="45720" rtlCol="0">
            <a:normAutofit/>
          </a:bodyPr>
          <a:lstStyle>
            <a:lvl1pPr marL="342891" indent="-342891" algn="l" defTabSz="914377"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32" indent="-285744" algn="l" defTabSz="914377"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71" indent="-228594" algn="l" defTabSz="914377"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160"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49"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200" dirty="0" smtClean="0"/>
              <a:t>Source: Congressional Native American Caucus</a:t>
            </a:r>
          </a:p>
          <a:p>
            <a:pPr marL="0" indent="0">
              <a:buNone/>
            </a:pPr>
            <a:r>
              <a:rPr lang="en-US" sz="1200" dirty="0" smtClean="0"/>
              <a:t>Co-Chairs Tom Cole (</a:t>
            </a:r>
            <a:r>
              <a:rPr lang="en-US" sz="1200" dirty="0" err="1" smtClean="0"/>
              <a:t>Okla</a:t>
            </a:r>
            <a:r>
              <a:rPr lang="en-US" sz="1200" dirty="0" smtClean="0"/>
              <a:t>-04) &amp; Deb </a:t>
            </a:r>
            <a:r>
              <a:rPr lang="en-US" sz="1200" dirty="0" err="1" smtClean="0"/>
              <a:t>Haaland</a:t>
            </a:r>
            <a:r>
              <a:rPr lang="en-US" sz="1200" dirty="0" smtClean="0"/>
              <a:t> (NM-01)</a:t>
            </a:r>
            <a:endParaRPr lang="en-US" sz="1200" dirty="0"/>
          </a:p>
        </p:txBody>
      </p:sp>
    </p:spTree>
    <p:extLst>
      <p:ext uri="{BB962C8B-B14F-4D97-AF65-F5344CB8AC3E}">
        <p14:creationId xmlns:p14="http://schemas.microsoft.com/office/powerpoint/2010/main" val="41470795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INSURANCE COVERAGE UNDER BUSINESS DISRUPTIONS</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9244609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Insurance </a:t>
            </a:r>
            <a:r>
              <a:rPr lang="en-US" smtClean="0"/>
              <a:t>Coverage For </a:t>
            </a:r>
            <a:r>
              <a:rPr lang="en-US" dirty="0" smtClean="0"/>
              <a:t>Business Disruption</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Potentially applicable coverages</a:t>
            </a:r>
          </a:p>
          <a:p>
            <a:pPr lvl="1"/>
            <a:r>
              <a:rPr lang="en-US" dirty="0" smtClean="0"/>
              <a:t>Property </a:t>
            </a:r>
          </a:p>
          <a:p>
            <a:pPr lvl="1"/>
            <a:r>
              <a:rPr lang="en-US" dirty="0" smtClean="0"/>
              <a:t>Pollution </a:t>
            </a:r>
          </a:p>
          <a:p>
            <a:pPr lvl="1"/>
            <a:r>
              <a:rPr lang="en-US" dirty="0" smtClean="0"/>
              <a:t>Crisis management </a:t>
            </a:r>
          </a:p>
          <a:p>
            <a:r>
              <a:rPr lang="en-US" dirty="0" smtClean="0"/>
              <a:t>Tribal First property policy (</a:t>
            </a:r>
            <a:r>
              <a:rPr lang="en-US" dirty="0"/>
              <a:t>017471589/06 (Dec 15) </a:t>
            </a:r>
            <a:r>
              <a:rPr lang="en-US" dirty="0" smtClean="0"/>
              <a:t>9137)</a:t>
            </a:r>
          </a:p>
          <a:p>
            <a:pPr lvl="1"/>
            <a:r>
              <a:rPr lang="en-US" dirty="0"/>
              <a:t>No virus exclusion </a:t>
            </a:r>
          </a:p>
          <a:p>
            <a:pPr lvl="1"/>
            <a:r>
              <a:rPr lang="en-US" dirty="0" smtClean="0"/>
              <a:t>“direct physical loss or damage” requirement</a:t>
            </a:r>
          </a:p>
          <a:p>
            <a:pPr lvl="2"/>
            <a:r>
              <a:rPr lang="en-US" dirty="0"/>
              <a:t>Actual exposure to </a:t>
            </a:r>
            <a:r>
              <a:rPr lang="en-US" dirty="0" err="1"/>
              <a:t>COVID</a:t>
            </a:r>
            <a:r>
              <a:rPr lang="en-US" dirty="0"/>
              <a:t>-19?</a:t>
            </a:r>
          </a:p>
          <a:p>
            <a:pPr lvl="2"/>
            <a:r>
              <a:rPr lang="en-US" dirty="0" smtClean="0"/>
              <a:t>Civil authority coverage (10 mile radius)</a:t>
            </a:r>
          </a:p>
          <a:p>
            <a:pPr lvl="3"/>
            <a:r>
              <a:rPr lang="en-US" dirty="0"/>
              <a:t>Voluntary or involuntary shutdown? </a:t>
            </a:r>
          </a:p>
        </p:txBody>
      </p:sp>
    </p:spTree>
    <p:extLst>
      <p:ext uri="{BB962C8B-B14F-4D97-AF65-F5344CB8AC3E}">
        <p14:creationId xmlns:p14="http://schemas.microsoft.com/office/powerpoint/2010/main" val="1292981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Insurance </a:t>
            </a:r>
            <a:r>
              <a:rPr lang="en-US" smtClean="0"/>
              <a:t>Coverage For </a:t>
            </a:r>
            <a:r>
              <a:rPr lang="en-US" dirty="0" smtClean="0"/>
              <a:t>Business Disruption</a:t>
            </a:r>
            <a:endParaRPr lang="en-US" dirty="0"/>
          </a:p>
        </p:txBody>
      </p:sp>
      <p:sp>
        <p:nvSpPr>
          <p:cNvPr id="3" name="Content Placeholder 2"/>
          <p:cNvSpPr>
            <a:spLocks noGrp="1"/>
          </p:cNvSpPr>
          <p:nvPr>
            <p:ph idx="1"/>
          </p:nvPr>
        </p:nvSpPr>
        <p:spPr/>
        <p:txBody>
          <a:bodyPr>
            <a:normAutofit/>
          </a:bodyPr>
          <a:lstStyle/>
          <a:p>
            <a:r>
              <a:rPr lang="en-US" dirty="0" smtClean="0"/>
              <a:t>Separate pollution coverage for “disinfection events”</a:t>
            </a:r>
          </a:p>
          <a:p>
            <a:pPr lvl="1"/>
            <a:r>
              <a:rPr lang="en-US" dirty="0" smtClean="0"/>
              <a:t>includes outbreak or epidemic involving communicable virus</a:t>
            </a:r>
          </a:p>
          <a:p>
            <a:pPr lvl="1"/>
            <a:r>
              <a:rPr lang="en-US" dirty="0" smtClean="0"/>
              <a:t>must be reported to local, state or federal government or public health agency or entity </a:t>
            </a:r>
          </a:p>
          <a:p>
            <a:pPr lvl="1"/>
            <a:r>
              <a:rPr lang="en-US" dirty="0" smtClean="0"/>
              <a:t>Covers reasonable disinfection costs</a:t>
            </a:r>
          </a:p>
          <a:p>
            <a:r>
              <a:rPr lang="en-US" dirty="0" smtClean="0"/>
              <a:t>Importance of giving timely notice</a:t>
            </a:r>
          </a:p>
          <a:p>
            <a:pPr lvl="1"/>
            <a:endParaRPr lang="en-US" dirty="0" smtClean="0"/>
          </a:p>
        </p:txBody>
      </p:sp>
    </p:spTree>
    <p:extLst>
      <p:ext uri="{BB962C8B-B14F-4D97-AF65-F5344CB8AC3E}">
        <p14:creationId xmlns:p14="http://schemas.microsoft.com/office/powerpoint/2010/main" val="20527733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LABOR &amp; EMPLOYMENT ISSUES</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7892345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0E251-8C37-7C40-BC66-DFB314F6D333}"/>
              </a:ext>
            </a:extLst>
          </p:cNvPr>
          <p:cNvSpPr>
            <a:spLocks noGrp="1"/>
          </p:cNvSpPr>
          <p:nvPr>
            <p:ph type="title"/>
          </p:nvPr>
        </p:nvSpPr>
        <p:spPr/>
        <p:txBody>
          <a:bodyPr>
            <a:normAutofit/>
          </a:bodyPr>
          <a:lstStyle/>
          <a:p>
            <a:r>
              <a:rPr lang="en-US" dirty="0"/>
              <a:t>Last Week’s News	</a:t>
            </a:r>
          </a:p>
        </p:txBody>
      </p:sp>
      <p:sp>
        <p:nvSpPr>
          <p:cNvPr id="3" name="Content Placeholder 2">
            <a:extLst>
              <a:ext uri="{FF2B5EF4-FFF2-40B4-BE49-F238E27FC236}">
                <a16:creationId xmlns:a16="http://schemas.microsoft.com/office/drawing/2014/main" id="{6E8DEF5D-A63F-C34D-8223-5EF2268C86D6}"/>
              </a:ext>
            </a:extLst>
          </p:cNvPr>
          <p:cNvSpPr>
            <a:spLocks noGrp="1"/>
          </p:cNvSpPr>
          <p:nvPr>
            <p:ph idx="1"/>
          </p:nvPr>
        </p:nvSpPr>
        <p:spPr/>
        <p:txBody>
          <a:bodyPr>
            <a:normAutofit fontScale="92500" lnSpcReduction="20000"/>
          </a:bodyPr>
          <a:lstStyle/>
          <a:p>
            <a:r>
              <a:rPr lang="en-US" dirty="0">
                <a:solidFill>
                  <a:srgbClr val="FF0000"/>
                </a:solidFill>
              </a:rPr>
              <a:t>Families First Coronavirus Response Act</a:t>
            </a:r>
          </a:p>
          <a:p>
            <a:endParaRPr lang="en-US" dirty="0"/>
          </a:p>
          <a:p>
            <a:r>
              <a:rPr lang="en-US" dirty="0"/>
              <a:t>Introduced on March 11 in House</a:t>
            </a:r>
          </a:p>
          <a:p>
            <a:endParaRPr lang="en-US" dirty="0"/>
          </a:p>
          <a:p>
            <a:r>
              <a:rPr lang="en-US" dirty="0"/>
              <a:t>Passed House on March 14</a:t>
            </a:r>
          </a:p>
          <a:p>
            <a:endParaRPr lang="en-US" dirty="0"/>
          </a:p>
          <a:p>
            <a:r>
              <a:rPr lang="en-US" dirty="0"/>
              <a:t>Amended by House on March 16</a:t>
            </a:r>
          </a:p>
          <a:p>
            <a:endParaRPr lang="en-US" dirty="0"/>
          </a:p>
          <a:p>
            <a:r>
              <a:rPr lang="en-US" dirty="0"/>
              <a:t>Passed Senate &amp; Signed by President on March 18</a:t>
            </a:r>
          </a:p>
        </p:txBody>
      </p:sp>
    </p:spTree>
    <p:extLst>
      <p:ext uri="{BB962C8B-B14F-4D97-AF65-F5344CB8AC3E}">
        <p14:creationId xmlns:p14="http://schemas.microsoft.com/office/powerpoint/2010/main" val="13523084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F5099-BC06-344A-951E-D9DE41E3A554}"/>
              </a:ext>
            </a:extLst>
          </p:cNvPr>
          <p:cNvSpPr>
            <a:spLocks noGrp="1"/>
          </p:cNvSpPr>
          <p:nvPr>
            <p:ph type="title"/>
          </p:nvPr>
        </p:nvSpPr>
        <p:spPr/>
        <p:txBody>
          <a:bodyPr/>
          <a:lstStyle/>
          <a:p>
            <a:r>
              <a:rPr lang="en-US" dirty="0"/>
              <a:t>Yesterday’s News 	</a:t>
            </a:r>
          </a:p>
        </p:txBody>
      </p:sp>
      <p:sp>
        <p:nvSpPr>
          <p:cNvPr id="3" name="Content Placeholder 2">
            <a:extLst>
              <a:ext uri="{FF2B5EF4-FFF2-40B4-BE49-F238E27FC236}">
                <a16:creationId xmlns:a16="http://schemas.microsoft.com/office/drawing/2014/main" id="{2101A303-212E-CB4E-B568-F4BD7F14184D}"/>
              </a:ext>
            </a:extLst>
          </p:cNvPr>
          <p:cNvSpPr>
            <a:spLocks noGrp="1"/>
          </p:cNvSpPr>
          <p:nvPr>
            <p:ph idx="1"/>
          </p:nvPr>
        </p:nvSpPr>
        <p:spPr/>
        <p:txBody>
          <a:bodyPr>
            <a:normAutofit fontScale="92500" lnSpcReduction="10000"/>
          </a:bodyPr>
          <a:lstStyle/>
          <a:p>
            <a:pPr marL="0" indent="0">
              <a:buNone/>
            </a:pPr>
            <a:endParaRPr lang="en-US" dirty="0"/>
          </a:p>
          <a:p>
            <a:r>
              <a:rPr lang="en-US" dirty="0"/>
              <a:t>March 19 – California issues Stay at Home Order</a:t>
            </a:r>
          </a:p>
          <a:p>
            <a:endParaRPr lang="en-US" dirty="0"/>
          </a:p>
          <a:p>
            <a:r>
              <a:rPr lang="en-US" dirty="0"/>
              <a:t>March 20-21 – Other states (NY, NJ, IL, CT, OH) Followed Suit</a:t>
            </a:r>
          </a:p>
          <a:p>
            <a:endParaRPr lang="en-US" dirty="0"/>
          </a:p>
          <a:p>
            <a:r>
              <a:rPr lang="en-US" dirty="0"/>
              <a:t>Business Scrambling to Determine If and How to Operate</a:t>
            </a:r>
          </a:p>
          <a:p>
            <a:endParaRPr lang="en-US" dirty="0"/>
          </a:p>
          <a:p>
            <a:r>
              <a:rPr lang="en-US" dirty="0"/>
              <a:t>Learning About Essential Infrastructure Sectors</a:t>
            </a:r>
          </a:p>
        </p:txBody>
      </p:sp>
    </p:spTree>
    <p:extLst>
      <p:ext uri="{BB962C8B-B14F-4D97-AF65-F5344CB8AC3E}">
        <p14:creationId xmlns:p14="http://schemas.microsoft.com/office/powerpoint/2010/main" val="8223741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F8F68-A1F2-C749-9818-66A983B0E2A1}"/>
              </a:ext>
            </a:extLst>
          </p:cNvPr>
          <p:cNvSpPr>
            <a:spLocks noGrp="1"/>
          </p:cNvSpPr>
          <p:nvPr>
            <p:ph type="title"/>
          </p:nvPr>
        </p:nvSpPr>
        <p:spPr/>
        <p:txBody>
          <a:bodyPr/>
          <a:lstStyle/>
          <a:p>
            <a:r>
              <a:rPr lang="en-US" dirty="0"/>
              <a:t>Today’s News </a:t>
            </a:r>
          </a:p>
        </p:txBody>
      </p:sp>
      <p:sp>
        <p:nvSpPr>
          <p:cNvPr id="3" name="Content Placeholder 2">
            <a:extLst>
              <a:ext uri="{FF2B5EF4-FFF2-40B4-BE49-F238E27FC236}">
                <a16:creationId xmlns:a16="http://schemas.microsoft.com/office/drawing/2014/main" id="{FEA06AED-C3A1-B642-A1A6-111A1DC6E0E8}"/>
              </a:ext>
            </a:extLst>
          </p:cNvPr>
          <p:cNvSpPr>
            <a:spLocks noGrp="1"/>
          </p:cNvSpPr>
          <p:nvPr>
            <p:ph idx="1"/>
          </p:nvPr>
        </p:nvSpPr>
        <p:spPr/>
        <p:txBody>
          <a:bodyPr/>
          <a:lstStyle/>
          <a:p>
            <a:r>
              <a:rPr lang="en-US" dirty="0"/>
              <a:t>New Relief Legislation</a:t>
            </a:r>
          </a:p>
          <a:p>
            <a:endParaRPr lang="en-US" dirty="0"/>
          </a:p>
          <a:p>
            <a:r>
              <a:rPr lang="en-US" dirty="0">
                <a:solidFill>
                  <a:srgbClr val="FF0000"/>
                </a:solidFill>
              </a:rPr>
              <a:t>CARES Act </a:t>
            </a:r>
            <a:endParaRPr lang="en-US" dirty="0"/>
          </a:p>
          <a:p>
            <a:r>
              <a:rPr lang="en-US" dirty="0"/>
              <a:t>Lots of Money Being Thrown At Situation – </a:t>
            </a:r>
          </a:p>
          <a:p>
            <a:r>
              <a:rPr lang="en-US" dirty="0"/>
              <a:t>$2 Trillion Dollars -- </a:t>
            </a:r>
            <a:r>
              <a:rPr lang="en-US" b="1" i="1" dirty="0">
                <a:solidFill>
                  <a:srgbClr val="FF0000"/>
                </a:solidFill>
              </a:rPr>
              <a:t>$2,000,000,000,000.00</a:t>
            </a:r>
          </a:p>
          <a:p>
            <a:endParaRPr lang="en-US" b="1" i="1" dirty="0">
              <a:solidFill>
                <a:srgbClr val="FF0000"/>
              </a:solidFill>
            </a:endParaRPr>
          </a:p>
          <a:p>
            <a:r>
              <a:rPr lang="en-US" b="1" i="1" dirty="0">
                <a:solidFill>
                  <a:schemeClr val="tx2"/>
                </a:solidFill>
              </a:rPr>
              <a:t>Tomorrow – Phase 4</a:t>
            </a:r>
          </a:p>
        </p:txBody>
      </p:sp>
    </p:spTree>
    <p:extLst>
      <p:ext uri="{BB962C8B-B14F-4D97-AF65-F5344CB8AC3E}">
        <p14:creationId xmlns:p14="http://schemas.microsoft.com/office/powerpoint/2010/main" val="15975318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D18EB-0832-7A43-9C5F-E994FF2B415F}"/>
              </a:ext>
            </a:extLst>
          </p:cNvPr>
          <p:cNvSpPr>
            <a:spLocks noGrp="1"/>
          </p:cNvSpPr>
          <p:nvPr>
            <p:ph type="title"/>
          </p:nvPr>
        </p:nvSpPr>
        <p:spPr/>
        <p:txBody>
          <a:bodyPr/>
          <a:lstStyle/>
          <a:p>
            <a:r>
              <a:rPr lang="en-US" dirty="0"/>
              <a:t>CARES ACT </a:t>
            </a:r>
          </a:p>
        </p:txBody>
      </p:sp>
      <p:pic>
        <p:nvPicPr>
          <p:cNvPr id="5" name="Content Placeholder 4">
            <a:extLst>
              <a:ext uri="{FF2B5EF4-FFF2-40B4-BE49-F238E27FC236}">
                <a16:creationId xmlns:a16="http://schemas.microsoft.com/office/drawing/2014/main" id="{37275B12-7C49-9B40-B415-A6CF0045F4F3}"/>
              </a:ext>
              <a:ext uri="{C183D7F6-B498-43B3-948B-1728B52AA6E4}">
                <adec:decorative xmlns="" xmlns:adec="http://schemas.microsoft.com/office/drawing/2017/decorative" val="1"/>
              </a:ext>
            </a:extLst>
          </p:cNvPr>
          <p:cNvPicPr>
            <a:picLocks noGrp="1" noChangeAspect="1"/>
          </p:cNvPicPr>
          <p:nvPr>
            <p:ph idx="1"/>
          </p:nvPr>
        </p:nvPicPr>
        <p:blipFill>
          <a:blip r:embed="rId2"/>
          <a:stretch>
            <a:fillRect/>
          </a:stretch>
        </p:blipFill>
        <p:spPr>
          <a:xfrm>
            <a:off x="1911458" y="1524000"/>
            <a:ext cx="7693079" cy="4804249"/>
          </a:xfrm>
        </p:spPr>
      </p:pic>
    </p:spTree>
    <p:extLst>
      <p:ext uri="{BB962C8B-B14F-4D97-AF65-F5344CB8AC3E}">
        <p14:creationId xmlns:p14="http://schemas.microsoft.com/office/powerpoint/2010/main" val="39819224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0E251-8C37-7C40-BC66-DFB314F6D333}"/>
              </a:ext>
            </a:extLst>
          </p:cNvPr>
          <p:cNvSpPr>
            <a:spLocks noGrp="1"/>
          </p:cNvSpPr>
          <p:nvPr>
            <p:ph type="title"/>
          </p:nvPr>
        </p:nvSpPr>
        <p:spPr/>
        <p:txBody>
          <a:bodyPr>
            <a:normAutofit/>
          </a:bodyPr>
          <a:lstStyle/>
          <a:p>
            <a:r>
              <a:rPr lang="en-US" b="1" dirty="0"/>
              <a:t>Families First Coronavirus Response Act</a:t>
            </a:r>
          </a:p>
        </p:txBody>
      </p:sp>
      <p:sp>
        <p:nvSpPr>
          <p:cNvPr id="3" name="Content Placeholder 2">
            <a:extLst>
              <a:ext uri="{FF2B5EF4-FFF2-40B4-BE49-F238E27FC236}">
                <a16:creationId xmlns:a16="http://schemas.microsoft.com/office/drawing/2014/main" id="{6E8DEF5D-A63F-C34D-8223-5EF2268C86D6}"/>
              </a:ext>
            </a:extLst>
          </p:cNvPr>
          <p:cNvSpPr>
            <a:spLocks noGrp="1"/>
          </p:cNvSpPr>
          <p:nvPr>
            <p:ph idx="1"/>
          </p:nvPr>
        </p:nvSpPr>
        <p:spPr/>
        <p:txBody>
          <a:bodyPr/>
          <a:lstStyle/>
          <a:p>
            <a:r>
              <a:rPr lang="en-US" dirty="0"/>
              <a:t>Introduced on March 11 in House</a:t>
            </a:r>
          </a:p>
          <a:p>
            <a:endParaRPr lang="en-US" dirty="0"/>
          </a:p>
          <a:p>
            <a:r>
              <a:rPr lang="en-US" dirty="0"/>
              <a:t>Passed House on March 14</a:t>
            </a:r>
          </a:p>
          <a:p>
            <a:endParaRPr lang="en-US" dirty="0"/>
          </a:p>
          <a:p>
            <a:r>
              <a:rPr lang="en-US" dirty="0"/>
              <a:t>Amended by House on March 16</a:t>
            </a:r>
          </a:p>
          <a:p>
            <a:endParaRPr lang="en-US" dirty="0"/>
          </a:p>
          <a:p>
            <a:r>
              <a:rPr lang="en-US" dirty="0"/>
              <a:t>Passed Senate &amp; Signed by President on March 18</a:t>
            </a:r>
          </a:p>
        </p:txBody>
      </p:sp>
    </p:spTree>
    <p:extLst>
      <p:ext uri="{BB962C8B-B14F-4D97-AF65-F5344CB8AC3E}">
        <p14:creationId xmlns:p14="http://schemas.microsoft.com/office/powerpoint/2010/main" val="2439086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0E251-8C37-7C40-BC66-DFB314F6D333}"/>
              </a:ext>
            </a:extLst>
          </p:cNvPr>
          <p:cNvSpPr>
            <a:spLocks noGrp="1"/>
          </p:cNvSpPr>
          <p:nvPr>
            <p:ph type="title"/>
          </p:nvPr>
        </p:nvSpPr>
        <p:spPr/>
        <p:txBody>
          <a:bodyPr>
            <a:normAutofit/>
          </a:bodyPr>
          <a:lstStyle/>
          <a:p>
            <a:r>
              <a:rPr lang="en-US" b="1" dirty="0"/>
              <a:t>Families First Coronavirus Response Act</a:t>
            </a:r>
          </a:p>
        </p:txBody>
      </p:sp>
      <p:sp>
        <p:nvSpPr>
          <p:cNvPr id="3" name="Content Placeholder 2">
            <a:extLst>
              <a:ext uri="{FF2B5EF4-FFF2-40B4-BE49-F238E27FC236}">
                <a16:creationId xmlns:a16="http://schemas.microsoft.com/office/drawing/2014/main" id="{6E8DEF5D-A63F-C34D-8223-5EF2268C86D6}"/>
              </a:ext>
            </a:extLst>
          </p:cNvPr>
          <p:cNvSpPr>
            <a:spLocks noGrp="1"/>
          </p:cNvSpPr>
          <p:nvPr>
            <p:ph idx="1"/>
          </p:nvPr>
        </p:nvSpPr>
        <p:spPr/>
        <p:txBody>
          <a:bodyPr/>
          <a:lstStyle/>
          <a:p>
            <a:r>
              <a:rPr lang="en-US" dirty="0"/>
              <a:t>Big Question – Application to Tribes</a:t>
            </a:r>
          </a:p>
          <a:p>
            <a:endParaRPr lang="en-US" dirty="0"/>
          </a:p>
          <a:p>
            <a:r>
              <a:rPr lang="en-US" dirty="0"/>
              <a:t>Fair Labor Standards Act </a:t>
            </a:r>
          </a:p>
          <a:p>
            <a:endParaRPr lang="en-US" dirty="0"/>
          </a:p>
          <a:p>
            <a:r>
              <a:rPr lang="en-US" dirty="0"/>
              <a:t>Family Medical Leave Act</a:t>
            </a:r>
          </a:p>
          <a:p>
            <a:endParaRPr lang="en-US" dirty="0"/>
          </a:p>
          <a:p>
            <a:r>
              <a:rPr lang="en-US" dirty="0"/>
              <a:t>Circuit Split – Sixth Circuit ????</a:t>
            </a:r>
          </a:p>
        </p:txBody>
      </p:sp>
    </p:spTree>
    <p:extLst>
      <p:ext uri="{BB962C8B-B14F-4D97-AF65-F5344CB8AC3E}">
        <p14:creationId xmlns:p14="http://schemas.microsoft.com/office/powerpoint/2010/main" val="18825833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05ED3-2B9F-C94C-AD09-92C9B0B3E67E}"/>
              </a:ext>
            </a:extLst>
          </p:cNvPr>
          <p:cNvSpPr>
            <a:spLocks noGrp="1"/>
          </p:cNvSpPr>
          <p:nvPr>
            <p:ph type="title"/>
          </p:nvPr>
        </p:nvSpPr>
        <p:spPr/>
        <p:txBody>
          <a:bodyPr/>
          <a:lstStyle/>
          <a:p>
            <a:r>
              <a:rPr lang="en-US" b="1" dirty="0"/>
              <a:t>Families First Coronavirus Response Act</a:t>
            </a:r>
          </a:p>
        </p:txBody>
      </p:sp>
      <p:sp>
        <p:nvSpPr>
          <p:cNvPr id="3" name="Content Placeholder 2">
            <a:extLst>
              <a:ext uri="{FF2B5EF4-FFF2-40B4-BE49-F238E27FC236}">
                <a16:creationId xmlns:a16="http://schemas.microsoft.com/office/drawing/2014/main" id="{085B795D-F0C6-8D46-AE93-D86EF1712006}"/>
              </a:ext>
            </a:extLst>
          </p:cNvPr>
          <p:cNvSpPr>
            <a:spLocks noGrp="1"/>
          </p:cNvSpPr>
          <p:nvPr>
            <p:ph idx="1"/>
          </p:nvPr>
        </p:nvSpPr>
        <p:spPr/>
        <p:txBody>
          <a:bodyPr/>
          <a:lstStyle/>
          <a:p>
            <a:r>
              <a:rPr lang="en-US" dirty="0"/>
              <a:t>Three Main Divisions That Deal With Employers</a:t>
            </a:r>
          </a:p>
          <a:p>
            <a:endParaRPr lang="en-US" dirty="0"/>
          </a:p>
          <a:p>
            <a:r>
              <a:rPr lang="en-US" dirty="0"/>
              <a:t>Emergency Paid Family Medical Leave</a:t>
            </a:r>
          </a:p>
          <a:p>
            <a:endParaRPr lang="en-US" dirty="0"/>
          </a:p>
          <a:p>
            <a:r>
              <a:rPr lang="en-US" dirty="0"/>
              <a:t>Emergency Paid Sick Leave</a:t>
            </a:r>
          </a:p>
          <a:p>
            <a:endParaRPr lang="en-US" dirty="0"/>
          </a:p>
          <a:p>
            <a:r>
              <a:rPr lang="en-US" dirty="0"/>
              <a:t>Refundable Tax Credits to Offset Some of the Costs</a:t>
            </a:r>
          </a:p>
        </p:txBody>
      </p:sp>
    </p:spTree>
    <p:extLst>
      <p:ext uri="{BB962C8B-B14F-4D97-AF65-F5344CB8AC3E}">
        <p14:creationId xmlns:p14="http://schemas.microsoft.com/office/powerpoint/2010/main" val="34421535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CB5FC-F2C6-0B4C-BF04-528CC777531D}"/>
              </a:ext>
            </a:extLst>
          </p:cNvPr>
          <p:cNvSpPr>
            <a:spLocks noGrp="1"/>
          </p:cNvSpPr>
          <p:nvPr>
            <p:ph type="title"/>
          </p:nvPr>
        </p:nvSpPr>
        <p:spPr/>
        <p:txBody>
          <a:bodyPr/>
          <a:lstStyle/>
          <a:p>
            <a:r>
              <a:rPr lang="en-US" b="1" dirty="0"/>
              <a:t>Emergency FMLA Leave	</a:t>
            </a:r>
          </a:p>
        </p:txBody>
      </p:sp>
      <p:sp>
        <p:nvSpPr>
          <p:cNvPr id="3" name="Content Placeholder 2">
            <a:extLst>
              <a:ext uri="{FF2B5EF4-FFF2-40B4-BE49-F238E27FC236}">
                <a16:creationId xmlns:a16="http://schemas.microsoft.com/office/drawing/2014/main" id="{0603AA69-A6FB-5B4E-ADDB-CDF06E14856A}"/>
              </a:ext>
            </a:extLst>
          </p:cNvPr>
          <p:cNvSpPr>
            <a:spLocks noGrp="1"/>
          </p:cNvSpPr>
          <p:nvPr>
            <p:ph idx="1"/>
          </p:nvPr>
        </p:nvSpPr>
        <p:spPr/>
        <p:txBody>
          <a:bodyPr>
            <a:normAutofit lnSpcReduction="10000"/>
          </a:bodyPr>
          <a:lstStyle/>
          <a:p>
            <a:r>
              <a:rPr lang="en-US" dirty="0"/>
              <a:t>Broader Coverage Than Regular FMLA</a:t>
            </a:r>
          </a:p>
          <a:p>
            <a:endParaRPr lang="en-US" dirty="0"/>
          </a:p>
          <a:p>
            <a:r>
              <a:rPr lang="en-US" dirty="0"/>
              <a:t>Covers </a:t>
            </a:r>
            <a:r>
              <a:rPr lang="en-US" b="1" dirty="0"/>
              <a:t>All Employers with Fewer Than 500 Employees</a:t>
            </a:r>
          </a:p>
          <a:p>
            <a:endParaRPr lang="en-US" dirty="0"/>
          </a:p>
          <a:p>
            <a:r>
              <a:rPr lang="en-US" dirty="0"/>
              <a:t>Covers </a:t>
            </a:r>
            <a:r>
              <a:rPr lang="en-US" b="1" dirty="0"/>
              <a:t>All Employees Who Have Worked 30 Days</a:t>
            </a:r>
          </a:p>
          <a:p>
            <a:endParaRPr lang="en-US" b="1" dirty="0"/>
          </a:p>
          <a:p>
            <a:r>
              <a:rPr lang="en-US" b="1" dirty="0"/>
              <a:t>Exempts Employee Health Care Providers &amp; Emergency Responders</a:t>
            </a:r>
          </a:p>
        </p:txBody>
      </p:sp>
    </p:spTree>
    <p:extLst>
      <p:ext uri="{BB962C8B-B14F-4D97-AF65-F5344CB8AC3E}">
        <p14:creationId xmlns:p14="http://schemas.microsoft.com/office/powerpoint/2010/main" val="8800302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1FB1E-2520-2542-9A36-BC5DFB0E3235}"/>
              </a:ext>
            </a:extLst>
          </p:cNvPr>
          <p:cNvSpPr>
            <a:spLocks noGrp="1"/>
          </p:cNvSpPr>
          <p:nvPr>
            <p:ph type="title"/>
          </p:nvPr>
        </p:nvSpPr>
        <p:spPr/>
        <p:txBody>
          <a:bodyPr/>
          <a:lstStyle/>
          <a:p>
            <a:r>
              <a:rPr lang="en-US" b="1"/>
              <a:t>What is the leave for …</a:t>
            </a:r>
          </a:p>
        </p:txBody>
      </p:sp>
      <p:sp>
        <p:nvSpPr>
          <p:cNvPr id="3" name="Content Placeholder 2">
            <a:extLst>
              <a:ext uri="{FF2B5EF4-FFF2-40B4-BE49-F238E27FC236}">
                <a16:creationId xmlns:a16="http://schemas.microsoft.com/office/drawing/2014/main" id="{99E215DA-6EF0-464F-88AE-9CF4CF2AA030}"/>
              </a:ext>
            </a:extLst>
          </p:cNvPr>
          <p:cNvSpPr>
            <a:spLocks noGrp="1"/>
          </p:cNvSpPr>
          <p:nvPr>
            <p:ph idx="1"/>
          </p:nvPr>
        </p:nvSpPr>
        <p:spPr/>
        <p:txBody>
          <a:bodyPr/>
          <a:lstStyle/>
          <a:p>
            <a:r>
              <a:rPr lang="en-US"/>
              <a:t>Where the employee is unable to work (or telework); </a:t>
            </a:r>
          </a:p>
          <a:p>
            <a:endParaRPr lang="en-US"/>
          </a:p>
          <a:p>
            <a:r>
              <a:rPr lang="en-US"/>
              <a:t>Due to a need for leave to care for child under 18 years of age; </a:t>
            </a:r>
          </a:p>
          <a:p>
            <a:endParaRPr lang="en-US"/>
          </a:p>
          <a:p>
            <a:r>
              <a:rPr lang="en-US"/>
              <a:t>If the school or place of care has been closed, or unavailable;</a:t>
            </a:r>
          </a:p>
          <a:p>
            <a:endParaRPr lang="en-US"/>
          </a:p>
          <a:p>
            <a:r>
              <a:rPr lang="en-US"/>
              <a:t>Due to a public health emergency. </a:t>
            </a:r>
          </a:p>
        </p:txBody>
      </p:sp>
    </p:spTree>
    <p:extLst>
      <p:ext uri="{BB962C8B-B14F-4D97-AF65-F5344CB8AC3E}">
        <p14:creationId xmlns:p14="http://schemas.microsoft.com/office/powerpoint/2010/main" val="15949892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D356A-52BD-894F-8BA2-1AA201D449AE}"/>
              </a:ext>
            </a:extLst>
          </p:cNvPr>
          <p:cNvSpPr>
            <a:spLocks noGrp="1"/>
          </p:cNvSpPr>
          <p:nvPr>
            <p:ph type="title"/>
          </p:nvPr>
        </p:nvSpPr>
        <p:spPr/>
        <p:txBody>
          <a:bodyPr/>
          <a:lstStyle/>
          <a:p>
            <a:r>
              <a:rPr lang="en-US" b="1"/>
              <a:t>How Much Paid Leave … </a:t>
            </a:r>
          </a:p>
        </p:txBody>
      </p:sp>
      <p:sp>
        <p:nvSpPr>
          <p:cNvPr id="3" name="Content Placeholder 2">
            <a:extLst>
              <a:ext uri="{FF2B5EF4-FFF2-40B4-BE49-F238E27FC236}">
                <a16:creationId xmlns:a16="http://schemas.microsoft.com/office/drawing/2014/main" id="{B00AD22B-3C11-3846-9EA2-EACBF6A6CE82}"/>
              </a:ext>
            </a:extLst>
          </p:cNvPr>
          <p:cNvSpPr>
            <a:spLocks noGrp="1"/>
          </p:cNvSpPr>
          <p:nvPr>
            <p:ph idx="1"/>
          </p:nvPr>
        </p:nvSpPr>
        <p:spPr/>
        <p:txBody>
          <a:bodyPr>
            <a:normAutofit fontScale="92500" lnSpcReduction="20000"/>
          </a:bodyPr>
          <a:lstStyle/>
          <a:p>
            <a:r>
              <a:rPr lang="en-US" dirty="0"/>
              <a:t>12 weeks total leave like regular FLMA</a:t>
            </a:r>
          </a:p>
          <a:p>
            <a:endParaRPr lang="en-US" dirty="0"/>
          </a:p>
          <a:p>
            <a:r>
              <a:rPr lang="en-US" dirty="0"/>
              <a:t>First 2 weeks unpaid, but …</a:t>
            </a:r>
          </a:p>
          <a:p>
            <a:endParaRPr lang="en-US" dirty="0"/>
          </a:p>
          <a:p>
            <a:r>
              <a:rPr lang="en-US" dirty="0"/>
              <a:t>Employee can elect to use other accrued leave </a:t>
            </a:r>
          </a:p>
          <a:p>
            <a:pPr marL="457200" lvl="1" indent="0">
              <a:buNone/>
            </a:pPr>
            <a:endParaRPr lang="en-US" dirty="0"/>
          </a:p>
          <a:p>
            <a:r>
              <a:rPr lang="en-US" dirty="0"/>
              <a:t>Next 10 weeks: 2/3 paid, capped at $200 per day/$10,000 in aggregate</a:t>
            </a:r>
          </a:p>
          <a:p>
            <a:pPr marL="0" indent="0">
              <a:buNone/>
            </a:pPr>
            <a:r>
              <a:rPr lang="en-US" dirty="0"/>
              <a:t>	</a:t>
            </a:r>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28930184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CB5FC-F2C6-0B4C-BF04-528CC777531D}"/>
              </a:ext>
            </a:extLst>
          </p:cNvPr>
          <p:cNvSpPr>
            <a:spLocks noGrp="1"/>
          </p:cNvSpPr>
          <p:nvPr>
            <p:ph type="title"/>
          </p:nvPr>
        </p:nvSpPr>
        <p:spPr/>
        <p:txBody>
          <a:bodyPr/>
          <a:lstStyle/>
          <a:p>
            <a:r>
              <a:rPr lang="en-US" b="1" dirty="0"/>
              <a:t>Emergency Paid Sick Leave</a:t>
            </a:r>
          </a:p>
        </p:txBody>
      </p:sp>
      <p:sp>
        <p:nvSpPr>
          <p:cNvPr id="3" name="Content Placeholder 2">
            <a:extLst>
              <a:ext uri="{FF2B5EF4-FFF2-40B4-BE49-F238E27FC236}">
                <a16:creationId xmlns:a16="http://schemas.microsoft.com/office/drawing/2014/main" id="{0603AA69-A6FB-5B4E-ADDB-CDF06E14856A}"/>
              </a:ext>
            </a:extLst>
          </p:cNvPr>
          <p:cNvSpPr>
            <a:spLocks noGrp="1"/>
          </p:cNvSpPr>
          <p:nvPr>
            <p:ph idx="1"/>
          </p:nvPr>
        </p:nvSpPr>
        <p:spPr/>
        <p:txBody>
          <a:bodyPr>
            <a:normAutofit fontScale="92500" lnSpcReduction="20000"/>
          </a:bodyPr>
          <a:lstStyle/>
          <a:p>
            <a:r>
              <a:rPr lang="en-US" dirty="0"/>
              <a:t>Amends </a:t>
            </a:r>
            <a:r>
              <a:rPr lang="en-US" dirty="0">
                <a:solidFill>
                  <a:srgbClr val="FF0000"/>
                </a:solidFill>
              </a:rPr>
              <a:t>Fair Labor Standards Act</a:t>
            </a:r>
          </a:p>
          <a:p>
            <a:endParaRPr lang="en-US" dirty="0"/>
          </a:p>
          <a:p>
            <a:r>
              <a:rPr lang="en-US" b="1" i="1" dirty="0"/>
              <a:t>Exempts</a:t>
            </a:r>
            <a:r>
              <a:rPr lang="en-US" dirty="0"/>
              <a:t> All Private Employers with 500 Employees or More</a:t>
            </a:r>
          </a:p>
          <a:p>
            <a:endParaRPr lang="en-US" dirty="0"/>
          </a:p>
          <a:p>
            <a:r>
              <a:rPr lang="en-US" dirty="0"/>
              <a:t>Covers </a:t>
            </a:r>
            <a:r>
              <a:rPr lang="en-US" b="1" dirty="0"/>
              <a:t>Most Public Employers </a:t>
            </a:r>
          </a:p>
          <a:p>
            <a:endParaRPr lang="en-US" b="1" dirty="0"/>
          </a:p>
          <a:p>
            <a:r>
              <a:rPr lang="en-US" b="1" dirty="0"/>
              <a:t>Authorizes Secretary of Labor To Exempt Employee Health Care Providers &amp; Emergency Responders &amp; Employers w/ Fewer than 50 Employees if it Would Jeopardize Business</a:t>
            </a:r>
          </a:p>
        </p:txBody>
      </p:sp>
    </p:spTree>
    <p:extLst>
      <p:ext uri="{BB962C8B-B14F-4D97-AF65-F5344CB8AC3E}">
        <p14:creationId xmlns:p14="http://schemas.microsoft.com/office/powerpoint/2010/main" val="39994561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D7C1D-CEB8-B742-889B-9E4A4E8470F5}"/>
              </a:ext>
            </a:extLst>
          </p:cNvPr>
          <p:cNvSpPr>
            <a:spLocks noGrp="1"/>
          </p:cNvSpPr>
          <p:nvPr>
            <p:ph type="title"/>
          </p:nvPr>
        </p:nvSpPr>
        <p:spPr/>
        <p:txBody>
          <a:bodyPr/>
          <a:lstStyle/>
          <a:p>
            <a:r>
              <a:rPr lang="en-US" b="1" dirty="0"/>
              <a:t>Paid Sick Leave – How Much?</a:t>
            </a:r>
          </a:p>
        </p:txBody>
      </p:sp>
      <p:sp>
        <p:nvSpPr>
          <p:cNvPr id="3" name="Content Placeholder 2">
            <a:extLst>
              <a:ext uri="{FF2B5EF4-FFF2-40B4-BE49-F238E27FC236}">
                <a16:creationId xmlns:a16="http://schemas.microsoft.com/office/drawing/2014/main" id="{01B18E5C-2507-104D-AB9D-8E1F39D2C71F}"/>
              </a:ext>
            </a:extLst>
          </p:cNvPr>
          <p:cNvSpPr>
            <a:spLocks noGrp="1"/>
          </p:cNvSpPr>
          <p:nvPr>
            <p:ph idx="1"/>
          </p:nvPr>
        </p:nvSpPr>
        <p:spPr/>
        <p:txBody>
          <a:bodyPr/>
          <a:lstStyle/>
          <a:p>
            <a:r>
              <a:rPr lang="en-US" b="1" dirty="0"/>
              <a:t>80 Hours for Full-Time Employees</a:t>
            </a:r>
          </a:p>
          <a:p>
            <a:endParaRPr lang="en-US" b="1" dirty="0"/>
          </a:p>
          <a:p>
            <a:r>
              <a:rPr lang="en-US" b="1" dirty="0"/>
              <a:t>For Part-Timers The Number of Hours Equal to What That Employee Works in a Two-Week Per</a:t>
            </a:r>
          </a:p>
          <a:p>
            <a:endParaRPr lang="en-US" b="1" dirty="0"/>
          </a:p>
          <a:p>
            <a:r>
              <a:rPr lang="en-US" b="1" dirty="0"/>
              <a:t>Cannot Force Employees to Take Other Leaves Before Taking This Paid Sick Leave</a:t>
            </a:r>
          </a:p>
          <a:p>
            <a:endParaRPr lang="en-US" b="1" dirty="0"/>
          </a:p>
          <a:p>
            <a:endParaRPr lang="en-US" dirty="0"/>
          </a:p>
        </p:txBody>
      </p:sp>
    </p:spTree>
    <p:extLst>
      <p:ext uri="{BB962C8B-B14F-4D97-AF65-F5344CB8AC3E}">
        <p14:creationId xmlns:p14="http://schemas.microsoft.com/office/powerpoint/2010/main" val="11696812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D7C1D-CEB8-B742-889B-9E4A4E8470F5}"/>
              </a:ext>
            </a:extLst>
          </p:cNvPr>
          <p:cNvSpPr>
            <a:spLocks noGrp="1"/>
          </p:cNvSpPr>
          <p:nvPr>
            <p:ph type="title"/>
          </p:nvPr>
        </p:nvSpPr>
        <p:spPr/>
        <p:txBody>
          <a:bodyPr/>
          <a:lstStyle/>
          <a:p>
            <a:r>
              <a:rPr lang="en-US" b="1" dirty="0"/>
              <a:t>Paid Sick Leave – What Is It For?</a:t>
            </a:r>
          </a:p>
        </p:txBody>
      </p:sp>
      <p:sp>
        <p:nvSpPr>
          <p:cNvPr id="3" name="Content Placeholder 2">
            <a:extLst>
              <a:ext uri="{FF2B5EF4-FFF2-40B4-BE49-F238E27FC236}">
                <a16:creationId xmlns:a16="http://schemas.microsoft.com/office/drawing/2014/main" id="{01B18E5C-2507-104D-AB9D-8E1F39D2C71F}"/>
              </a:ext>
            </a:extLst>
          </p:cNvPr>
          <p:cNvSpPr>
            <a:spLocks noGrp="1"/>
          </p:cNvSpPr>
          <p:nvPr>
            <p:ph idx="1"/>
          </p:nvPr>
        </p:nvSpPr>
        <p:spPr/>
        <p:txBody>
          <a:bodyPr>
            <a:normAutofit fontScale="85000" lnSpcReduction="20000"/>
          </a:bodyPr>
          <a:lstStyle/>
          <a:p>
            <a:pPr lvl="0"/>
            <a:r>
              <a:rPr lang="en-US" dirty="0">
                <a:solidFill>
                  <a:srgbClr val="0070C0"/>
                </a:solidFill>
              </a:rPr>
              <a:t>A governmental quarantine or isolation order related to COVID-19</a:t>
            </a:r>
          </a:p>
          <a:p>
            <a:pPr lvl="0"/>
            <a:r>
              <a:rPr lang="en-US" dirty="0">
                <a:solidFill>
                  <a:srgbClr val="0070C0"/>
                </a:solidFill>
              </a:rPr>
              <a:t>Advice from a health care provider to self-quarantine due to concerns related to COVID-19</a:t>
            </a:r>
          </a:p>
          <a:p>
            <a:pPr lvl="0"/>
            <a:r>
              <a:rPr lang="en-US" dirty="0">
                <a:solidFill>
                  <a:srgbClr val="0070C0"/>
                </a:solidFill>
              </a:rPr>
              <a:t>The employee experiencing symptoms of coronavirus and seeking a medical diagnosis</a:t>
            </a:r>
          </a:p>
          <a:p>
            <a:pPr lvl="0"/>
            <a:r>
              <a:rPr lang="en-US" dirty="0">
                <a:solidFill>
                  <a:srgbClr val="FF0000"/>
                </a:solidFill>
              </a:rPr>
              <a:t>A need to care for or assist an </a:t>
            </a:r>
            <a:r>
              <a:rPr lang="en-US" b="1" i="1" dirty="0">
                <a:solidFill>
                  <a:srgbClr val="FF0000"/>
                </a:solidFill>
              </a:rPr>
              <a:t>individual</a:t>
            </a:r>
            <a:r>
              <a:rPr lang="en-US" dirty="0">
                <a:solidFill>
                  <a:srgbClr val="FF0000"/>
                </a:solidFill>
              </a:rPr>
              <a:t> who:</a:t>
            </a:r>
          </a:p>
          <a:p>
            <a:pPr lvl="1"/>
            <a:r>
              <a:rPr lang="en-US" dirty="0">
                <a:solidFill>
                  <a:srgbClr val="FF0000"/>
                </a:solidFill>
              </a:rPr>
              <a:t>Is subject to a governmental quarantine or isolation order related to COVID-19 </a:t>
            </a:r>
          </a:p>
          <a:p>
            <a:pPr lvl="1"/>
            <a:r>
              <a:rPr lang="en-US" dirty="0">
                <a:solidFill>
                  <a:srgbClr val="FF0000"/>
                </a:solidFill>
              </a:rPr>
              <a:t>Has been advised by a health care provider to self-quarantine due to concerns related to COVID-19.</a:t>
            </a:r>
          </a:p>
          <a:p>
            <a:pPr lvl="0"/>
            <a:r>
              <a:rPr lang="en-US" dirty="0">
                <a:solidFill>
                  <a:srgbClr val="FF0000"/>
                </a:solidFill>
              </a:rPr>
              <a:t>A need to care for a child whose school or place of childcare is closed or unavailable due to coronavirus</a:t>
            </a:r>
          </a:p>
          <a:p>
            <a:endParaRPr lang="en-US" b="1" dirty="0"/>
          </a:p>
          <a:p>
            <a:endParaRPr lang="en-US" b="1" dirty="0"/>
          </a:p>
          <a:p>
            <a:endParaRPr lang="en-US" dirty="0"/>
          </a:p>
        </p:txBody>
      </p:sp>
    </p:spTree>
    <p:extLst>
      <p:ext uri="{BB962C8B-B14F-4D97-AF65-F5344CB8AC3E}">
        <p14:creationId xmlns:p14="http://schemas.microsoft.com/office/powerpoint/2010/main" val="15975627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19D35-E5C3-134A-BBD7-FCB4C76C6434}"/>
              </a:ext>
            </a:extLst>
          </p:cNvPr>
          <p:cNvSpPr>
            <a:spLocks noGrp="1"/>
          </p:cNvSpPr>
          <p:nvPr>
            <p:ph type="title"/>
          </p:nvPr>
        </p:nvSpPr>
        <p:spPr/>
        <p:txBody>
          <a:bodyPr>
            <a:normAutofit/>
          </a:bodyPr>
          <a:lstStyle/>
          <a:p>
            <a:r>
              <a:rPr lang="en-US" b="1" dirty="0"/>
              <a:t>Refundable Tax Credit	</a:t>
            </a:r>
          </a:p>
        </p:txBody>
      </p:sp>
      <p:sp>
        <p:nvSpPr>
          <p:cNvPr id="3" name="Content Placeholder 2">
            <a:extLst>
              <a:ext uri="{FF2B5EF4-FFF2-40B4-BE49-F238E27FC236}">
                <a16:creationId xmlns:a16="http://schemas.microsoft.com/office/drawing/2014/main" id="{C0C510CE-25DA-2C4E-BE5B-19A4F20D56AF}"/>
              </a:ext>
            </a:extLst>
          </p:cNvPr>
          <p:cNvSpPr>
            <a:spLocks noGrp="1"/>
          </p:cNvSpPr>
          <p:nvPr>
            <p:ph idx="1"/>
          </p:nvPr>
        </p:nvSpPr>
        <p:spPr/>
        <p:txBody>
          <a:bodyPr/>
          <a:lstStyle/>
          <a:p>
            <a:r>
              <a:rPr lang="en-US" dirty="0"/>
              <a:t>Applies to Emergency Sick Leave</a:t>
            </a:r>
          </a:p>
          <a:p>
            <a:endParaRPr lang="en-US" dirty="0"/>
          </a:p>
          <a:p>
            <a:r>
              <a:rPr lang="en-US" dirty="0"/>
              <a:t>Credit Against Old Age, Survivor &amp; Disability Tax &amp; </a:t>
            </a:r>
          </a:p>
          <a:p>
            <a:pPr marL="0" indent="0">
              <a:buNone/>
            </a:pPr>
            <a:r>
              <a:rPr lang="en-US" dirty="0"/>
              <a:t>Some Railroad Retirement Tax</a:t>
            </a:r>
          </a:p>
          <a:p>
            <a:endParaRPr lang="en-US" dirty="0"/>
          </a:p>
          <a:p>
            <a:r>
              <a:rPr lang="en-US" dirty="0"/>
              <a:t>Caps Apply --</a:t>
            </a:r>
          </a:p>
        </p:txBody>
      </p:sp>
    </p:spTree>
    <p:extLst>
      <p:ext uri="{BB962C8B-B14F-4D97-AF65-F5344CB8AC3E}">
        <p14:creationId xmlns:p14="http://schemas.microsoft.com/office/powerpoint/2010/main" val="11874425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19D35-E5C3-134A-BBD7-FCB4C76C6434}"/>
              </a:ext>
            </a:extLst>
          </p:cNvPr>
          <p:cNvSpPr>
            <a:spLocks noGrp="1"/>
          </p:cNvSpPr>
          <p:nvPr>
            <p:ph type="title"/>
          </p:nvPr>
        </p:nvSpPr>
        <p:spPr/>
        <p:txBody>
          <a:bodyPr>
            <a:normAutofit/>
          </a:bodyPr>
          <a:lstStyle/>
          <a:p>
            <a:r>
              <a:rPr lang="en-US" b="1" dirty="0"/>
              <a:t>Refundable Tax Credit - Caps	</a:t>
            </a:r>
          </a:p>
        </p:txBody>
      </p:sp>
      <p:sp>
        <p:nvSpPr>
          <p:cNvPr id="3" name="Content Placeholder 2">
            <a:extLst>
              <a:ext uri="{FF2B5EF4-FFF2-40B4-BE49-F238E27FC236}">
                <a16:creationId xmlns:a16="http://schemas.microsoft.com/office/drawing/2014/main" id="{C0C510CE-25DA-2C4E-BE5B-19A4F20D56AF}"/>
              </a:ext>
            </a:extLst>
          </p:cNvPr>
          <p:cNvSpPr>
            <a:spLocks noGrp="1"/>
          </p:cNvSpPr>
          <p:nvPr>
            <p:ph idx="1"/>
          </p:nvPr>
        </p:nvSpPr>
        <p:spPr/>
        <p:txBody>
          <a:bodyPr>
            <a:normAutofit lnSpcReduction="10000"/>
          </a:bodyPr>
          <a:lstStyle/>
          <a:p>
            <a:pPr lvl="0"/>
            <a:r>
              <a:rPr lang="en-US" dirty="0"/>
              <a:t>A governmental quarantine or isolation order related to COVID-19</a:t>
            </a:r>
          </a:p>
          <a:p>
            <a:pPr lvl="0"/>
            <a:r>
              <a:rPr lang="en-US" dirty="0"/>
              <a:t>Advice from a health care provider to self-quarantine due to concerns related to COVID-19</a:t>
            </a:r>
          </a:p>
          <a:p>
            <a:pPr lvl="0"/>
            <a:r>
              <a:rPr lang="en-US" dirty="0"/>
              <a:t>The employee experiencing symptoms of coronavirus and seeking a medical diagnosis</a:t>
            </a:r>
          </a:p>
          <a:p>
            <a:pPr lvl="0"/>
            <a:endParaRPr lang="en-US" dirty="0"/>
          </a:p>
          <a:p>
            <a:pPr lvl="0"/>
            <a:r>
              <a:rPr lang="en-US" b="1" i="1" dirty="0"/>
              <a:t>Cap of $511 per day or $5,110 in the aggregate</a:t>
            </a:r>
          </a:p>
        </p:txBody>
      </p:sp>
    </p:spTree>
    <p:extLst>
      <p:ext uri="{BB962C8B-B14F-4D97-AF65-F5344CB8AC3E}">
        <p14:creationId xmlns:p14="http://schemas.microsoft.com/office/powerpoint/2010/main" val="17881757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19D35-E5C3-134A-BBD7-FCB4C76C6434}"/>
              </a:ext>
            </a:extLst>
          </p:cNvPr>
          <p:cNvSpPr>
            <a:spLocks noGrp="1"/>
          </p:cNvSpPr>
          <p:nvPr>
            <p:ph type="title"/>
          </p:nvPr>
        </p:nvSpPr>
        <p:spPr/>
        <p:txBody>
          <a:bodyPr>
            <a:normAutofit/>
          </a:bodyPr>
          <a:lstStyle/>
          <a:p>
            <a:r>
              <a:rPr lang="en-US" b="1" dirty="0"/>
              <a:t>Refundable Tax Credit - Caps	</a:t>
            </a:r>
          </a:p>
        </p:txBody>
      </p:sp>
      <p:sp>
        <p:nvSpPr>
          <p:cNvPr id="3" name="Content Placeholder 2">
            <a:extLst>
              <a:ext uri="{FF2B5EF4-FFF2-40B4-BE49-F238E27FC236}">
                <a16:creationId xmlns:a16="http://schemas.microsoft.com/office/drawing/2014/main" id="{C0C510CE-25DA-2C4E-BE5B-19A4F20D56AF}"/>
              </a:ext>
            </a:extLst>
          </p:cNvPr>
          <p:cNvSpPr>
            <a:spLocks noGrp="1"/>
          </p:cNvSpPr>
          <p:nvPr>
            <p:ph idx="1"/>
          </p:nvPr>
        </p:nvSpPr>
        <p:spPr/>
        <p:txBody>
          <a:bodyPr>
            <a:normAutofit fontScale="92500" lnSpcReduction="10000"/>
          </a:bodyPr>
          <a:lstStyle/>
          <a:p>
            <a:pPr lvl="0"/>
            <a:r>
              <a:rPr lang="en-US" b="1" i="1" dirty="0"/>
              <a:t>Cap of $200 per day or $2,000 in the aggregate </a:t>
            </a:r>
          </a:p>
          <a:p>
            <a:pPr lvl="0"/>
            <a:endParaRPr lang="en-US" dirty="0"/>
          </a:p>
          <a:p>
            <a:pPr lvl="0"/>
            <a:r>
              <a:rPr lang="en-US" dirty="0"/>
              <a:t>A need to care for or assist an </a:t>
            </a:r>
            <a:r>
              <a:rPr lang="en-US" b="1" i="1" dirty="0"/>
              <a:t>individual</a:t>
            </a:r>
            <a:r>
              <a:rPr lang="en-US" dirty="0"/>
              <a:t> who:</a:t>
            </a:r>
          </a:p>
          <a:p>
            <a:pPr lvl="1"/>
            <a:r>
              <a:rPr lang="en-US" dirty="0"/>
              <a:t>Is subject to a governmental quarantine or isolation order related to COVID-19 </a:t>
            </a:r>
          </a:p>
          <a:p>
            <a:pPr lvl="1"/>
            <a:r>
              <a:rPr lang="en-US" dirty="0"/>
              <a:t>Has been advised by a health care provider to self-quarantine due to concerns related to COVID-19.</a:t>
            </a:r>
          </a:p>
          <a:p>
            <a:pPr lvl="0"/>
            <a:r>
              <a:rPr lang="en-US" dirty="0"/>
              <a:t>A need to care for a child whose school or place of childcare is closed or unavailable due to coronavirus</a:t>
            </a:r>
          </a:p>
          <a:p>
            <a:pPr lvl="0"/>
            <a:endParaRPr lang="en-US" dirty="0"/>
          </a:p>
        </p:txBody>
      </p:sp>
    </p:spTree>
    <p:extLst>
      <p:ext uri="{BB962C8B-B14F-4D97-AF65-F5344CB8AC3E}">
        <p14:creationId xmlns:p14="http://schemas.microsoft.com/office/powerpoint/2010/main" val="3594516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F459E-1771-604D-9065-F11526247210}"/>
              </a:ext>
            </a:extLst>
          </p:cNvPr>
          <p:cNvSpPr>
            <a:spLocks noGrp="1"/>
          </p:cNvSpPr>
          <p:nvPr>
            <p:ph type="title"/>
          </p:nvPr>
        </p:nvSpPr>
        <p:spPr/>
        <p:txBody>
          <a:bodyPr/>
          <a:lstStyle/>
          <a:p>
            <a:r>
              <a:rPr lang="en-US" b="1" i="1" dirty="0"/>
              <a:t>So Is There a Coherent Scheme?</a:t>
            </a:r>
          </a:p>
        </p:txBody>
      </p:sp>
      <p:sp>
        <p:nvSpPr>
          <p:cNvPr id="3" name="Content Placeholder 2">
            <a:extLst>
              <a:ext uri="{FF2B5EF4-FFF2-40B4-BE49-F238E27FC236}">
                <a16:creationId xmlns:a16="http://schemas.microsoft.com/office/drawing/2014/main" id="{E375187E-C1B5-8F4B-8051-9B0F5B8268D2}"/>
              </a:ext>
            </a:extLst>
          </p:cNvPr>
          <p:cNvSpPr>
            <a:spLocks noGrp="1"/>
          </p:cNvSpPr>
          <p:nvPr>
            <p:ph idx="1"/>
          </p:nvPr>
        </p:nvSpPr>
        <p:spPr/>
        <p:txBody>
          <a:bodyPr/>
          <a:lstStyle/>
          <a:p>
            <a:r>
              <a:rPr lang="en-US" dirty="0"/>
              <a:t>Looking at Paid FMLA &amp; Paid Sick Together:</a:t>
            </a:r>
          </a:p>
          <a:p>
            <a:endParaRPr lang="en-US" dirty="0"/>
          </a:p>
          <a:p>
            <a:r>
              <a:rPr lang="en-US" dirty="0"/>
              <a:t>12 Weeks in Total (See Next Slide)</a:t>
            </a:r>
          </a:p>
          <a:p>
            <a:r>
              <a:rPr lang="en-US" dirty="0"/>
              <a:t>First 2 Weeks at Full Pay</a:t>
            </a:r>
          </a:p>
          <a:p>
            <a:r>
              <a:rPr lang="en-US" dirty="0"/>
              <a:t>Next 10 Weeks at two-thirds pay.</a:t>
            </a:r>
          </a:p>
        </p:txBody>
      </p:sp>
    </p:spTree>
    <p:extLst>
      <p:ext uri="{BB962C8B-B14F-4D97-AF65-F5344CB8AC3E}">
        <p14:creationId xmlns:p14="http://schemas.microsoft.com/office/powerpoint/2010/main" val="26903201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3061C-9095-714C-AC9F-E5E2CFCA9C92}"/>
              </a:ext>
            </a:extLst>
          </p:cNvPr>
          <p:cNvSpPr>
            <a:spLocks noGrp="1"/>
          </p:cNvSpPr>
          <p:nvPr>
            <p:ph type="title"/>
          </p:nvPr>
        </p:nvSpPr>
        <p:spPr/>
        <p:txBody>
          <a:bodyPr>
            <a:normAutofit/>
          </a:bodyPr>
          <a:lstStyle/>
          <a:p>
            <a:r>
              <a:rPr lang="en-US" b="1" dirty="0"/>
              <a:t>WHY EXEMPT BIG EMPLOYERS ????</a:t>
            </a:r>
          </a:p>
        </p:txBody>
      </p:sp>
      <p:pic>
        <p:nvPicPr>
          <p:cNvPr id="4" name="Content Placeholder 3">
            <a:extLst>
              <a:ext uri="{FF2B5EF4-FFF2-40B4-BE49-F238E27FC236}">
                <a16:creationId xmlns:a16="http://schemas.microsoft.com/office/drawing/2014/main" id="{DFD7DB21-AF51-D647-BDB2-18898D15E179}"/>
              </a:ext>
            </a:extLst>
          </p:cNvPr>
          <p:cNvPicPr>
            <a:picLocks noGrp="1" noChangeAspect="1"/>
          </p:cNvPicPr>
          <p:nvPr>
            <p:ph idx="1"/>
          </p:nvPr>
        </p:nvPicPr>
        <p:blipFill>
          <a:blip r:embed="rId3"/>
          <a:stretch>
            <a:fillRect/>
          </a:stretch>
        </p:blipFill>
        <p:spPr>
          <a:xfrm>
            <a:off x="1348353" y="1645719"/>
            <a:ext cx="9152101" cy="4274634"/>
          </a:xfrm>
          <a:prstGeom prst="rect">
            <a:avLst/>
          </a:prstGeom>
        </p:spPr>
      </p:pic>
    </p:spTree>
    <p:extLst>
      <p:ext uri="{BB962C8B-B14F-4D97-AF65-F5344CB8AC3E}">
        <p14:creationId xmlns:p14="http://schemas.microsoft.com/office/powerpoint/2010/main" val="41821200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3061C-9095-714C-AC9F-E5E2CFCA9C92}"/>
              </a:ext>
            </a:extLst>
          </p:cNvPr>
          <p:cNvSpPr>
            <a:spLocks noGrp="1"/>
          </p:cNvSpPr>
          <p:nvPr>
            <p:ph type="title"/>
          </p:nvPr>
        </p:nvSpPr>
        <p:spPr/>
        <p:txBody>
          <a:bodyPr/>
          <a:lstStyle/>
          <a:p>
            <a:r>
              <a:rPr lang="en-US" b="1"/>
              <a:t>SHAME ON YOU!!!!</a:t>
            </a:r>
          </a:p>
        </p:txBody>
      </p:sp>
      <p:sp>
        <p:nvSpPr>
          <p:cNvPr id="5" name="Content Placeholder 4">
            <a:extLst>
              <a:ext uri="{FF2B5EF4-FFF2-40B4-BE49-F238E27FC236}">
                <a16:creationId xmlns:a16="http://schemas.microsoft.com/office/drawing/2014/main" id="{4C12D12F-8DDB-3240-A622-C3067D6E1B87}"/>
              </a:ext>
            </a:extLst>
          </p:cNvPr>
          <p:cNvSpPr>
            <a:spLocks noGrp="1"/>
          </p:cNvSpPr>
          <p:nvPr>
            <p:ph idx="1"/>
          </p:nvPr>
        </p:nvSpPr>
        <p:spPr/>
        <p:txBody>
          <a:bodyPr>
            <a:normAutofit lnSpcReduction="10000"/>
          </a:bodyPr>
          <a:lstStyle/>
          <a:p>
            <a:r>
              <a:rPr lang="en-US" dirty="0"/>
              <a:t>So Why Exempt Them</a:t>
            </a:r>
          </a:p>
          <a:p>
            <a:endParaRPr lang="en-US" dirty="0"/>
          </a:p>
          <a:p>
            <a:r>
              <a:rPr lang="en-US" dirty="0"/>
              <a:t>Speaker Nancy Pelosi wrote on Twitter during the bill's negotiations:</a:t>
            </a:r>
          </a:p>
          <a:p>
            <a:endParaRPr lang="en-US" dirty="0"/>
          </a:p>
          <a:p>
            <a:pPr marL="0" indent="0">
              <a:buNone/>
            </a:pPr>
            <a:r>
              <a:rPr lang="en-US" dirty="0"/>
              <a:t> "</a:t>
            </a:r>
            <a:r>
              <a:rPr lang="en-US" b="1" i="1" dirty="0"/>
              <a:t>I don't support U.S. taxpayer money subsidizing corporations to provide benefits to workers that they should already be providing.</a:t>
            </a:r>
            <a:r>
              <a:rPr lang="en-US" dirty="0"/>
              <a:t>" </a:t>
            </a:r>
          </a:p>
          <a:p>
            <a:endParaRPr lang="en-US" dirty="0"/>
          </a:p>
        </p:txBody>
      </p:sp>
    </p:spTree>
    <p:extLst>
      <p:ext uri="{BB962C8B-B14F-4D97-AF65-F5344CB8AC3E}">
        <p14:creationId xmlns:p14="http://schemas.microsoft.com/office/powerpoint/2010/main" val="41912168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9907E-AA2B-4E46-B348-FB19E881114C}"/>
              </a:ext>
            </a:extLst>
          </p:cNvPr>
          <p:cNvSpPr>
            <a:spLocks noGrp="1"/>
          </p:cNvSpPr>
          <p:nvPr>
            <p:ph type="title"/>
          </p:nvPr>
        </p:nvSpPr>
        <p:spPr/>
        <p:txBody>
          <a:bodyPr/>
          <a:lstStyle/>
          <a:p>
            <a:r>
              <a:rPr lang="en-US" b="1" dirty="0"/>
              <a:t>HOW DO YOU GET TO 500?</a:t>
            </a:r>
          </a:p>
        </p:txBody>
      </p:sp>
      <p:sp>
        <p:nvSpPr>
          <p:cNvPr id="3" name="Content Placeholder 2">
            <a:extLst>
              <a:ext uri="{FF2B5EF4-FFF2-40B4-BE49-F238E27FC236}">
                <a16:creationId xmlns:a16="http://schemas.microsoft.com/office/drawing/2014/main" id="{2A33CE4C-B22C-C041-86D6-428940AD30F9}"/>
              </a:ext>
            </a:extLst>
          </p:cNvPr>
          <p:cNvSpPr>
            <a:spLocks noGrp="1"/>
          </p:cNvSpPr>
          <p:nvPr>
            <p:ph idx="1"/>
          </p:nvPr>
        </p:nvSpPr>
        <p:spPr/>
        <p:txBody>
          <a:bodyPr/>
          <a:lstStyle/>
          <a:p>
            <a:r>
              <a:rPr lang="en-US" dirty="0"/>
              <a:t>Look to FMLA </a:t>
            </a:r>
          </a:p>
          <a:p>
            <a:endParaRPr lang="en-US" dirty="0"/>
          </a:p>
          <a:p>
            <a:r>
              <a:rPr lang="en-US" dirty="0"/>
              <a:t>Ironic b/c Employer Historically Wanted to Avoid Aggregation to Stay Below 50 Person Threshold</a:t>
            </a:r>
          </a:p>
          <a:p>
            <a:endParaRPr lang="en-US" dirty="0"/>
          </a:p>
          <a:p>
            <a:r>
              <a:rPr lang="en-US" dirty="0"/>
              <a:t>Four Factor Test</a:t>
            </a:r>
          </a:p>
        </p:txBody>
      </p:sp>
    </p:spTree>
    <p:extLst>
      <p:ext uri="{BB962C8B-B14F-4D97-AF65-F5344CB8AC3E}">
        <p14:creationId xmlns:p14="http://schemas.microsoft.com/office/powerpoint/2010/main" val="42551105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2D610-3337-0C47-92B8-13B6AA3E868A}"/>
              </a:ext>
            </a:extLst>
          </p:cNvPr>
          <p:cNvSpPr>
            <a:spLocks noGrp="1"/>
          </p:cNvSpPr>
          <p:nvPr>
            <p:ph type="title"/>
          </p:nvPr>
        </p:nvSpPr>
        <p:spPr/>
        <p:txBody>
          <a:bodyPr/>
          <a:lstStyle/>
          <a:p>
            <a:r>
              <a:rPr lang="en-US" b="1" dirty="0"/>
              <a:t>Four Factor Test</a:t>
            </a:r>
          </a:p>
        </p:txBody>
      </p:sp>
      <p:sp>
        <p:nvSpPr>
          <p:cNvPr id="3" name="Content Placeholder 2">
            <a:extLst>
              <a:ext uri="{FF2B5EF4-FFF2-40B4-BE49-F238E27FC236}">
                <a16:creationId xmlns:a16="http://schemas.microsoft.com/office/drawing/2014/main" id="{CF43CEF0-D4E3-E645-8756-861E8E5D868B}"/>
              </a:ext>
            </a:extLst>
          </p:cNvPr>
          <p:cNvSpPr>
            <a:spLocks noGrp="1"/>
          </p:cNvSpPr>
          <p:nvPr>
            <p:ph idx="1"/>
          </p:nvPr>
        </p:nvSpPr>
        <p:spPr/>
        <p:txBody>
          <a:bodyPr/>
          <a:lstStyle/>
          <a:p>
            <a:r>
              <a:rPr lang="en-US" dirty="0"/>
              <a:t> Common management</a:t>
            </a:r>
          </a:p>
          <a:p>
            <a:r>
              <a:rPr lang="en-US" dirty="0"/>
              <a:t>Interrelation between operations </a:t>
            </a:r>
          </a:p>
          <a:p>
            <a:r>
              <a:rPr lang="en-US" b="1" i="1" dirty="0"/>
              <a:t>Centralized control of labor relations and personnel</a:t>
            </a:r>
          </a:p>
          <a:p>
            <a:r>
              <a:rPr lang="en-US" dirty="0"/>
              <a:t>Common ownership and financial control</a:t>
            </a:r>
          </a:p>
          <a:p>
            <a:endParaRPr lang="en-US" dirty="0"/>
          </a:p>
          <a:p>
            <a:pPr marL="0" indent="0">
              <a:buNone/>
            </a:pPr>
            <a:endParaRPr lang="en-US" dirty="0"/>
          </a:p>
          <a:p>
            <a:endParaRPr lang="en-US" b="1" dirty="0"/>
          </a:p>
        </p:txBody>
      </p:sp>
    </p:spTree>
    <p:extLst>
      <p:ext uri="{BB962C8B-B14F-4D97-AF65-F5344CB8AC3E}">
        <p14:creationId xmlns:p14="http://schemas.microsoft.com/office/powerpoint/2010/main" val="14416328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09600" y="731982"/>
            <a:ext cx="10972800" cy="612180"/>
          </a:xfrm>
        </p:spPr>
        <p:txBody>
          <a:bodyPr>
            <a:normAutofit fontScale="90000"/>
          </a:bodyPr>
          <a:lstStyle/>
          <a:p>
            <a:r>
              <a:rPr lang="en-US" b="1" dirty="0" smtClean="0"/>
              <a:t>Learn More: </a:t>
            </a:r>
            <a:r>
              <a:rPr lang="en-US" dirty="0" smtClean="0"/>
              <a:t>Native American Law &amp; Policy 		</a:t>
            </a:r>
            <a:endParaRPr lang="en-US" dirty="0"/>
          </a:p>
        </p:txBody>
      </p:sp>
      <p:sp>
        <p:nvSpPr>
          <p:cNvPr id="5" name="Content Placeholder 2"/>
          <p:cNvSpPr>
            <a:spLocks noGrp="1"/>
          </p:cNvSpPr>
          <p:nvPr>
            <p:ph idx="1"/>
          </p:nvPr>
        </p:nvSpPr>
        <p:spPr>
          <a:xfrm>
            <a:off x="4817155" y="1444265"/>
            <a:ext cx="7095462" cy="1749274"/>
          </a:xfrm>
        </p:spPr>
        <p:txBody>
          <a:bodyPr>
            <a:noAutofit/>
          </a:bodyPr>
          <a:lstStyle/>
          <a:p>
            <a:pPr marL="0" indent="0">
              <a:buNone/>
            </a:pPr>
            <a:r>
              <a:rPr lang="en-US" sz="2400" b="1" dirty="0" smtClean="0"/>
              <a:t>Sophisticated Approach: </a:t>
            </a:r>
          </a:p>
          <a:p>
            <a:pPr marL="0" indent="0">
              <a:buNone/>
            </a:pPr>
            <a:r>
              <a:rPr lang="en-US" sz="1600" dirty="0"/>
              <a:t>Our attorneys are able to provide a full range of services to Native American tribes and we understand the unique environment and issues associated with representation of tribal sovereign nations. We have an established track record with the tribes we have represented in delivering sound guidance on establishing and maintaining quality healthcare services; lobbying the federal government on numerous issues, including federal funding and grants; and assisting with pubic and private financing, tax, real estate and environmental issues.</a:t>
            </a:r>
            <a:endParaRPr lang="en-US" sz="1600" dirty="0" smtClean="0"/>
          </a:p>
        </p:txBody>
      </p:sp>
      <p:sp>
        <p:nvSpPr>
          <p:cNvPr id="8" name="TextBox 7"/>
          <p:cNvSpPr txBox="1"/>
          <p:nvPr/>
        </p:nvSpPr>
        <p:spPr>
          <a:xfrm>
            <a:off x="616687" y="3035476"/>
            <a:ext cx="4082902" cy="923330"/>
          </a:xfrm>
          <a:prstGeom prst="rect">
            <a:avLst/>
          </a:prstGeom>
          <a:noFill/>
        </p:spPr>
        <p:txBody>
          <a:bodyPr wrap="square" rtlCol="0">
            <a:spAutoFit/>
          </a:bodyPr>
          <a:lstStyle/>
          <a:p>
            <a:r>
              <a:rPr lang="en-US" b="1" dirty="0" smtClean="0"/>
              <a:t>Jeff Davis, Turtle Mountain Band of Chippewa Indians</a:t>
            </a:r>
          </a:p>
          <a:p>
            <a:r>
              <a:rPr lang="en-US" dirty="0" smtClean="0"/>
              <a:t>Chair, Native American Law &amp; Policy PG</a:t>
            </a:r>
          </a:p>
          <a:p>
            <a:r>
              <a:rPr lang="en-US" dirty="0" smtClean="0"/>
              <a:t>jdavis@btlaw.com | 616-742-3980</a:t>
            </a:r>
          </a:p>
          <a:p>
            <a:endParaRPr lang="en-US" dirty="0" smtClean="0"/>
          </a:p>
        </p:txBody>
      </p:sp>
      <p:sp>
        <p:nvSpPr>
          <p:cNvPr id="9" name="TextBox 8"/>
          <p:cNvSpPr txBox="1"/>
          <p:nvPr/>
        </p:nvSpPr>
        <p:spPr>
          <a:xfrm>
            <a:off x="616686" y="5417269"/>
            <a:ext cx="4895839" cy="923330"/>
          </a:xfrm>
          <a:prstGeom prst="rect">
            <a:avLst/>
          </a:prstGeom>
          <a:noFill/>
        </p:spPr>
        <p:txBody>
          <a:bodyPr wrap="square" rtlCol="0">
            <a:spAutoFit/>
          </a:bodyPr>
          <a:lstStyle/>
          <a:p>
            <a:r>
              <a:rPr lang="en-US" b="1" dirty="0" smtClean="0"/>
              <a:t>Erika Weiss, Descendant, Little Traverse Band of Odawa Indians</a:t>
            </a:r>
          </a:p>
          <a:p>
            <a:r>
              <a:rPr lang="en-US" dirty="0" smtClean="0"/>
              <a:t>Co-Founder</a:t>
            </a:r>
            <a:r>
              <a:rPr lang="en-US" dirty="0"/>
              <a:t>, Native American Law &amp; Policy PG</a:t>
            </a:r>
          </a:p>
          <a:p>
            <a:r>
              <a:rPr lang="en-US" dirty="0" smtClean="0"/>
              <a:t>erika.weiss@btlaw.com | 616-742-3984</a:t>
            </a:r>
          </a:p>
          <a:p>
            <a:endParaRPr lang="en-US" dirty="0" smtClean="0"/>
          </a:p>
        </p:txBody>
      </p:sp>
      <p:sp>
        <p:nvSpPr>
          <p:cNvPr id="11" name="Content Placeholder 2"/>
          <p:cNvSpPr txBox="1">
            <a:spLocks/>
          </p:cNvSpPr>
          <p:nvPr/>
        </p:nvSpPr>
        <p:spPr>
          <a:xfrm>
            <a:off x="6250220" y="4169609"/>
            <a:ext cx="2697127" cy="1749274"/>
          </a:xfrm>
          <a:prstGeom prst="rect">
            <a:avLst/>
          </a:prstGeom>
        </p:spPr>
        <p:txBody>
          <a:bodyPr vert="horz" lIns="91440" tIns="45720" rIns="91440" bIns="45720" rtlCol="0">
            <a:normAutofit fontScale="92500" lnSpcReduction="10000"/>
          </a:bodyPr>
          <a:lstStyle>
            <a:lvl1pPr marL="342891" indent="-342891" algn="l" defTabSz="914377"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32" indent="-285744" algn="l" defTabSz="914377"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71" indent="-228594" algn="l" defTabSz="914377"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160"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49"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3400" b="1" dirty="0" smtClean="0"/>
              <a:t>Tribal Talks Podcast</a:t>
            </a:r>
          </a:p>
          <a:p>
            <a:pPr marL="0" indent="0">
              <a:buFont typeface="Arial" pitchFamily="34" charset="0"/>
              <a:buNone/>
            </a:pPr>
            <a:r>
              <a:rPr lang="en-US" sz="2400" dirty="0" smtClean="0"/>
              <a:t>Ask us how to subscribe today!</a:t>
            </a:r>
          </a:p>
        </p:txBody>
      </p:sp>
      <p:pic>
        <p:nvPicPr>
          <p:cNvPr id="1026" name="Picture 2" descr="Tribal Talk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01153" y="3958806"/>
            <a:ext cx="2781247" cy="185416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028" name="Picture 4" descr="Jeff Dav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0200" y="1456302"/>
            <a:ext cx="2615881" cy="14910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030" name="Picture 6" descr="Erika Weis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0200" y="3816574"/>
            <a:ext cx="2642695" cy="15063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9782641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609600" y="485504"/>
            <a:ext cx="10972800" cy="1143000"/>
          </a:xfrm>
        </p:spPr>
        <p:txBody>
          <a:bodyPr>
            <a:normAutofit/>
          </a:bodyPr>
          <a:lstStyle/>
          <a:p>
            <a:r>
              <a:rPr lang="en-US" dirty="0" err="1" smtClean="0"/>
              <a:t>COVID</a:t>
            </a:r>
            <a:r>
              <a:rPr lang="en-US" dirty="0" smtClean="0"/>
              <a:t>-19 Resources at B&amp;T</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6975" y="1595461"/>
            <a:ext cx="7246395" cy="42524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Content Placeholder 2"/>
          <p:cNvSpPr>
            <a:spLocks noGrp="1"/>
          </p:cNvSpPr>
          <p:nvPr>
            <p:ph idx="1"/>
          </p:nvPr>
        </p:nvSpPr>
        <p:spPr>
          <a:xfrm>
            <a:off x="8328839" y="1750987"/>
            <a:ext cx="2984204" cy="4096919"/>
          </a:xfrm>
        </p:spPr>
        <p:txBody>
          <a:bodyPr>
            <a:normAutofit/>
          </a:bodyPr>
          <a:lstStyle/>
          <a:p>
            <a:pPr marL="0" indent="0">
              <a:buNone/>
            </a:pPr>
            <a:r>
              <a:rPr lang="en-US" sz="3400" b="1" dirty="0" smtClean="0"/>
              <a:t>Visit our Resources Page</a:t>
            </a:r>
          </a:p>
          <a:p>
            <a:pPr marL="0" indent="0">
              <a:buNone/>
            </a:pPr>
            <a:endParaRPr lang="en-US" sz="2000" dirty="0" smtClean="0"/>
          </a:p>
          <a:p>
            <a:pPr marL="0" indent="0">
              <a:buNone/>
            </a:pPr>
            <a:r>
              <a:rPr lang="en-US" sz="2000" dirty="0" smtClean="0"/>
              <a:t>Visit the link that sits on the homepage of </a:t>
            </a:r>
            <a:r>
              <a:rPr lang="en-US" sz="2000" b="1" dirty="0" smtClean="0">
                <a:solidFill>
                  <a:srgbClr val="969A2E"/>
                </a:solidFill>
              </a:rPr>
              <a:t>btlaw.com</a:t>
            </a:r>
            <a:r>
              <a:rPr lang="en-US" sz="2000" dirty="0" smtClean="0"/>
              <a:t> to get updated information about how the firm is supporting its clients during the pandemic.</a:t>
            </a:r>
          </a:p>
        </p:txBody>
      </p:sp>
    </p:spTree>
    <p:extLst>
      <p:ext uri="{BB962C8B-B14F-4D97-AF65-F5344CB8AC3E}">
        <p14:creationId xmlns:p14="http://schemas.microsoft.com/office/powerpoint/2010/main" val="29665496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QUESTIONS?</a:t>
            </a:r>
            <a:endParaRPr lang="en-US" dirty="0"/>
          </a:p>
        </p:txBody>
      </p:sp>
      <p:sp>
        <p:nvSpPr>
          <p:cNvPr id="3" name="Subtitle 2"/>
          <p:cNvSpPr>
            <a:spLocks noGrp="1"/>
          </p:cNvSpPr>
          <p:nvPr>
            <p:ph type="subTitle" idx="1"/>
          </p:nvPr>
        </p:nvSpPr>
        <p:spPr/>
        <p:txBody>
          <a:bodyPr/>
          <a:lstStyle/>
          <a:p>
            <a:r>
              <a:rPr lang="en-US" dirty="0" smtClean="0"/>
              <a:t>Submit through the chat window! </a:t>
            </a:r>
            <a:endParaRPr lang="en-US" dirty="0"/>
          </a:p>
        </p:txBody>
      </p:sp>
    </p:spTree>
    <p:extLst>
      <p:ext uri="{BB962C8B-B14F-4D97-AF65-F5344CB8AC3E}">
        <p14:creationId xmlns:p14="http://schemas.microsoft.com/office/powerpoint/2010/main" val="2999130882"/>
      </p:ext>
    </p:extLst>
  </p:cSld>
  <p:clrMapOvr>
    <a:masterClrMapping/>
  </p:clrMapOvr>
</p:sld>
</file>

<file path=ppt/theme/theme1.xml><?xml version="1.0" encoding="utf-8"?>
<a:theme xmlns:a="http://schemas.openxmlformats.org/drawingml/2006/main" name="04_WideBTMasterTemplate">
  <a:themeElements>
    <a:clrScheme name="BTMasterColorPalette1">
      <a:dk1>
        <a:sysClr val="windowText" lastClr="000000"/>
      </a:dk1>
      <a:lt1>
        <a:sysClr val="window" lastClr="FFFFFF"/>
      </a:lt1>
      <a:dk2>
        <a:srgbClr val="1F497D"/>
      </a:dk2>
      <a:lt2>
        <a:srgbClr val="EEECE1"/>
      </a:lt2>
      <a:accent1>
        <a:srgbClr val="1E1E1E"/>
      </a:accent1>
      <a:accent2>
        <a:srgbClr val="983222"/>
      </a:accent2>
      <a:accent3>
        <a:srgbClr val="8E9300"/>
      </a:accent3>
      <a:accent4>
        <a:srgbClr val="F0AB00"/>
      </a:accent4>
      <a:accent5>
        <a:srgbClr val="009AA6"/>
      </a:accent5>
      <a:accent6>
        <a:srgbClr val="D95E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solidFill>
            <a:schemeClr val="accent2"/>
          </a:solidFill>
        </a:ln>
        <a:effectLst/>
      </a:spPr>
      <a:bodyPr rtlCol="0" anchor="ctr">
        <a:normAutofit/>
      </a:bodyP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chemeClr val="accent2"/>
          </a:solidFill>
          <a:headEnd type="none"/>
          <a:tailEnd type="none"/>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dirty="0"/>
        </a:defPPr>
      </a:lstStyle>
    </a:txDef>
  </a:objectDefaults>
  <a:extraClrSchemeLst/>
  <a:extLst>
    <a:ext uri="{05A4C25C-085E-4340-85A3-A5531E510DB2}">
      <thm15:themeFamily xmlns:thm15="http://schemas.microsoft.com/office/thememl/2012/main" name="04_WideBTMasterTemplate" id="{E4BBA82B-1910-2E41-B577-A11E40E3DC37}" vid="{3DFDA699-A0D3-5644-9A11-F3BD0ADDF3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04_WideBTMasterTheme</Template>
  <TotalTime>2969</TotalTime>
  <Words>2135</Words>
  <Application>Microsoft Office PowerPoint</Application>
  <PresentationFormat>Widescreen</PresentationFormat>
  <Paragraphs>298</Paragraphs>
  <Slides>44</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44</vt:i4>
      </vt:variant>
    </vt:vector>
  </HeadingPairs>
  <TitlesOfParts>
    <vt:vector size="49" baseType="lpstr">
      <vt:lpstr>Arial</vt:lpstr>
      <vt:lpstr>Arial Narrow</vt:lpstr>
      <vt:lpstr>Calibri</vt:lpstr>
      <vt:lpstr>R Frutiger Roman</vt:lpstr>
      <vt:lpstr>04_WideBTMasterTemplate</vt:lpstr>
      <vt:lpstr>COVID-19 Town Hall:  The Pandemic’s Impact on Michigan Tribes &amp; Economic Development Companies</vt:lpstr>
      <vt:lpstr>Today’s Speakers</vt:lpstr>
      <vt:lpstr>Today’s Speakers</vt:lpstr>
      <vt:lpstr>Topics to be Covered: </vt:lpstr>
      <vt:lpstr>OVERVIEW OF STIMULUS ACTS / CARES ACT</vt:lpstr>
      <vt:lpstr>Phase I </vt:lpstr>
      <vt:lpstr>Phase III: The CARES Act</vt:lpstr>
      <vt:lpstr>Federal Stimulus Bill – Healthcare &amp; Public Health</vt:lpstr>
      <vt:lpstr>Federal Stimulus Bill – Healthcare &amp; Public Health</vt:lpstr>
      <vt:lpstr>Tribal Governance &amp; Housing/Community Development</vt:lpstr>
      <vt:lpstr>Nutrition</vt:lpstr>
      <vt:lpstr>Education</vt:lpstr>
      <vt:lpstr>Economic Relief</vt:lpstr>
      <vt:lpstr>Economic Relief</vt:lpstr>
      <vt:lpstr>Economic Relief</vt:lpstr>
      <vt:lpstr>Economic Relief</vt:lpstr>
      <vt:lpstr>INSURANCE COVERAGE UNDER BUSINESS DISRUPTIONS</vt:lpstr>
      <vt:lpstr>Insurance Coverage For Business Disruption</vt:lpstr>
      <vt:lpstr>Insurance Coverage For Business Disruption</vt:lpstr>
      <vt:lpstr>LABOR &amp; EMPLOYMENT ISSUES</vt:lpstr>
      <vt:lpstr>Last Week’s News </vt:lpstr>
      <vt:lpstr>Yesterday’s News  </vt:lpstr>
      <vt:lpstr>Today’s News </vt:lpstr>
      <vt:lpstr>CARES ACT </vt:lpstr>
      <vt:lpstr>Families First Coronavirus Response Act</vt:lpstr>
      <vt:lpstr>Families First Coronavirus Response Act</vt:lpstr>
      <vt:lpstr>Families First Coronavirus Response Act</vt:lpstr>
      <vt:lpstr>Emergency FMLA Leave </vt:lpstr>
      <vt:lpstr>What is the leave for …</vt:lpstr>
      <vt:lpstr>How Much Paid Leave … </vt:lpstr>
      <vt:lpstr>Emergency Paid Sick Leave</vt:lpstr>
      <vt:lpstr>Paid Sick Leave – How Much?</vt:lpstr>
      <vt:lpstr>Paid Sick Leave – What Is It For?</vt:lpstr>
      <vt:lpstr>Refundable Tax Credit </vt:lpstr>
      <vt:lpstr>Refundable Tax Credit - Caps </vt:lpstr>
      <vt:lpstr>Refundable Tax Credit - Caps </vt:lpstr>
      <vt:lpstr>So Is There a Coherent Scheme?</vt:lpstr>
      <vt:lpstr>WHY EXEMPT BIG EMPLOYERS ????</vt:lpstr>
      <vt:lpstr>SHAME ON YOU!!!!</vt:lpstr>
      <vt:lpstr>HOW DO YOU GET TO 500?</vt:lpstr>
      <vt:lpstr>Four Factor Test</vt:lpstr>
      <vt:lpstr>Learn More: Native American Law &amp; Policy   </vt:lpstr>
      <vt:lpstr>COVID-19 Resources at B&amp;T</vt:lpstr>
      <vt:lpstr>QUESTIONS?</vt:lpstr>
    </vt:vector>
  </TitlesOfParts>
  <Company>Barnes &amp; Thornburg LLP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COVID-19 and Construction:</dc:title>
  <dc:creator>Wells, Matthew</dc:creator>
  <cp:lastModifiedBy>Davis, Jeff</cp:lastModifiedBy>
  <cp:revision>24</cp:revision>
  <dcterms:created xsi:type="dcterms:W3CDTF">2020-03-25T19:32:19Z</dcterms:created>
  <dcterms:modified xsi:type="dcterms:W3CDTF">2020-04-07T12:57:12Z</dcterms:modified>
</cp:coreProperties>
</file>